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5143500" type="screen16x9"/>
  <p:notesSz cx="6858000" cy="9144000"/>
  <p:embeddedFontLst>
    <p:embeddedFont>
      <p:font typeface="Open Sans" panose="020B0604020202020204" charset="0"/>
      <p:regular r:id="rId12"/>
      <p:bold r:id="rId13"/>
      <p:italic r:id="rId14"/>
      <p:boldItalic r:id="rId1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835" y="43"/>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c0477955f2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c0477955f2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bfbe11f590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bfbe11f590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bfbe11f590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bfbe11f590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bfbe11f590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bfbe11f590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bfea566a7c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bfea566a7c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bfea566a7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bfea566a7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bfbe11f590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bfbe11f590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bfbe11f590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 name="Google Shape;118;gbfbe11f590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www.youtube.com/watch?v=vsx0gn8iTzg&amp;feature=emb_logo"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https://www.youtube.com/watch?v=wkXmdslDGe8&amp;feature=emb_logo"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hyperlink" Target="https://letsgolivescience.com/activity/how-is-a-fossil-made-using-biscuit-layer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rot="-5400000">
            <a:off x="-6238" y="6237"/>
            <a:ext cx="5131726" cy="5119249"/>
          </a:xfrm>
          <a:prstGeom prst="rect">
            <a:avLst/>
          </a:prstGeom>
          <a:noFill/>
          <a:ln>
            <a:noFill/>
          </a:ln>
        </p:spPr>
      </p:pic>
      <p:pic>
        <p:nvPicPr>
          <p:cNvPr id="55" name="Google Shape;55;p13"/>
          <p:cNvPicPr preferRelativeResize="0"/>
          <p:nvPr/>
        </p:nvPicPr>
        <p:blipFill>
          <a:blip r:embed="rId3">
            <a:alphaModFix/>
          </a:blip>
          <a:stretch>
            <a:fillRect/>
          </a:stretch>
        </p:blipFill>
        <p:spPr>
          <a:xfrm rot="-5400000">
            <a:off x="4081912" y="6212"/>
            <a:ext cx="5116826" cy="5104399"/>
          </a:xfrm>
          <a:prstGeom prst="rect">
            <a:avLst/>
          </a:prstGeom>
          <a:noFill/>
          <a:ln>
            <a:noFill/>
          </a:ln>
        </p:spPr>
      </p:pic>
      <p:sp>
        <p:nvSpPr>
          <p:cNvPr id="56" name="Google Shape;56;p13"/>
          <p:cNvSpPr txBox="1"/>
          <p:nvPr/>
        </p:nvSpPr>
        <p:spPr>
          <a:xfrm>
            <a:off x="1164575" y="861325"/>
            <a:ext cx="6708300" cy="30477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6200" b="1">
                <a:latin typeface="Open Sans"/>
                <a:ea typeface="Open Sans"/>
                <a:cs typeface="Open Sans"/>
                <a:sym typeface="Open Sans"/>
              </a:rPr>
              <a:t>How are</a:t>
            </a:r>
            <a:br>
              <a:rPr lang="en-GB" sz="6200" b="1">
                <a:latin typeface="Open Sans"/>
                <a:ea typeface="Open Sans"/>
                <a:cs typeface="Open Sans"/>
                <a:sym typeface="Open Sans"/>
              </a:rPr>
            </a:br>
            <a:r>
              <a:rPr lang="en-GB" sz="6200" b="1">
                <a:latin typeface="Open Sans"/>
                <a:ea typeface="Open Sans"/>
                <a:cs typeface="Open Sans"/>
                <a:sym typeface="Open Sans"/>
              </a:rPr>
              <a:t>dinosaur fossils</a:t>
            </a:r>
            <a:br>
              <a:rPr lang="en-GB" sz="6200" b="1">
                <a:latin typeface="Open Sans"/>
                <a:ea typeface="Open Sans"/>
                <a:cs typeface="Open Sans"/>
                <a:sym typeface="Open Sans"/>
              </a:rPr>
            </a:br>
            <a:r>
              <a:rPr lang="en-GB" sz="6200" b="1">
                <a:latin typeface="Open Sans"/>
                <a:ea typeface="Open Sans"/>
                <a:cs typeface="Open Sans"/>
                <a:sym typeface="Open Sans"/>
              </a:rPr>
              <a:t>made?</a:t>
            </a:r>
            <a:endParaRPr sz="6200" b="1">
              <a:latin typeface="Open Sans"/>
              <a:ea typeface="Open Sans"/>
              <a:cs typeface="Open Sans"/>
              <a:sym typeface="Open San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pic>
        <p:nvPicPr>
          <p:cNvPr id="61" name="Google Shape;61;p14"/>
          <p:cNvPicPr preferRelativeResize="0"/>
          <p:nvPr/>
        </p:nvPicPr>
        <p:blipFill>
          <a:blip r:embed="rId3">
            <a:alphaModFix/>
          </a:blip>
          <a:stretch>
            <a:fillRect/>
          </a:stretch>
        </p:blipFill>
        <p:spPr>
          <a:xfrm rot="-5400000">
            <a:off x="-6238" y="12137"/>
            <a:ext cx="5131726" cy="5119249"/>
          </a:xfrm>
          <a:prstGeom prst="rect">
            <a:avLst/>
          </a:prstGeom>
          <a:noFill/>
          <a:ln>
            <a:noFill/>
          </a:ln>
        </p:spPr>
      </p:pic>
      <p:pic>
        <p:nvPicPr>
          <p:cNvPr id="62" name="Google Shape;62;p14"/>
          <p:cNvPicPr preferRelativeResize="0"/>
          <p:nvPr/>
        </p:nvPicPr>
        <p:blipFill>
          <a:blip r:embed="rId3">
            <a:alphaModFix/>
          </a:blip>
          <a:stretch>
            <a:fillRect/>
          </a:stretch>
        </p:blipFill>
        <p:spPr>
          <a:xfrm rot="-5400000">
            <a:off x="4033387" y="19550"/>
            <a:ext cx="5116826" cy="5104399"/>
          </a:xfrm>
          <a:prstGeom prst="rect">
            <a:avLst/>
          </a:prstGeom>
          <a:noFill/>
          <a:ln>
            <a:noFill/>
          </a:ln>
        </p:spPr>
      </p:pic>
      <p:pic>
        <p:nvPicPr>
          <p:cNvPr id="63" name="Google Shape;63;p14"/>
          <p:cNvPicPr preferRelativeResize="0"/>
          <p:nvPr/>
        </p:nvPicPr>
        <p:blipFill>
          <a:blip r:embed="rId4">
            <a:alphaModFix/>
          </a:blip>
          <a:stretch>
            <a:fillRect/>
          </a:stretch>
        </p:blipFill>
        <p:spPr>
          <a:xfrm>
            <a:off x="787075" y="1396075"/>
            <a:ext cx="7753350" cy="2714625"/>
          </a:xfrm>
          <a:prstGeom prst="rect">
            <a:avLst/>
          </a:prstGeom>
          <a:noFill/>
          <a:ln>
            <a:noFill/>
          </a:ln>
        </p:spPr>
      </p:pic>
      <p:sp>
        <p:nvSpPr>
          <p:cNvPr id="64" name="Google Shape;64;p14"/>
          <p:cNvSpPr txBox="1"/>
          <p:nvPr/>
        </p:nvSpPr>
        <p:spPr>
          <a:xfrm>
            <a:off x="0" y="13325"/>
            <a:ext cx="9144000" cy="1339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500" b="1">
                <a:highlight>
                  <a:srgbClr val="FFFFFF"/>
                </a:highlight>
                <a:latin typeface="Open Sans"/>
                <a:ea typeface="Open Sans"/>
                <a:cs typeface="Open Sans"/>
                <a:sym typeface="Open Sans"/>
              </a:rPr>
              <a:t>Dinosaurs lived for 155 million years and died out 62.5 million years </a:t>
            </a:r>
            <a:r>
              <a:rPr lang="en-GB" sz="2500" b="1" u="sng">
                <a:highlight>
                  <a:srgbClr val="FFFFFF"/>
                </a:highlight>
                <a:latin typeface="Open Sans"/>
                <a:ea typeface="Open Sans"/>
                <a:cs typeface="Open Sans"/>
                <a:sym typeface="Open Sans"/>
              </a:rPr>
              <a:t>before</a:t>
            </a:r>
            <a:r>
              <a:rPr lang="en-GB" sz="2500" b="1">
                <a:highlight>
                  <a:srgbClr val="FFFFFF"/>
                </a:highlight>
                <a:latin typeface="Open Sans"/>
                <a:ea typeface="Open Sans"/>
                <a:cs typeface="Open Sans"/>
                <a:sym typeface="Open Sans"/>
              </a:rPr>
              <a:t> the Stone Age began. They lived for a much longer period that humans have.</a:t>
            </a:r>
            <a:endParaRPr sz="2500" b="1">
              <a:highlight>
                <a:srgbClr val="FFFFFF"/>
              </a:highlight>
              <a:latin typeface="Open Sans"/>
              <a:ea typeface="Open Sans"/>
              <a:cs typeface="Open Sans"/>
              <a:sym typeface="Open Sans"/>
            </a:endParaRPr>
          </a:p>
        </p:txBody>
      </p:sp>
      <p:sp>
        <p:nvSpPr>
          <p:cNvPr id="65" name="Google Shape;65;p14"/>
          <p:cNvSpPr txBox="1"/>
          <p:nvPr/>
        </p:nvSpPr>
        <p:spPr>
          <a:xfrm>
            <a:off x="3566450" y="4270063"/>
            <a:ext cx="12375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a:highlight>
                  <a:srgbClr val="FFFFFF"/>
                </a:highlight>
              </a:rPr>
              <a:t>65 million years ago</a:t>
            </a:r>
            <a:endParaRPr>
              <a:highlight>
                <a:srgbClr val="FFFFFF"/>
              </a:highlight>
            </a:endParaRPr>
          </a:p>
        </p:txBody>
      </p:sp>
      <p:sp>
        <p:nvSpPr>
          <p:cNvPr id="66" name="Google Shape;66;p14"/>
          <p:cNvSpPr txBox="1"/>
          <p:nvPr/>
        </p:nvSpPr>
        <p:spPr>
          <a:xfrm>
            <a:off x="1771075" y="4270063"/>
            <a:ext cx="12375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a:highlight>
                  <a:srgbClr val="FFFFFF"/>
                </a:highlight>
              </a:rPr>
              <a:t>220 million years ago</a:t>
            </a:r>
            <a:endParaRPr>
              <a:highlight>
                <a:srgbClr val="FFFFFF"/>
              </a:highlight>
            </a:endParaRPr>
          </a:p>
        </p:txBody>
      </p:sp>
      <p:sp>
        <p:nvSpPr>
          <p:cNvPr id="67" name="Google Shape;67;p14"/>
          <p:cNvSpPr txBox="1"/>
          <p:nvPr/>
        </p:nvSpPr>
        <p:spPr>
          <a:xfrm>
            <a:off x="6866050" y="4154238"/>
            <a:ext cx="1237500" cy="831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highlight>
                  <a:srgbClr val="FFFFFF"/>
                </a:highlight>
              </a:rPr>
              <a:t>Stone Age</a:t>
            </a:r>
            <a:endParaRPr>
              <a:highlight>
                <a:srgbClr val="FFFFFF"/>
              </a:highlight>
            </a:endParaRPr>
          </a:p>
          <a:p>
            <a:pPr marL="0" lvl="0" indent="0" algn="ctr" rtl="0">
              <a:spcBef>
                <a:spcPts val="0"/>
              </a:spcBef>
              <a:spcAft>
                <a:spcPts val="0"/>
              </a:spcAft>
              <a:buNone/>
            </a:pPr>
            <a:r>
              <a:rPr lang="en-GB">
                <a:highlight>
                  <a:srgbClr val="FFFFFF"/>
                </a:highlight>
              </a:rPr>
              <a:t>2.5 million years ago</a:t>
            </a:r>
            <a:endParaRPr>
              <a:highlight>
                <a:srgbClr val="FFFFFF"/>
              </a:highligh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pic>
        <p:nvPicPr>
          <p:cNvPr id="72" name="Google Shape;72;p15"/>
          <p:cNvPicPr preferRelativeResize="0"/>
          <p:nvPr/>
        </p:nvPicPr>
        <p:blipFill>
          <a:blip r:embed="rId3">
            <a:alphaModFix/>
          </a:blip>
          <a:stretch>
            <a:fillRect/>
          </a:stretch>
        </p:blipFill>
        <p:spPr>
          <a:xfrm rot="-5400000">
            <a:off x="-6238" y="12125"/>
            <a:ext cx="5131726" cy="5119249"/>
          </a:xfrm>
          <a:prstGeom prst="rect">
            <a:avLst/>
          </a:prstGeom>
          <a:noFill/>
          <a:ln>
            <a:noFill/>
          </a:ln>
        </p:spPr>
      </p:pic>
      <p:pic>
        <p:nvPicPr>
          <p:cNvPr id="73" name="Google Shape;73;p15"/>
          <p:cNvPicPr preferRelativeResize="0"/>
          <p:nvPr/>
        </p:nvPicPr>
        <p:blipFill>
          <a:blip r:embed="rId3">
            <a:alphaModFix/>
          </a:blip>
          <a:stretch>
            <a:fillRect/>
          </a:stretch>
        </p:blipFill>
        <p:spPr>
          <a:xfrm rot="-5400000">
            <a:off x="4033387" y="19537"/>
            <a:ext cx="5116826" cy="5104399"/>
          </a:xfrm>
          <a:prstGeom prst="rect">
            <a:avLst/>
          </a:prstGeom>
          <a:noFill/>
          <a:ln>
            <a:noFill/>
          </a:ln>
        </p:spPr>
      </p:pic>
      <p:sp>
        <p:nvSpPr>
          <p:cNvPr id="74" name="Google Shape;74;p15"/>
          <p:cNvSpPr txBox="1"/>
          <p:nvPr/>
        </p:nvSpPr>
        <p:spPr>
          <a:xfrm>
            <a:off x="145575" y="1129300"/>
            <a:ext cx="9144000" cy="24165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900" b="1">
                <a:highlight>
                  <a:srgbClr val="FFFFFF"/>
                </a:highlight>
                <a:latin typeface="Open Sans"/>
                <a:ea typeface="Open Sans"/>
                <a:cs typeface="Open Sans"/>
                <a:sym typeface="Open Sans"/>
              </a:rPr>
              <a:t>We know a lot about dinosaurs from clues left behind (these are called historical sources). Using fossils, paleontologists like Mary Anning uncovered different species of dinosaurs and  worked out how they used to live. </a:t>
            </a:r>
            <a:endParaRPr sz="2900" b="1">
              <a:highlight>
                <a:srgbClr val="FFFFFF"/>
              </a:highlight>
              <a:latin typeface="Open Sans"/>
              <a:ea typeface="Open Sans"/>
              <a:cs typeface="Open Sans"/>
              <a:sym typeface="Open San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pic>
        <p:nvPicPr>
          <p:cNvPr id="79" name="Google Shape;79;p16"/>
          <p:cNvPicPr preferRelativeResize="0"/>
          <p:nvPr/>
        </p:nvPicPr>
        <p:blipFill>
          <a:blip r:embed="rId3">
            <a:alphaModFix/>
          </a:blip>
          <a:stretch>
            <a:fillRect/>
          </a:stretch>
        </p:blipFill>
        <p:spPr>
          <a:xfrm rot="-5400000">
            <a:off x="-6238" y="12125"/>
            <a:ext cx="5131726" cy="5119249"/>
          </a:xfrm>
          <a:prstGeom prst="rect">
            <a:avLst/>
          </a:prstGeom>
          <a:noFill/>
          <a:ln>
            <a:noFill/>
          </a:ln>
        </p:spPr>
      </p:pic>
      <p:pic>
        <p:nvPicPr>
          <p:cNvPr id="80" name="Google Shape;80;p16"/>
          <p:cNvPicPr preferRelativeResize="0"/>
          <p:nvPr/>
        </p:nvPicPr>
        <p:blipFill>
          <a:blip r:embed="rId3">
            <a:alphaModFix/>
          </a:blip>
          <a:stretch>
            <a:fillRect/>
          </a:stretch>
        </p:blipFill>
        <p:spPr>
          <a:xfrm rot="-5400000">
            <a:off x="4033387" y="19537"/>
            <a:ext cx="5116826" cy="5104399"/>
          </a:xfrm>
          <a:prstGeom prst="rect">
            <a:avLst/>
          </a:prstGeom>
          <a:noFill/>
          <a:ln>
            <a:noFill/>
          </a:ln>
        </p:spPr>
      </p:pic>
      <p:sp>
        <p:nvSpPr>
          <p:cNvPr id="81" name="Google Shape;81;p16"/>
          <p:cNvSpPr txBox="1"/>
          <p:nvPr/>
        </p:nvSpPr>
        <p:spPr>
          <a:xfrm>
            <a:off x="315400" y="4634000"/>
            <a:ext cx="9144000" cy="939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000" b="1" u="sng">
                <a:highlight>
                  <a:srgbClr val="FFFFFF"/>
                </a:highlight>
                <a:latin typeface="Open Sans"/>
                <a:ea typeface="Open Sans"/>
                <a:cs typeface="Open Sans"/>
                <a:sym typeface="Open Sans"/>
                <a:hlinkClick r:id="rId4"/>
              </a:rPr>
              <a:t>https://www.youtube.com/watch?v=vsx0gn8iTzg&amp;feature=emb_logo</a:t>
            </a:r>
            <a:endParaRPr sz="2000" b="1">
              <a:highlight>
                <a:srgbClr val="FFFFFF"/>
              </a:highlight>
              <a:latin typeface="Open Sans"/>
              <a:ea typeface="Open Sans"/>
              <a:cs typeface="Open Sans"/>
              <a:sym typeface="Open Sans"/>
            </a:endParaRPr>
          </a:p>
          <a:p>
            <a:pPr marL="0" lvl="0" indent="0" algn="l" rtl="0">
              <a:spcBef>
                <a:spcPts val="0"/>
              </a:spcBef>
              <a:spcAft>
                <a:spcPts val="0"/>
              </a:spcAft>
              <a:buNone/>
            </a:pPr>
            <a:endParaRPr sz="2900" b="1">
              <a:latin typeface="Open Sans"/>
              <a:ea typeface="Open Sans"/>
              <a:cs typeface="Open Sans"/>
              <a:sym typeface="Open Sans"/>
            </a:endParaRPr>
          </a:p>
        </p:txBody>
      </p:sp>
      <p:pic>
        <p:nvPicPr>
          <p:cNvPr id="82" name="Google Shape;82;p16">
            <a:hlinkClick r:id="rId4"/>
          </p:cNvPr>
          <p:cNvPicPr preferRelativeResize="0"/>
          <p:nvPr/>
        </p:nvPicPr>
        <p:blipFill>
          <a:blip r:embed="rId5">
            <a:alphaModFix/>
          </a:blip>
          <a:stretch>
            <a:fillRect/>
          </a:stretch>
        </p:blipFill>
        <p:spPr>
          <a:xfrm>
            <a:off x="1140300" y="679175"/>
            <a:ext cx="7052550" cy="3954824"/>
          </a:xfrm>
          <a:prstGeom prst="rect">
            <a:avLst/>
          </a:prstGeom>
          <a:noFill/>
          <a:ln>
            <a:noFill/>
          </a:ln>
        </p:spPr>
      </p:pic>
      <p:sp>
        <p:nvSpPr>
          <p:cNvPr id="83" name="Google Shape;83;p16"/>
          <p:cNvSpPr txBox="1"/>
          <p:nvPr/>
        </p:nvSpPr>
        <p:spPr>
          <a:xfrm>
            <a:off x="0" y="13325"/>
            <a:ext cx="9144000" cy="631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900" b="1">
                <a:highlight>
                  <a:srgbClr val="FFFFFF"/>
                </a:highlight>
                <a:latin typeface="Open Sans"/>
                <a:ea typeface="Open Sans"/>
                <a:cs typeface="Open Sans"/>
                <a:sym typeface="Open Sans"/>
              </a:rPr>
              <a:t>Listen to the Muppets Paleontologist song!</a:t>
            </a:r>
            <a:endParaRPr sz="2900" b="1">
              <a:highlight>
                <a:srgbClr val="FFFFFF"/>
              </a:highlight>
              <a:latin typeface="Open Sans"/>
              <a:ea typeface="Open Sans"/>
              <a:cs typeface="Open Sans"/>
              <a:sym typeface="Open San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pic>
        <p:nvPicPr>
          <p:cNvPr id="88" name="Google Shape;88;p17"/>
          <p:cNvPicPr preferRelativeResize="0"/>
          <p:nvPr/>
        </p:nvPicPr>
        <p:blipFill>
          <a:blip r:embed="rId3">
            <a:alphaModFix/>
          </a:blip>
          <a:stretch>
            <a:fillRect/>
          </a:stretch>
        </p:blipFill>
        <p:spPr>
          <a:xfrm rot="-5400000">
            <a:off x="-6238" y="12125"/>
            <a:ext cx="5131726" cy="5119249"/>
          </a:xfrm>
          <a:prstGeom prst="rect">
            <a:avLst/>
          </a:prstGeom>
          <a:noFill/>
          <a:ln>
            <a:noFill/>
          </a:ln>
        </p:spPr>
      </p:pic>
      <p:pic>
        <p:nvPicPr>
          <p:cNvPr id="89" name="Google Shape;89;p17"/>
          <p:cNvPicPr preferRelativeResize="0"/>
          <p:nvPr/>
        </p:nvPicPr>
        <p:blipFill>
          <a:blip r:embed="rId3">
            <a:alphaModFix/>
          </a:blip>
          <a:stretch>
            <a:fillRect/>
          </a:stretch>
        </p:blipFill>
        <p:spPr>
          <a:xfrm rot="-5400000">
            <a:off x="4033387" y="19537"/>
            <a:ext cx="5116826" cy="5104399"/>
          </a:xfrm>
          <a:prstGeom prst="rect">
            <a:avLst/>
          </a:prstGeom>
          <a:noFill/>
          <a:ln>
            <a:noFill/>
          </a:ln>
        </p:spPr>
      </p:pic>
      <p:sp>
        <p:nvSpPr>
          <p:cNvPr id="90" name="Google Shape;90;p17"/>
          <p:cNvSpPr txBox="1"/>
          <p:nvPr/>
        </p:nvSpPr>
        <p:spPr>
          <a:xfrm>
            <a:off x="0" y="4524825"/>
            <a:ext cx="9144000" cy="492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000" b="1" u="sng">
                <a:solidFill>
                  <a:schemeClr val="hlink"/>
                </a:solidFill>
                <a:highlight>
                  <a:srgbClr val="FFFFFF"/>
                </a:highlight>
                <a:latin typeface="Open Sans"/>
                <a:ea typeface="Open Sans"/>
                <a:cs typeface="Open Sans"/>
                <a:sym typeface="Open Sans"/>
                <a:hlinkClick r:id="rId4"/>
              </a:rPr>
              <a:t>https://www.youtube.com/watch?v=wkXmdslDGe8&amp;feature=emb_logo</a:t>
            </a:r>
            <a:endParaRPr sz="2900" b="1">
              <a:latin typeface="Open Sans"/>
              <a:ea typeface="Open Sans"/>
              <a:cs typeface="Open Sans"/>
              <a:sym typeface="Open Sans"/>
            </a:endParaRPr>
          </a:p>
        </p:txBody>
      </p:sp>
      <p:sp>
        <p:nvSpPr>
          <p:cNvPr id="91" name="Google Shape;91;p17"/>
          <p:cNvSpPr txBox="1"/>
          <p:nvPr/>
        </p:nvSpPr>
        <p:spPr>
          <a:xfrm>
            <a:off x="0" y="13325"/>
            <a:ext cx="9144000" cy="631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900" b="1">
                <a:highlight>
                  <a:srgbClr val="FFFFFF"/>
                </a:highlight>
                <a:latin typeface="Open Sans"/>
                <a:ea typeface="Open Sans"/>
                <a:cs typeface="Open Sans"/>
                <a:sym typeface="Open Sans"/>
              </a:rPr>
              <a:t>What do paleontologist do?</a:t>
            </a:r>
            <a:endParaRPr sz="2900" b="1">
              <a:highlight>
                <a:srgbClr val="FFFFFF"/>
              </a:highlight>
              <a:latin typeface="Open Sans"/>
              <a:ea typeface="Open Sans"/>
              <a:cs typeface="Open Sans"/>
              <a:sym typeface="Open Sans"/>
            </a:endParaRPr>
          </a:p>
        </p:txBody>
      </p:sp>
      <p:pic>
        <p:nvPicPr>
          <p:cNvPr id="92" name="Google Shape;92;p17">
            <a:hlinkClick r:id="rId4"/>
          </p:cNvPr>
          <p:cNvPicPr preferRelativeResize="0"/>
          <p:nvPr/>
        </p:nvPicPr>
        <p:blipFill>
          <a:blip r:embed="rId5">
            <a:alphaModFix/>
          </a:blip>
          <a:stretch>
            <a:fillRect/>
          </a:stretch>
        </p:blipFill>
        <p:spPr>
          <a:xfrm>
            <a:off x="344388" y="644537"/>
            <a:ext cx="8455225" cy="35774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pic>
        <p:nvPicPr>
          <p:cNvPr id="97" name="Google Shape;97;p18"/>
          <p:cNvPicPr preferRelativeResize="0"/>
          <p:nvPr/>
        </p:nvPicPr>
        <p:blipFill>
          <a:blip r:embed="rId3">
            <a:alphaModFix/>
          </a:blip>
          <a:stretch>
            <a:fillRect/>
          </a:stretch>
        </p:blipFill>
        <p:spPr>
          <a:xfrm rot="-5400000">
            <a:off x="-6238" y="12125"/>
            <a:ext cx="5131726" cy="5119249"/>
          </a:xfrm>
          <a:prstGeom prst="rect">
            <a:avLst/>
          </a:prstGeom>
          <a:noFill/>
          <a:ln>
            <a:noFill/>
          </a:ln>
        </p:spPr>
      </p:pic>
      <p:pic>
        <p:nvPicPr>
          <p:cNvPr id="98" name="Google Shape;98;p18"/>
          <p:cNvPicPr preferRelativeResize="0"/>
          <p:nvPr/>
        </p:nvPicPr>
        <p:blipFill>
          <a:blip r:embed="rId3">
            <a:alphaModFix/>
          </a:blip>
          <a:stretch>
            <a:fillRect/>
          </a:stretch>
        </p:blipFill>
        <p:spPr>
          <a:xfrm rot="-5400000">
            <a:off x="4033387" y="-65363"/>
            <a:ext cx="5116826" cy="5104399"/>
          </a:xfrm>
          <a:prstGeom prst="rect">
            <a:avLst/>
          </a:prstGeom>
          <a:noFill/>
          <a:ln>
            <a:noFill/>
          </a:ln>
        </p:spPr>
      </p:pic>
      <p:sp>
        <p:nvSpPr>
          <p:cNvPr id="99" name="Google Shape;99;p18"/>
          <p:cNvSpPr txBox="1"/>
          <p:nvPr/>
        </p:nvSpPr>
        <p:spPr>
          <a:xfrm>
            <a:off x="0" y="0"/>
            <a:ext cx="9144000" cy="6434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endParaRPr sz="2900" b="1">
              <a:highlight>
                <a:srgbClr val="FFFFFF"/>
              </a:highlight>
              <a:latin typeface="Open Sans"/>
              <a:ea typeface="Open Sans"/>
              <a:cs typeface="Open Sans"/>
              <a:sym typeface="Open Sans"/>
            </a:endParaRPr>
          </a:p>
          <a:p>
            <a:pPr marL="0" lvl="0" indent="0" algn="ctr" rtl="0">
              <a:spcBef>
                <a:spcPts val="0"/>
              </a:spcBef>
              <a:spcAft>
                <a:spcPts val="0"/>
              </a:spcAft>
              <a:buNone/>
            </a:pPr>
            <a:endParaRPr sz="2900" b="1">
              <a:highlight>
                <a:srgbClr val="FFFFFF"/>
              </a:highlight>
              <a:latin typeface="Open Sans"/>
              <a:ea typeface="Open Sans"/>
              <a:cs typeface="Open Sans"/>
              <a:sym typeface="Open Sans"/>
            </a:endParaRPr>
          </a:p>
          <a:p>
            <a:pPr marL="0" lvl="0" indent="0" algn="ctr" rtl="0">
              <a:spcBef>
                <a:spcPts val="0"/>
              </a:spcBef>
              <a:spcAft>
                <a:spcPts val="0"/>
              </a:spcAft>
              <a:buNone/>
            </a:pPr>
            <a:endParaRPr sz="2900" b="1">
              <a:highlight>
                <a:srgbClr val="FFFFFF"/>
              </a:highlight>
              <a:latin typeface="Open Sans"/>
              <a:ea typeface="Open Sans"/>
              <a:cs typeface="Open Sans"/>
              <a:sym typeface="Open Sans"/>
            </a:endParaRPr>
          </a:p>
          <a:p>
            <a:pPr marL="0" lvl="0" indent="0" algn="ctr" rtl="0">
              <a:spcBef>
                <a:spcPts val="0"/>
              </a:spcBef>
              <a:spcAft>
                <a:spcPts val="0"/>
              </a:spcAft>
              <a:buNone/>
            </a:pPr>
            <a:endParaRPr sz="2900" b="1">
              <a:highlight>
                <a:srgbClr val="FFFFFF"/>
              </a:highlight>
              <a:latin typeface="Open Sans"/>
              <a:ea typeface="Open Sans"/>
              <a:cs typeface="Open Sans"/>
              <a:sym typeface="Open Sans"/>
            </a:endParaRPr>
          </a:p>
          <a:p>
            <a:pPr marL="0" lvl="0" indent="0" algn="ctr" rtl="0">
              <a:spcBef>
                <a:spcPts val="0"/>
              </a:spcBef>
              <a:spcAft>
                <a:spcPts val="0"/>
              </a:spcAft>
              <a:buNone/>
            </a:pPr>
            <a:endParaRPr sz="2900" b="1">
              <a:highlight>
                <a:srgbClr val="FFFFFF"/>
              </a:highlight>
              <a:latin typeface="Open Sans"/>
              <a:ea typeface="Open Sans"/>
              <a:cs typeface="Open Sans"/>
              <a:sym typeface="Open Sans"/>
            </a:endParaRPr>
          </a:p>
          <a:p>
            <a:pPr marL="0" lvl="0" indent="0" algn="ctr" rtl="0">
              <a:spcBef>
                <a:spcPts val="0"/>
              </a:spcBef>
              <a:spcAft>
                <a:spcPts val="0"/>
              </a:spcAft>
              <a:buNone/>
            </a:pPr>
            <a:r>
              <a:rPr lang="en-GB" sz="2900" b="1">
                <a:highlight>
                  <a:srgbClr val="FFFFFF"/>
                </a:highlight>
                <a:latin typeface="Open Sans"/>
                <a:ea typeface="Open Sans"/>
                <a:cs typeface="Open Sans"/>
                <a:sym typeface="Open Sans"/>
              </a:rPr>
              <a:t>Your challenge is to create your own fossil!!</a:t>
            </a:r>
            <a:endParaRPr sz="2900" b="1">
              <a:highlight>
                <a:srgbClr val="FFFFFF"/>
              </a:highlight>
              <a:latin typeface="Open Sans"/>
              <a:ea typeface="Open Sans"/>
              <a:cs typeface="Open Sans"/>
              <a:sym typeface="Open Sans"/>
            </a:endParaRPr>
          </a:p>
          <a:p>
            <a:pPr marL="0" lvl="0" indent="0" algn="ctr" rtl="0">
              <a:spcBef>
                <a:spcPts val="0"/>
              </a:spcBef>
              <a:spcAft>
                <a:spcPts val="0"/>
              </a:spcAft>
              <a:buNone/>
            </a:pPr>
            <a:endParaRPr sz="2900" b="1">
              <a:latin typeface="Open Sans"/>
              <a:ea typeface="Open Sans"/>
              <a:cs typeface="Open Sans"/>
              <a:sym typeface="Open Sans"/>
            </a:endParaRPr>
          </a:p>
          <a:p>
            <a:pPr marL="0" lvl="0" indent="0" algn="ctr" rtl="0">
              <a:spcBef>
                <a:spcPts val="0"/>
              </a:spcBef>
              <a:spcAft>
                <a:spcPts val="0"/>
              </a:spcAft>
              <a:buNone/>
            </a:pPr>
            <a:endParaRPr sz="2900" b="1">
              <a:latin typeface="Open Sans"/>
              <a:ea typeface="Open Sans"/>
              <a:cs typeface="Open Sans"/>
              <a:sym typeface="Open Sans"/>
            </a:endParaRPr>
          </a:p>
          <a:p>
            <a:pPr marL="0" lvl="0" indent="0" algn="ctr" rtl="0">
              <a:spcBef>
                <a:spcPts val="0"/>
              </a:spcBef>
              <a:spcAft>
                <a:spcPts val="0"/>
              </a:spcAft>
              <a:buNone/>
            </a:pPr>
            <a:endParaRPr sz="2900" b="1">
              <a:latin typeface="Open Sans"/>
              <a:ea typeface="Open Sans"/>
              <a:cs typeface="Open Sans"/>
              <a:sym typeface="Open Sans"/>
            </a:endParaRPr>
          </a:p>
          <a:p>
            <a:pPr marL="0" lvl="0" indent="0" algn="ctr" rtl="0">
              <a:spcBef>
                <a:spcPts val="0"/>
              </a:spcBef>
              <a:spcAft>
                <a:spcPts val="0"/>
              </a:spcAft>
              <a:buNone/>
            </a:pPr>
            <a:endParaRPr sz="2900" b="1">
              <a:latin typeface="Open Sans"/>
              <a:ea typeface="Open Sans"/>
              <a:cs typeface="Open Sans"/>
              <a:sym typeface="Open Sans"/>
            </a:endParaRPr>
          </a:p>
          <a:p>
            <a:pPr marL="0" lvl="0" indent="0" algn="ctr" rtl="0">
              <a:spcBef>
                <a:spcPts val="0"/>
              </a:spcBef>
              <a:spcAft>
                <a:spcPts val="0"/>
              </a:spcAft>
              <a:buNone/>
            </a:pPr>
            <a:endParaRPr sz="2900" b="1">
              <a:latin typeface="Open Sans"/>
              <a:ea typeface="Open Sans"/>
              <a:cs typeface="Open Sans"/>
              <a:sym typeface="Open Sans"/>
            </a:endParaRPr>
          </a:p>
          <a:p>
            <a:pPr marL="0" lvl="0" indent="0" algn="ctr" rtl="0">
              <a:spcBef>
                <a:spcPts val="0"/>
              </a:spcBef>
              <a:spcAft>
                <a:spcPts val="0"/>
              </a:spcAft>
              <a:buNone/>
            </a:pPr>
            <a:endParaRPr sz="2900" b="1">
              <a:latin typeface="Open Sans"/>
              <a:ea typeface="Open Sans"/>
              <a:cs typeface="Open Sans"/>
              <a:sym typeface="Open Sans"/>
            </a:endParaRPr>
          </a:p>
          <a:p>
            <a:pPr marL="0" lvl="0" indent="0" algn="ctr" rtl="0">
              <a:spcBef>
                <a:spcPts val="0"/>
              </a:spcBef>
              <a:spcAft>
                <a:spcPts val="0"/>
              </a:spcAft>
              <a:buNone/>
            </a:pPr>
            <a:endParaRPr sz="2900" b="1">
              <a:latin typeface="Open Sans"/>
              <a:ea typeface="Open Sans"/>
              <a:cs typeface="Open Sans"/>
              <a:sym typeface="Open Sans"/>
            </a:endParaRPr>
          </a:p>
          <a:p>
            <a:pPr marL="0" lvl="0" indent="0" algn="ctr" rtl="0">
              <a:spcBef>
                <a:spcPts val="0"/>
              </a:spcBef>
              <a:spcAft>
                <a:spcPts val="0"/>
              </a:spcAft>
              <a:buNone/>
            </a:pPr>
            <a:endParaRPr sz="2900" b="1">
              <a:highlight>
                <a:srgbClr val="FFFFFF"/>
              </a:highlight>
              <a:latin typeface="Open Sans"/>
              <a:ea typeface="Open Sans"/>
              <a:cs typeface="Open Sans"/>
              <a:sym typeface="Open San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pic>
        <p:nvPicPr>
          <p:cNvPr id="104" name="Google Shape;104;p19"/>
          <p:cNvPicPr preferRelativeResize="0"/>
          <p:nvPr/>
        </p:nvPicPr>
        <p:blipFill>
          <a:blip r:embed="rId3">
            <a:alphaModFix/>
          </a:blip>
          <a:stretch>
            <a:fillRect/>
          </a:stretch>
        </p:blipFill>
        <p:spPr>
          <a:xfrm rot="-5400000">
            <a:off x="-6238" y="12125"/>
            <a:ext cx="5131726" cy="5119249"/>
          </a:xfrm>
          <a:prstGeom prst="rect">
            <a:avLst/>
          </a:prstGeom>
          <a:noFill/>
          <a:ln>
            <a:noFill/>
          </a:ln>
        </p:spPr>
      </p:pic>
      <p:pic>
        <p:nvPicPr>
          <p:cNvPr id="105" name="Google Shape;105;p19"/>
          <p:cNvPicPr preferRelativeResize="0"/>
          <p:nvPr/>
        </p:nvPicPr>
        <p:blipFill>
          <a:blip r:embed="rId3">
            <a:alphaModFix/>
          </a:blip>
          <a:stretch>
            <a:fillRect/>
          </a:stretch>
        </p:blipFill>
        <p:spPr>
          <a:xfrm rot="-5400000">
            <a:off x="4033387" y="-65363"/>
            <a:ext cx="5116826" cy="5104399"/>
          </a:xfrm>
          <a:prstGeom prst="rect">
            <a:avLst/>
          </a:prstGeom>
          <a:noFill/>
          <a:ln>
            <a:noFill/>
          </a:ln>
        </p:spPr>
      </p:pic>
      <p:sp>
        <p:nvSpPr>
          <p:cNvPr id="106" name="Google Shape;106;p19"/>
          <p:cNvSpPr txBox="1"/>
          <p:nvPr/>
        </p:nvSpPr>
        <p:spPr>
          <a:xfrm>
            <a:off x="0" y="0"/>
            <a:ext cx="9144000" cy="52488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900" b="1">
                <a:highlight>
                  <a:srgbClr val="FFFFFF"/>
                </a:highlight>
                <a:latin typeface="Open Sans"/>
                <a:ea typeface="Open Sans"/>
                <a:cs typeface="Open Sans"/>
                <a:sym typeface="Open Sans"/>
              </a:rPr>
              <a:t>There are different challenges to choose from.</a:t>
            </a:r>
            <a:endParaRPr sz="2900" b="1">
              <a:highlight>
                <a:srgbClr val="FFFFFF"/>
              </a:highlight>
              <a:latin typeface="Open Sans"/>
              <a:ea typeface="Open Sans"/>
              <a:cs typeface="Open Sans"/>
              <a:sym typeface="Open Sans"/>
            </a:endParaRPr>
          </a:p>
          <a:p>
            <a:pPr marL="0" lvl="0" indent="0" algn="ctr" rtl="0">
              <a:spcBef>
                <a:spcPts val="0"/>
              </a:spcBef>
              <a:spcAft>
                <a:spcPts val="0"/>
              </a:spcAft>
              <a:buNone/>
            </a:pPr>
            <a:endParaRPr sz="2200" b="1">
              <a:highlight>
                <a:srgbClr val="FFFFFF"/>
              </a:highlight>
              <a:latin typeface="Open Sans"/>
              <a:ea typeface="Open Sans"/>
              <a:cs typeface="Open Sans"/>
              <a:sym typeface="Open Sans"/>
            </a:endParaRPr>
          </a:p>
          <a:p>
            <a:pPr marL="0" lvl="0" indent="0" algn="ctr" rtl="0">
              <a:spcBef>
                <a:spcPts val="0"/>
              </a:spcBef>
              <a:spcAft>
                <a:spcPts val="0"/>
              </a:spcAft>
              <a:buNone/>
            </a:pPr>
            <a:r>
              <a:rPr lang="en-GB" sz="2800" b="1">
                <a:highlight>
                  <a:srgbClr val="FFFFFF"/>
                </a:highlight>
                <a:latin typeface="Open Sans"/>
                <a:ea typeface="Open Sans"/>
                <a:cs typeface="Open Sans"/>
                <a:sym typeface="Open Sans"/>
              </a:rPr>
              <a:t>Please use your own ideas and imagination, you don’t have to use the exact resources in the video!</a:t>
            </a:r>
            <a:endParaRPr sz="2800" b="1">
              <a:highlight>
                <a:srgbClr val="FFFFFF"/>
              </a:highlight>
              <a:latin typeface="Open Sans"/>
              <a:ea typeface="Open Sans"/>
              <a:cs typeface="Open Sans"/>
              <a:sym typeface="Open Sans"/>
            </a:endParaRPr>
          </a:p>
          <a:p>
            <a:pPr marL="0" lvl="0" indent="0" algn="ctr" rtl="0">
              <a:spcBef>
                <a:spcPts val="0"/>
              </a:spcBef>
              <a:spcAft>
                <a:spcPts val="0"/>
              </a:spcAft>
              <a:buNone/>
            </a:pPr>
            <a:endParaRPr sz="1200" b="1">
              <a:highlight>
                <a:srgbClr val="FFFFFF"/>
              </a:highlight>
              <a:latin typeface="Open Sans"/>
              <a:ea typeface="Open Sans"/>
              <a:cs typeface="Open Sans"/>
              <a:sym typeface="Open Sans"/>
            </a:endParaRPr>
          </a:p>
          <a:p>
            <a:pPr marL="457200" lvl="0" indent="-387350" algn="ctr" rtl="0">
              <a:spcBef>
                <a:spcPts val="0"/>
              </a:spcBef>
              <a:spcAft>
                <a:spcPts val="0"/>
              </a:spcAft>
              <a:buSzPts val="2500"/>
              <a:buFont typeface="Open Sans"/>
              <a:buAutoNum type="arabicPeriod"/>
            </a:pPr>
            <a:r>
              <a:rPr lang="en-GB" sz="2500" b="1">
                <a:highlight>
                  <a:srgbClr val="FFFFFF"/>
                </a:highlight>
                <a:latin typeface="Open Sans"/>
                <a:ea typeface="Open Sans"/>
                <a:cs typeface="Open Sans"/>
                <a:sym typeface="Open Sans"/>
              </a:rPr>
              <a:t>You can use biscuits to show how the layers of rock create pressure and turn skeletons into fossils.</a:t>
            </a:r>
            <a:endParaRPr sz="2500" b="1">
              <a:highlight>
                <a:srgbClr val="FFFFFF"/>
              </a:highlight>
              <a:latin typeface="Open Sans"/>
              <a:ea typeface="Open Sans"/>
              <a:cs typeface="Open Sans"/>
              <a:sym typeface="Open Sans"/>
            </a:endParaRPr>
          </a:p>
          <a:p>
            <a:pPr marL="457200" lvl="0" indent="0" algn="ctr" rtl="0">
              <a:spcBef>
                <a:spcPts val="0"/>
              </a:spcBef>
              <a:spcAft>
                <a:spcPts val="0"/>
              </a:spcAft>
              <a:buNone/>
            </a:pPr>
            <a:endParaRPr sz="1300" b="1">
              <a:highlight>
                <a:srgbClr val="FFFFFF"/>
              </a:highlight>
              <a:latin typeface="Open Sans"/>
              <a:ea typeface="Open Sans"/>
              <a:cs typeface="Open Sans"/>
              <a:sym typeface="Open Sans"/>
            </a:endParaRPr>
          </a:p>
          <a:p>
            <a:pPr marL="457200" lvl="0" indent="-387350" algn="ctr" rtl="0">
              <a:spcBef>
                <a:spcPts val="0"/>
              </a:spcBef>
              <a:spcAft>
                <a:spcPts val="0"/>
              </a:spcAft>
              <a:buSzPts val="2500"/>
              <a:buFont typeface="Open Sans"/>
              <a:buAutoNum type="arabicPeriod"/>
            </a:pPr>
            <a:r>
              <a:rPr lang="en-GB" sz="2500" b="1">
                <a:highlight>
                  <a:srgbClr val="FFFFFF"/>
                </a:highlight>
                <a:latin typeface="Open Sans"/>
                <a:ea typeface="Open Sans"/>
                <a:cs typeface="Open Sans"/>
                <a:sym typeface="Open Sans"/>
              </a:rPr>
              <a:t>You can use layers of jelly to show how fossils formed in the ground.</a:t>
            </a:r>
            <a:endParaRPr sz="2500" b="1">
              <a:highlight>
                <a:srgbClr val="FFFFFF"/>
              </a:highlight>
              <a:latin typeface="Open Sans"/>
              <a:ea typeface="Open Sans"/>
              <a:cs typeface="Open Sans"/>
              <a:sym typeface="Open Sans"/>
            </a:endParaRPr>
          </a:p>
          <a:p>
            <a:pPr marL="457200" lvl="0" indent="0" algn="ctr" rtl="0">
              <a:spcBef>
                <a:spcPts val="0"/>
              </a:spcBef>
              <a:spcAft>
                <a:spcPts val="0"/>
              </a:spcAft>
              <a:buNone/>
            </a:pPr>
            <a:endParaRPr sz="900" b="1">
              <a:highlight>
                <a:srgbClr val="FFFFFF"/>
              </a:highlight>
              <a:latin typeface="Open Sans"/>
              <a:ea typeface="Open Sans"/>
              <a:cs typeface="Open Sans"/>
              <a:sym typeface="Open Sans"/>
            </a:endParaRPr>
          </a:p>
          <a:p>
            <a:pPr marL="457200" lvl="0" indent="-387350" algn="ctr" rtl="0">
              <a:spcBef>
                <a:spcPts val="0"/>
              </a:spcBef>
              <a:spcAft>
                <a:spcPts val="0"/>
              </a:spcAft>
              <a:buSzPts val="2500"/>
              <a:buFont typeface="Open Sans"/>
              <a:buAutoNum type="arabicPeriod"/>
            </a:pPr>
            <a:r>
              <a:rPr lang="en-GB" sz="2500" b="1">
                <a:highlight>
                  <a:srgbClr val="FFFFFF"/>
                </a:highlight>
                <a:latin typeface="Open Sans"/>
                <a:ea typeface="Open Sans"/>
                <a:cs typeface="Open Sans"/>
                <a:sym typeface="Open Sans"/>
              </a:rPr>
              <a:t>You can create your own rock using ground coffee, salt, flour and sand and excavate the fossil.</a:t>
            </a:r>
            <a:endParaRPr sz="2500" b="1">
              <a:highlight>
                <a:srgbClr val="FFFFFF"/>
              </a:highlight>
              <a:latin typeface="Open Sans"/>
              <a:ea typeface="Open Sans"/>
              <a:cs typeface="Open Sans"/>
              <a:sym typeface="Open Sans"/>
            </a:endParaRPr>
          </a:p>
          <a:p>
            <a:pPr marL="0" lvl="0" indent="0" algn="ctr" rtl="0">
              <a:spcBef>
                <a:spcPts val="0"/>
              </a:spcBef>
              <a:spcAft>
                <a:spcPts val="0"/>
              </a:spcAft>
              <a:buNone/>
            </a:pPr>
            <a:endParaRPr sz="1300" b="1">
              <a:highlight>
                <a:srgbClr val="FFFFFF"/>
              </a:highlight>
              <a:latin typeface="Open Sans"/>
              <a:ea typeface="Open Sans"/>
              <a:cs typeface="Open Sans"/>
              <a:sym typeface="Open Sans"/>
            </a:endParaRPr>
          </a:p>
          <a:p>
            <a:pPr marL="0" lvl="0" indent="0" algn="ctr" rtl="0">
              <a:spcBef>
                <a:spcPts val="0"/>
              </a:spcBef>
              <a:spcAft>
                <a:spcPts val="0"/>
              </a:spcAft>
              <a:buNone/>
            </a:pPr>
            <a:endParaRPr sz="2500" b="1">
              <a:highlight>
                <a:srgbClr val="FFFFFF"/>
              </a:highlight>
              <a:latin typeface="Open Sans"/>
              <a:ea typeface="Open Sans"/>
              <a:cs typeface="Open Sans"/>
              <a:sym typeface="Open San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pic>
        <p:nvPicPr>
          <p:cNvPr id="111" name="Google Shape;111;p20"/>
          <p:cNvPicPr preferRelativeResize="0"/>
          <p:nvPr/>
        </p:nvPicPr>
        <p:blipFill>
          <a:blip r:embed="rId3">
            <a:alphaModFix/>
          </a:blip>
          <a:stretch>
            <a:fillRect/>
          </a:stretch>
        </p:blipFill>
        <p:spPr>
          <a:xfrm rot="-5400000">
            <a:off x="-6238" y="12125"/>
            <a:ext cx="5131726" cy="5119249"/>
          </a:xfrm>
          <a:prstGeom prst="rect">
            <a:avLst/>
          </a:prstGeom>
          <a:noFill/>
          <a:ln>
            <a:noFill/>
          </a:ln>
        </p:spPr>
      </p:pic>
      <p:pic>
        <p:nvPicPr>
          <p:cNvPr id="112" name="Google Shape;112;p20"/>
          <p:cNvPicPr preferRelativeResize="0"/>
          <p:nvPr/>
        </p:nvPicPr>
        <p:blipFill>
          <a:blip r:embed="rId3">
            <a:alphaModFix/>
          </a:blip>
          <a:stretch>
            <a:fillRect/>
          </a:stretch>
        </p:blipFill>
        <p:spPr>
          <a:xfrm rot="-5400000">
            <a:off x="4033387" y="-65363"/>
            <a:ext cx="5116826" cy="5104399"/>
          </a:xfrm>
          <a:prstGeom prst="rect">
            <a:avLst/>
          </a:prstGeom>
          <a:noFill/>
          <a:ln>
            <a:noFill/>
          </a:ln>
        </p:spPr>
      </p:pic>
      <p:sp>
        <p:nvSpPr>
          <p:cNvPr id="113" name="Google Shape;113;p20"/>
          <p:cNvSpPr txBox="1"/>
          <p:nvPr/>
        </p:nvSpPr>
        <p:spPr>
          <a:xfrm>
            <a:off x="0" y="0"/>
            <a:ext cx="9144000" cy="15237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900" b="1">
                <a:highlight>
                  <a:srgbClr val="FFFFFF"/>
                </a:highlight>
                <a:latin typeface="Open Sans"/>
                <a:ea typeface="Open Sans"/>
                <a:cs typeface="Open Sans"/>
                <a:sym typeface="Open Sans"/>
              </a:rPr>
              <a:t>To do this you will need to watch the “Let’s Go Live” lesson which will show you exactly what you need to do.</a:t>
            </a:r>
            <a:endParaRPr sz="2900" b="1">
              <a:highlight>
                <a:srgbClr val="FFFFFF"/>
              </a:highlight>
              <a:latin typeface="Open Sans"/>
              <a:ea typeface="Open Sans"/>
              <a:cs typeface="Open Sans"/>
              <a:sym typeface="Open Sans"/>
            </a:endParaRPr>
          </a:p>
        </p:txBody>
      </p:sp>
      <p:pic>
        <p:nvPicPr>
          <p:cNvPr id="114" name="Google Shape;114;p20">
            <a:hlinkClick r:id="rId4"/>
          </p:cNvPr>
          <p:cNvPicPr preferRelativeResize="0"/>
          <p:nvPr/>
        </p:nvPicPr>
        <p:blipFill>
          <a:blip r:embed="rId5">
            <a:alphaModFix/>
          </a:blip>
          <a:stretch>
            <a:fillRect/>
          </a:stretch>
        </p:blipFill>
        <p:spPr>
          <a:xfrm>
            <a:off x="2103400" y="1523701"/>
            <a:ext cx="5104399" cy="2889499"/>
          </a:xfrm>
          <a:prstGeom prst="rect">
            <a:avLst/>
          </a:prstGeom>
          <a:noFill/>
          <a:ln>
            <a:noFill/>
          </a:ln>
        </p:spPr>
      </p:pic>
      <p:sp>
        <p:nvSpPr>
          <p:cNvPr id="115" name="Google Shape;115;p20"/>
          <p:cNvSpPr txBox="1"/>
          <p:nvPr/>
        </p:nvSpPr>
        <p:spPr>
          <a:xfrm>
            <a:off x="1407175" y="4387675"/>
            <a:ext cx="65871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u="sng">
                <a:solidFill>
                  <a:schemeClr val="hlink"/>
                </a:solidFill>
                <a:highlight>
                  <a:srgbClr val="FFFFFF"/>
                </a:highlight>
                <a:hlinkClick r:id="rId4"/>
              </a:rPr>
              <a:t>https://letsgolivescience.com/activity/how-is-a-fossil-made-using-biscuit-layers/</a:t>
            </a:r>
            <a:endParaRPr>
              <a:highlight>
                <a:srgbClr val="FFFFFF"/>
              </a:highlight>
            </a:endParaRPr>
          </a:p>
          <a:p>
            <a:pPr marL="0" lvl="0" indent="0" algn="l" rtl="0">
              <a:spcBef>
                <a:spcPts val="0"/>
              </a:spcBef>
              <a:spcAft>
                <a:spcPts val="0"/>
              </a:spcAft>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pic>
        <p:nvPicPr>
          <p:cNvPr id="120" name="Google Shape;120;p21"/>
          <p:cNvPicPr preferRelativeResize="0"/>
          <p:nvPr/>
        </p:nvPicPr>
        <p:blipFill>
          <a:blip r:embed="rId3">
            <a:alphaModFix/>
          </a:blip>
          <a:stretch>
            <a:fillRect/>
          </a:stretch>
        </p:blipFill>
        <p:spPr>
          <a:xfrm rot="-5400000">
            <a:off x="-6238" y="12125"/>
            <a:ext cx="5131726" cy="5119249"/>
          </a:xfrm>
          <a:prstGeom prst="rect">
            <a:avLst/>
          </a:prstGeom>
          <a:noFill/>
          <a:ln>
            <a:noFill/>
          </a:ln>
        </p:spPr>
      </p:pic>
      <p:pic>
        <p:nvPicPr>
          <p:cNvPr id="121" name="Google Shape;121;p21"/>
          <p:cNvPicPr preferRelativeResize="0"/>
          <p:nvPr/>
        </p:nvPicPr>
        <p:blipFill>
          <a:blip r:embed="rId3">
            <a:alphaModFix/>
          </a:blip>
          <a:stretch>
            <a:fillRect/>
          </a:stretch>
        </p:blipFill>
        <p:spPr>
          <a:xfrm rot="-5400000">
            <a:off x="4033387" y="19537"/>
            <a:ext cx="5116826" cy="5104399"/>
          </a:xfrm>
          <a:prstGeom prst="rect">
            <a:avLst/>
          </a:prstGeom>
          <a:noFill/>
          <a:ln>
            <a:noFill/>
          </a:ln>
        </p:spPr>
      </p:pic>
      <p:sp>
        <p:nvSpPr>
          <p:cNvPr id="122" name="Google Shape;122;p21"/>
          <p:cNvSpPr txBox="1"/>
          <p:nvPr/>
        </p:nvSpPr>
        <p:spPr>
          <a:xfrm>
            <a:off x="363925" y="303275"/>
            <a:ext cx="8600700" cy="631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2900" b="1">
              <a:highlight>
                <a:srgbClr val="FFFFFF"/>
              </a:highlight>
              <a:latin typeface="Open Sans"/>
              <a:ea typeface="Open Sans"/>
              <a:cs typeface="Open Sans"/>
              <a:sym typeface="Open Sans"/>
            </a:endParaRPr>
          </a:p>
        </p:txBody>
      </p:sp>
      <p:sp>
        <p:nvSpPr>
          <p:cNvPr id="123" name="Google Shape;123;p21"/>
          <p:cNvSpPr txBox="1"/>
          <p:nvPr/>
        </p:nvSpPr>
        <p:spPr>
          <a:xfrm>
            <a:off x="145575" y="1129300"/>
            <a:ext cx="8819100" cy="1970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900" b="1">
                <a:highlight>
                  <a:srgbClr val="FFFFFF"/>
                </a:highlight>
                <a:latin typeface="Open Sans"/>
                <a:ea typeface="Open Sans"/>
                <a:cs typeface="Open Sans"/>
                <a:sym typeface="Open Sans"/>
              </a:rPr>
              <a:t>Have fun making your fossil! </a:t>
            </a:r>
            <a:endParaRPr sz="2900" b="1">
              <a:highlight>
                <a:srgbClr val="FFFFFF"/>
              </a:highlight>
              <a:latin typeface="Open Sans"/>
              <a:ea typeface="Open Sans"/>
              <a:cs typeface="Open Sans"/>
              <a:sym typeface="Open Sans"/>
            </a:endParaRPr>
          </a:p>
          <a:p>
            <a:pPr marL="0" lvl="0" indent="0" algn="ctr" rtl="0">
              <a:spcBef>
                <a:spcPts val="0"/>
              </a:spcBef>
              <a:spcAft>
                <a:spcPts val="0"/>
              </a:spcAft>
              <a:buNone/>
            </a:pPr>
            <a:endParaRPr sz="2900" b="1">
              <a:highlight>
                <a:srgbClr val="FFFFFF"/>
              </a:highlight>
              <a:latin typeface="Open Sans"/>
              <a:ea typeface="Open Sans"/>
              <a:cs typeface="Open Sans"/>
              <a:sym typeface="Open Sans"/>
            </a:endParaRPr>
          </a:p>
          <a:p>
            <a:pPr marL="0" lvl="0" indent="0" algn="ctr" rtl="0">
              <a:spcBef>
                <a:spcPts val="0"/>
              </a:spcBef>
              <a:spcAft>
                <a:spcPts val="0"/>
              </a:spcAft>
              <a:buNone/>
            </a:pPr>
            <a:r>
              <a:rPr lang="en-GB" sz="2900" b="1">
                <a:highlight>
                  <a:srgbClr val="FFFFFF"/>
                </a:highlight>
                <a:latin typeface="Open Sans"/>
                <a:ea typeface="Open Sans"/>
                <a:cs typeface="Open Sans"/>
                <a:sym typeface="Open Sans"/>
              </a:rPr>
              <a:t>Once you’ve made your fossil take a picture and send it to your teacher.</a:t>
            </a:r>
            <a:endParaRPr sz="2900" b="1">
              <a:highlight>
                <a:srgbClr val="FFFFFF"/>
              </a:highlight>
              <a:latin typeface="Open Sans"/>
              <a:ea typeface="Open Sans"/>
              <a:cs typeface="Open Sans"/>
              <a:sym typeface="Open Sans"/>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243</Words>
  <Application>Microsoft Office PowerPoint</Application>
  <PresentationFormat>On-screen Show (16:9)</PresentationFormat>
  <Paragraphs>37</Paragraphs>
  <Slides>9</Slides>
  <Notes>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Open Sans</vt:lpstr>
      <vt:lpstr>Arial</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Holly Cleveley</dc:creator>
  <cp:lastModifiedBy>Holly Cleveley</cp:lastModifiedBy>
  <cp:revision>1</cp:revision>
  <dcterms:modified xsi:type="dcterms:W3CDTF">2021-03-01T07:56:16Z</dcterms:modified>
</cp:coreProperties>
</file>