
<file path=[Content_Types].xml><?xml version="1.0" encoding="utf-8"?>
<Types xmlns="http://schemas.openxmlformats.org/package/2006/content-types">
  <Default Extension="png" ContentType="image/png"/>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71" r:id="rId7"/>
    <p:sldId id="261" r:id="rId8"/>
    <p:sldId id="262" r:id="rId9"/>
    <p:sldId id="263" r:id="rId10"/>
    <p:sldId id="265" r:id="rId11"/>
    <p:sldId id="264" r:id="rId12"/>
    <p:sldId id="267" r:id="rId13"/>
    <p:sldId id="266" r:id="rId14"/>
    <p:sldId id="269" r:id="rId15"/>
    <p:sldId id="268" r:id="rId16"/>
    <p:sldId id="27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62" autoAdjust="0"/>
    <p:restoredTop sz="94660"/>
  </p:normalViewPr>
  <p:slideViewPr>
    <p:cSldViewPr snapToGrid="0">
      <p:cViewPr varScale="1">
        <p:scale>
          <a:sx n="73" d="100"/>
          <a:sy n="73" d="100"/>
        </p:scale>
        <p:origin x="57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10675CF-9A7E-4438-812B-EEB14F92E949}"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929445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10675CF-9A7E-4438-812B-EEB14F92E949}"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24220323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10675CF-9A7E-4438-812B-EEB14F92E949}"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2465407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10675CF-9A7E-4438-812B-EEB14F92E949}"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1975889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10675CF-9A7E-4438-812B-EEB14F92E949}" type="datetimeFigureOut">
              <a:rPr lang="en-GB" smtClean="0"/>
              <a:t>17/01/2021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811404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10675CF-9A7E-4438-812B-EEB14F92E949}" type="datetimeFigureOut">
              <a:rPr lang="en-GB" smtClean="0"/>
              <a:t>17/01/2021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781767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0675CF-9A7E-4438-812B-EEB14F92E949}" type="datetimeFigureOut">
              <a:rPr lang="en-GB" smtClean="0"/>
              <a:t>17/01/2021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3040985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10675CF-9A7E-4438-812B-EEB14F92E949}"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2642345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10675CF-9A7E-4438-812B-EEB14F92E949}"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3787256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10675CF-9A7E-4438-812B-EEB14F92E949}"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14570242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10675CF-9A7E-4438-812B-EEB14F92E949}"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2F3D32-E1F6-4173-BE0E-D796248D2664}" type="slidenum">
              <a:rPr lang="en-GB" smtClean="0"/>
              <a:t>‹#›</a:t>
            </a:fld>
            <a:endParaRPr lang="en-GB"/>
          </a:p>
        </p:txBody>
      </p:sp>
    </p:spTree>
    <p:extLst>
      <p:ext uri="{BB962C8B-B14F-4D97-AF65-F5344CB8AC3E}">
        <p14:creationId xmlns:p14="http://schemas.microsoft.com/office/powerpoint/2010/main" val="3035927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0675CF-9A7E-4438-812B-EEB14F92E949}" type="datetimeFigureOut">
              <a:rPr lang="en-GB" smtClean="0"/>
              <a:t>17/01/2021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2F3D32-E1F6-4173-BE0E-D796248D2664}" type="slidenum">
              <a:rPr lang="en-GB" smtClean="0"/>
              <a:t>‹#›</a:t>
            </a:fld>
            <a:endParaRPr lang="en-GB"/>
          </a:p>
        </p:txBody>
      </p:sp>
    </p:spTree>
    <p:extLst>
      <p:ext uri="{BB962C8B-B14F-4D97-AF65-F5344CB8AC3E}">
        <p14:creationId xmlns:p14="http://schemas.microsoft.com/office/powerpoint/2010/main" val="2160995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8" Type="http://schemas.openxmlformats.org/officeDocument/2006/relationships/image" Target="../media/image3.png"/><Relationship Id="rId3" Type="http://schemas.microsoft.com/office/2007/relationships/media" Target="../media/media4.m4a"/><Relationship Id="rId7" Type="http://schemas.openxmlformats.org/officeDocument/2006/relationships/hyperlink" Target="https://www.youtube.com/watch?v=nsLD33rczFA" TargetMode="Externa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jpg"/><Relationship Id="rId5" Type="http://schemas.openxmlformats.org/officeDocument/2006/relationships/slideLayout" Target="../slideLayouts/slideLayout1.xml"/><Relationship Id="rId4" Type="http://schemas.openxmlformats.org/officeDocument/2006/relationships/audio" Target="../media/media4.m4a"/></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3.png"/><Relationship Id="rId4" Type="http://schemas.openxmlformats.org/officeDocument/2006/relationships/image" Target="../media/image1.jp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3.png"/><Relationship Id="rId4" Type="http://schemas.openxmlformats.org/officeDocument/2006/relationships/image" Target="../media/image1.jp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3.png"/><Relationship Id="rId4" Type="http://schemas.openxmlformats.org/officeDocument/2006/relationships/image" Target="../media/image1.jp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5.png"/><Relationship Id="rId5" Type="http://schemas.openxmlformats.org/officeDocument/2006/relationships/hyperlink" Target="https://www.youtube.com/watch?v=GwXFVqKuH-w" TargetMode="External"/><Relationship Id="rId4" Type="http://schemas.openxmlformats.org/officeDocument/2006/relationships/image" Target="../media/image1.jp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1.jp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3.png"/><Relationship Id="rId4" Type="http://schemas.openxmlformats.org/officeDocument/2006/relationships/image" Target="../media/image1.jp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3.png"/><Relationship Id="rId4" Type="http://schemas.openxmlformats.org/officeDocument/2006/relationships/image" Target="../media/image1.jp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3.png"/><Relationship Id="rId4" Type="http://schemas.openxmlformats.org/officeDocument/2006/relationships/image" Target="../media/image1.jp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3.png"/><Relationship Id="rId4" Type="http://schemas.openxmlformats.org/officeDocument/2006/relationships/image" Target="../media/image1.jp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3.png"/><Relationship Id="rId4" Type="http://schemas.openxmlformats.org/officeDocument/2006/relationships/image" Target="../media/image1.jp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3.png"/><Relationship Id="rId4" Type="http://schemas.openxmlformats.org/officeDocument/2006/relationships/image" Target="../media/image1.jp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1.jp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5.png"/><Relationship Id="rId5" Type="http://schemas.openxmlformats.org/officeDocument/2006/relationships/hyperlink" Target="https://www.youtube.com/watch?v=GwXFVqKuH-w" TargetMode="External"/><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pic>
        <p:nvPicPr>
          <p:cNvPr id="1026" name="Picture 2" descr="Rendered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1335" y="1365840"/>
            <a:ext cx="11229975" cy="3990976"/>
          </a:xfrm>
          <a:prstGeom prst="rect">
            <a:avLst/>
          </a:prstGeom>
          <a:noFill/>
          <a:extLst>
            <a:ext uri="{909E8E84-426E-40DD-AFC4-6F175D3DCCD1}">
              <a14:hiddenFill xmlns:a14="http://schemas.microsoft.com/office/drawing/2010/main">
                <a:solidFill>
                  <a:srgbClr val="FFFFFF"/>
                </a:solidFill>
              </a14:hiddenFill>
            </a:ext>
          </a:extLst>
        </p:spPr>
      </p:pic>
      <p:pic>
        <p:nvPicPr>
          <p:cNvPr id="3" name="Slide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9040809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2981" fill="hold"/>
                                        <p:tgtEl>
                                          <p:spTgt spid="3"/>
                                        </p:tgtEl>
                                      </p:cBhvr>
                                    </p:cmd>
                                  </p:childTnLst>
                                </p:cTn>
                              </p:par>
                            </p:childTnLst>
                          </p:cTn>
                        </p:par>
                      </p:childTnLst>
                    </p:cTn>
                  </p:par>
                </p:childTnLst>
              </p:cTn>
              <p:nextCondLst>
                <p:cond evt="onClick" delay="0">
                  <p:tgtEl>
                    <p:spTgt spid="3"/>
                  </p:tgtEl>
                </p:cond>
              </p:nextCondLst>
            </p:seq>
            <p:audio>
              <p:cMediaNode vol="42424">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175657" y="1371600"/>
            <a:ext cx="9588137" cy="3077766"/>
          </a:xfrm>
          <a:prstGeom prst="rect">
            <a:avLst/>
          </a:prstGeom>
          <a:solidFill>
            <a:schemeClr val="accent2">
              <a:lumMod val="20000"/>
              <a:lumOff val="80000"/>
            </a:schemeClr>
          </a:solidFill>
        </p:spPr>
        <p:txBody>
          <a:bodyPr wrap="square" rtlCol="0">
            <a:spAutoFit/>
          </a:bodyPr>
          <a:lstStyle/>
          <a:p>
            <a:r>
              <a:rPr lang="en-GB" sz="2400" dirty="0" smtClean="0">
                <a:latin typeface="XCCW Joined 6a" panose="03050602040000000000" pitchFamily="66" charset="0"/>
              </a:rPr>
              <a:t>What do you think a prediction is?</a:t>
            </a:r>
          </a:p>
          <a:p>
            <a:endParaRPr lang="en-GB" sz="2400" dirty="0">
              <a:latin typeface="XCCW Joined 6a" panose="03050602040000000000" pitchFamily="66" charset="0"/>
            </a:endParaRPr>
          </a:p>
          <a:p>
            <a:r>
              <a:rPr lang="en-GB" dirty="0" smtClean="0">
                <a:latin typeface="XCCW Joined 6a" panose="03050602040000000000" pitchFamily="66" charset="0"/>
              </a:rPr>
              <a:t>Write down your ideas</a:t>
            </a:r>
          </a:p>
          <a:p>
            <a:endParaRPr lang="en-GB" sz="1600" dirty="0">
              <a:latin typeface="XCCW Joined 6a" panose="03050602040000000000" pitchFamily="66" charset="0"/>
            </a:endParaRPr>
          </a:p>
          <a:p>
            <a:pPr marL="285750" indent="-285750">
              <a:buFont typeface="Arial" panose="020B0604020202020204" pitchFamily="34" charset="0"/>
              <a:buChar char="•"/>
            </a:pPr>
            <a:r>
              <a:rPr lang="en-GB" sz="1600" dirty="0" smtClean="0">
                <a:latin typeface="XCCW Joined 6a" panose="03050602040000000000" pitchFamily="66" charset="0"/>
              </a:rPr>
              <a:t> </a:t>
            </a:r>
          </a:p>
          <a:p>
            <a:pPr marL="285750" indent="-285750">
              <a:buFont typeface="Arial" panose="020B0604020202020204" pitchFamily="34" charset="0"/>
              <a:buChar char="•"/>
            </a:pPr>
            <a:endParaRPr lang="en-GB" sz="1600" dirty="0">
              <a:latin typeface="XCCW Joined 6a" panose="03050602040000000000" pitchFamily="66" charset="0"/>
            </a:endParaRPr>
          </a:p>
          <a:p>
            <a:pPr marL="285750" indent="-285750">
              <a:buFont typeface="Arial" panose="020B0604020202020204" pitchFamily="34" charset="0"/>
              <a:buChar char="•"/>
            </a:pPr>
            <a:r>
              <a:rPr lang="en-GB" sz="1600" dirty="0" smtClean="0">
                <a:latin typeface="XCCW Joined 6a" panose="03050602040000000000" pitchFamily="66" charset="0"/>
              </a:rPr>
              <a:t> </a:t>
            </a:r>
          </a:p>
          <a:p>
            <a:pPr marL="285750" indent="-285750">
              <a:buFont typeface="Arial" panose="020B0604020202020204" pitchFamily="34" charset="0"/>
              <a:buChar char="•"/>
            </a:pPr>
            <a:endParaRPr lang="en-GB" sz="1600" dirty="0">
              <a:latin typeface="XCCW Joined 6a" panose="03050602040000000000" pitchFamily="66" charset="0"/>
            </a:endParaRPr>
          </a:p>
          <a:p>
            <a:pPr marL="285750" indent="-285750">
              <a:buFont typeface="Arial" panose="020B0604020202020204" pitchFamily="34" charset="0"/>
              <a:buChar char="•"/>
            </a:pPr>
            <a:r>
              <a:rPr lang="en-GB" sz="1600" dirty="0" smtClean="0">
                <a:latin typeface="XCCW Joined 6a" panose="03050602040000000000" pitchFamily="66" charset="0"/>
              </a:rPr>
              <a:t> </a:t>
            </a:r>
          </a:p>
          <a:p>
            <a:pPr marL="285750" indent="-285750">
              <a:buFont typeface="Arial" panose="020B0604020202020204" pitchFamily="34" charset="0"/>
              <a:buChar char="•"/>
            </a:pPr>
            <a:endParaRPr lang="en-GB" sz="1600" dirty="0">
              <a:latin typeface="XCCW Joined 6a" panose="03050602040000000000" pitchFamily="66" charset="0"/>
            </a:endParaRPr>
          </a:p>
          <a:p>
            <a:pPr marL="285750" indent="-285750">
              <a:buFont typeface="Arial" panose="020B0604020202020204" pitchFamily="34" charset="0"/>
              <a:buChar char="•"/>
            </a:pPr>
            <a:r>
              <a:rPr lang="en-GB" sz="1600" dirty="0" smtClean="0">
                <a:latin typeface="XCCW Joined 6a" panose="03050602040000000000" pitchFamily="66" charset="0"/>
              </a:rPr>
              <a:t> </a:t>
            </a:r>
            <a:endParaRPr lang="en-GB" sz="1600" dirty="0">
              <a:latin typeface="XCCW Joined 6a" panose="03050602040000000000" pitchFamily="66" charset="0"/>
            </a:endParaRPr>
          </a:p>
        </p:txBody>
      </p:sp>
      <p:pic>
        <p:nvPicPr>
          <p:cNvPr id="9" name="Picture 8"/>
          <p:cNvPicPr>
            <a:picLocks noChangeAspect="1"/>
          </p:cNvPicPr>
          <p:nvPr/>
        </p:nvPicPr>
        <p:blipFill rotWithShape="1">
          <a:blip r:embed="rId5"/>
          <a:srcRect t="6902" r="4702"/>
          <a:stretch/>
        </p:blipFill>
        <p:spPr>
          <a:xfrm>
            <a:off x="9595330" y="143692"/>
            <a:ext cx="2336927" cy="2220685"/>
          </a:xfrm>
          <a:prstGeom prst="rect">
            <a:avLst/>
          </a:prstGeom>
        </p:spPr>
      </p:pic>
      <p:pic>
        <p:nvPicPr>
          <p:cNvPr id="3" name="Slide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14599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300"/>
                                  </p:stCondLst>
                                  <p:childTnLst>
                                    <p:set>
                                      <p:cBhvr>
                                        <p:cTn id="6" dur="1" fill="hold">
                                          <p:stCondLst>
                                            <p:cond delay="0"/>
                                          </p:stCondLst>
                                        </p:cTn>
                                        <p:tgtEl>
                                          <p:spTgt spid="4">
                                            <p:bg/>
                                          </p:spTgt>
                                        </p:tgtEl>
                                        <p:attrNameLst>
                                          <p:attrName>style.visibility</p:attrName>
                                        </p:attrNameLst>
                                      </p:cBhvr>
                                      <p:to>
                                        <p:strVal val="visible"/>
                                      </p:to>
                                    </p:set>
                                    <p:anim calcmode="lin" valueType="num">
                                      <p:cBhvr additive="base">
                                        <p:cTn id="7" dur="500" fill="hold"/>
                                        <p:tgtEl>
                                          <p:spTgt spid="4">
                                            <p:bg/>
                                          </p:spTgt>
                                        </p:tgtEl>
                                        <p:attrNameLst>
                                          <p:attrName>ppt_x</p:attrName>
                                        </p:attrNameLst>
                                      </p:cBhvr>
                                      <p:tavLst>
                                        <p:tav tm="0">
                                          <p:val>
                                            <p:strVal val="#ppt_x"/>
                                          </p:val>
                                        </p:tav>
                                        <p:tav tm="100000">
                                          <p:val>
                                            <p:strVal val="#ppt_x"/>
                                          </p:val>
                                        </p:tav>
                                      </p:tavLst>
                                    </p:anim>
                                    <p:anim calcmode="lin" valueType="num">
                                      <p:cBhvr additive="base">
                                        <p:cTn id="8" dur="500" fill="hold"/>
                                        <p:tgtEl>
                                          <p:spTgt spid="4">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30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30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300"/>
                                  </p:stCondLst>
                                  <p:childTnLst>
                                    <p:set>
                                      <p:cBhvr>
                                        <p:cTn id="24" dur="1" fill="hold">
                                          <p:stCondLst>
                                            <p:cond delay="0"/>
                                          </p:stCondLst>
                                        </p:cTn>
                                        <p:tgtEl>
                                          <p:spTgt spid="4">
                                            <p:txEl>
                                              <p:pRg st="4" end="4"/>
                                            </p:txEl>
                                          </p:spTgt>
                                        </p:tgtEl>
                                        <p:attrNameLst>
                                          <p:attrName>style.visibility</p:attrName>
                                        </p:attrNameLst>
                                      </p:cBhvr>
                                      <p:to>
                                        <p:strVal val="visible"/>
                                      </p:to>
                                    </p:set>
                                    <p:anim calcmode="lin" valueType="num">
                                      <p:cBhvr additive="base">
                                        <p:cTn id="2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300"/>
                                  </p:stCondLst>
                                  <p:childTnLst>
                                    <p:set>
                                      <p:cBhvr>
                                        <p:cTn id="30" dur="1" fill="hold">
                                          <p:stCondLst>
                                            <p:cond delay="0"/>
                                          </p:stCondLst>
                                        </p:cTn>
                                        <p:tgtEl>
                                          <p:spTgt spid="4">
                                            <p:txEl>
                                              <p:pRg st="6" end="6"/>
                                            </p:txEl>
                                          </p:spTgt>
                                        </p:tgtEl>
                                        <p:attrNameLst>
                                          <p:attrName>style.visibility</p:attrName>
                                        </p:attrNameLst>
                                      </p:cBhvr>
                                      <p:to>
                                        <p:strVal val="visible"/>
                                      </p:to>
                                    </p:set>
                                    <p:anim calcmode="lin" valueType="num">
                                      <p:cBhvr additive="base">
                                        <p:cTn id="31"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300"/>
                                  </p:stCondLst>
                                  <p:childTnLst>
                                    <p:set>
                                      <p:cBhvr>
                                        <p:cTn id="36" dur="1" fill="hold">
                                          <p:stCondLst>
                                            <p:cond delay="0"/>
                                          </p:stCondLst>
                                        </p:cTn>
                                        <p:tgtEl>
                                          <p:spTgt spid="4">
                                            <p:txEl>
                                              <p:pRg st="8" end="8"/>
                                            </p:txEl>
                                          </p:spTgt>
                                        </p:tgtEl>
                                        <p:attrNameLst>
                                          <p:attrName>style.visibility</p:attrName>
                                        </p:attrNameLst>
                                      </p:cBhvr>
                                      <p:to>
                                        <p:strVal val="visible"/>
                                      </p:to>
                                    </p:set>
                                    <p:anim calcmode="lin" valueType="num">
                                      <p:cBhvr additive="base">
                                        <p:cTn id="37"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300"/>
                                  </p:stCondLst>
                                  <p:childTnLst>
                                    <p:set>
                                      <p:cBhvr>
                                        <p:cTn id="42" dur="1" fill="hold">
                                          <p:stCondLst>
                                            <p:cond delay="0"/>
                                          </p:stCondLst>
                                        </p:cTn>
                                        <p:tgtEl>
                                          <p:spTgt spid="4">
                                            <p:txEl>
                                              <p:pRg st="10" end="10"/>
                                            </p:txEl>
                                          </p:spTgt>
                                        </p:tgtEl>
                                        <p:attrNameLst>
                                          <p:attrName>style.visibility</p:attrName>
                                        </p:attrNameLst>
                                      </p:cBhvr>
                                      <p:to>
                                        <p:strVal val="visible"/>
                                      </p:to>
                                    </p:set>
                                    <p:anim calcmode="lin" valueType="num">
                                      <p:cBhvr additive="base">
                                        <p:cTn id="43" dur="500" fill="hold"/>
                                        <p:tgtEl>
                                          <p:spTgt spid="4">
                                            <p:txEl>
                                              <p:pRg st="10" end="1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45" restart="whenNotActive" fill="hold" evtFilter="cancelBubble" nodeType="interactiveSeq">
                <p:stCondLst>
                  <p:cond evt="onClick" delay="0">
                    <p:tgtEl>
                      <p:spTgt spid="3"/>
                    </p:tgtEl>
                  </p:cond>
                </p:stCondLst>
                <p:endSync evt="end" delay="0">
                  <p:rtn val="all"/>
                </p:endSync>
                <p:childTnLst>
                  <p:par>
                    <p:cTn id="46" fill="hold">
                      <p:stCondLst>
                        <p:cond delay="0"/>
                      </p:stCondLst>
                      <p:childTnLst>
                        <p:par>
                          <p:cTn id="47" fill="hold">
                            <p:stCondLst>
                              <p:cond delay="0"/>
                            </p:stCondLst>
                            <p:childTnLst>
                              <p:par>
                                <p:cTn id="48" presetID="1" presetClass="mediacall" presetSubtype="0" fill="hold" nodeType="clickEffect">
                                  <p:stCondLst>
                                    <p:cond delay="0"/>
                                  </p:stCondLst>
                                  <p:childTnLst>
                                    <p:cmd type="call" cmd="playFrom(0.0)">
                                      <p:cBhvr>
                                        <p:cTn id="49" dur="112865" fill="hold"/>
                                        <p:tgtEl>
                                          <p:spTgt spid="3"/>
                                        </p:tgtEl>
                                      </p:cBhvr>
                                    </p:cmd>
                                  </p:childTnLst>
                                </p:cTn>
                              </p:par>
                            </p:childTnLst>
                          </p:cTn>
                        </p:par>
                      </p:childTnLst>
                    </p:cTn>
                  </p:par>
                </p:childTnLst>
              </p:cTn>
              <p:nextCondLst>
                <p:cond evt="onClick" delay="0">
                  <p:tgtEl>
                    <p:spTgt spid="3"/>
                  </p:tgtEl>
                </p:cond>
              </p:nextCondLst>
            </p:seq>
            <p:audio>
              <p:cMediaNode vol="80000">
                <p:cTn id="50" fill="hold" display="0">
                  <p:stCondLst>
                    <p:cond delay="indefinite"/>
                  </p:stCondLst>
                  <p:endCondLst>
                    <p:cond evt="onStopAudio" delay="0">
                      <p:tgtEl>
                        <p:sldTgt/>
                      </p:tgtEl>
                    </p:cond>
                  </p:endCondLst>
                </p:cTn>
                <p:tgtEl>
                  <p:spTgt spid="3"/>
                </p:tgtEl>
              </p:cMediaNode>
            </p:audio>
          </p:childTnLst>
        </p:cTn>
      </p:par>
    </p:tnLst>
    <p:bldLst>
      <p:bldP spid="4" grpId="0" uiExpand="1"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6">
            <a:alphaModFix amt="57000"/>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175657" y="1371600"/>
            <a:ext cx="9588137" cy="2062103"/>
          </a:xfrm>
          <a:prstGeom prst="rect">
            <a:avLst/>
          </a:prstGeom>
          <a:solidFill>
            <a:schemeClr val="accent2">
              <a:lumMod val="20000"/>
              <a:lumOff val="80000"/>
            </a:schemeClr>
          </a:solidFill>
        </p:spPr>
        <p:txBody>
          <a:bodyPr wrap="square" rtlCol="0">
            <a:spAutoFit/>
          </a:bodyPr>
          <a:lstStyle/>
          <a:p>
            <a:r>
              <a:rPr lang="en-GB" sz="2400" dirty="0" smtClean="0">
                <a:latin typeface="XCCW Joined 6a" panose="03050602040000000000" pitchFamily="66" charset="0"/>
              </a:rPr>
              <a:t>Now, let’s watch a video on predictions.</a:t>
            </a:r>
          </a:p>
          <a:p>
            <a:endParaRPr lang="en-GB" sz="2400" dirty="0">
              <a:latin typeface="XCCW Joined 6a" panose="03050602040000000000" pitchFamily="66" charset="0"/>
            </a:endParaRPr>
          </a:p>
          <a:p>
            <a:r>
              <a:rPr lang="en-GB" sz="1600" dirty="0">
                <a:latin typeface="XCCW Joined 6a" panose="03050602040000000000" pitchFamily="66" charset="0"/>
                <a:hlinkClick r:id="rId7"/>
              </a:rPr>
              <a:t>https://</a:t>
            </a:r>
            <a:r>
              <a:rPr lang="en-GB" sz="1600" dirty="0" smtClean="0">
                <a:latin typeface="XCCW Joined 6a" panose="03050602040000000000" pitchFamily="66" charset="0"/>
                <a:hlinkClick r:id="rId7"/>
              </a:rPr>
              <a:t>www.youtube.com/watch?v=nsLD33rczFA</a:t>
            </a:r>
            <a:endParaRPr lang="en-GB" sz="1600" dirty="0" smtClean="0">
              <a:latin typeface="XCCW Joined 6a" panose="03050602040000000000" pitchFamily="66" charset="0"/>
            </a:endParaRPr>
          </a:p>
          <a:p>
            <a:endParaRPr lang="en-GB" sz="1600" dirty="0">
              <a:latin typeface="XCCW Joined 6a" panose="03050602040000000000" pitchFamily="66" charset="0"/>
            </a:endParaRPr>
          </a:p>
          <a:p>
            <a:endParaRPr lang="en-GB" sz="1600" dirty="0" smtClean="0">
              <a:latin typeface="XCCW Joined 6a" panose="03050602040000000000" pitchFamily="66" charset="0"/>
            </a:endParaRPr>
          </a:p>
          <a:p>
            <a:endParaRPr lang="en-GB" sz="1600" dirty="0">
              <a:latin typeface="XCCW Joined 6a" panose="03050602040000000000" pitchFamily="66" charset="0"/>
            </a:endParaRPr>
          </a:p>
          <a:p>
            <a:endParaRPr lang="en-GB" sz="1600" dirty="0">
              <a:latin typeface="XCCW Joined 6a" panose="03050602040000000000" pitchFamily="66" charset="0"/>
            </a:endParaRPr>
          </a:p>
        </p:txBody>
      </p:sp>
      <p:pic>
        <p:nvPicPr>
          <p:cNvPr id="3" name="Slide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pic>
        <p:nvPicPr>
          <p:cNvPr id="5" name="Slide 3">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170213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9" restart="whenNotActive" fill="hold" evtFilter="cancelBubble" nodeType="interactiveSeq">
                <p:stCondLst>
                  <p:cond evt="onClick" delay="0">
                    <p:tgtEl>
                      <p:spTgt spid="3"/>
                    </p:tgtEl>
                  </p:cond>
                </p:stCondLst>
                <p:endSync evt="end" delay="0">
                  <p:rtn val="all"/>
                </p:endSync>
                <p:childTnLst>
                  <p:par>
                    <p:cTn id="10" fill="hold">
                      <p:stCondLst>
                        <p:cond delay="0"/>
                      </p:stCondLst>
                      <p:childTnLst>
                        <p:par>
                          <p:cTn id="11" fill="hold">
                            <p:stCondLst>
                              <p:cond delay="0"/>
                            </p:stCondLst>
                            <p:childTnLst>
                              <p:par>
                                <p:cTn id="12" presetID="1" presetClass="mediacall" presetSubtype="0" fill="hold" nodeType="clickEffect">
                                  <p:stCondLst>
                                    <p:cond delay="0"/>
                                  </p:stCondLst>
                                  <p:childTnLst>
                                    <p:cmd type="call" cmd="playFrom(0.0)">
                                      <p:cBhvr>
                                        <p:cTn id="13" dur="15574" fill="hold"/>
                                        <p:tgtEl>
                                          <p:spTgt spid="3"/>
                                        </p:tgtEl>
                                      </p:cBhvr>
                                    </p:cmd>
                                  </p:childTnLst>
                                </p:cTn>
                              </p:par>
                            </p:childTnLst>
                          </p:cTn>
                        </p:par>
                      </p:childTnLst>
                    </p:cTn>
                  </p:par>
                </p:childTnLst>
              </p:cTn>
              <p:nextCondLst>
                <p:cond evt="onClick" delay="0">
                  <p:tgtEl>
                    <p:spTgt spid="3"/>
                  </p:tgtEl>
                </p:cond>
              </p:nextCondLst>
            </p:seq>
            <p:audio>
              <p:cMediaNode vol="80000">
                <p:cTn id="14" fill="hold" display="0">
                  <p:stCondLst>
                    <p:cond delay="indefinite"/>
                  </p:stCondLst>
                  <p:endCondLst>
                    <p:cond evt="onStopAudio" delay="0">
                      <p:tgtEl>
                        <p:sldTgt/>
                      </p:tgtEl>
                    </p:cond>
                  </p:endCondLst>
                </p:cTn>
                <p:tgtEl>
                  <p:spTgt spid="3"/>
                </p:tgtEl>
              </p:cMediaNode>
            </p:audio>
            <p:seq concurrent="1" nextAc="seek">
              <p:cTn id="15" restart="whenNotActive" fill="hold" evtFilter="cancelBubble" nodeType="interactiveSeq">
                <p:stCondLst>
                  <p:cond evt="onClick" delay="0">
                    <p:tgtEl>
                      <p:spTgt spid="5"/>
                    </p:tgtEl>
                  </p:cond>
                </p:stCondLst>
                <p:endSync evt="end" delay="0">
                  <p:rtn val="all"/>
                </p:endSync>
                <p:childTnLst>
                  <p:par>
                    <p:cTn id="16" fill="hold">
                      <p:stCondLst>
                        <p:cond delay="0"/>
                      </p:stCondLst>
                      <p:childTnLst>
                        <p:par>
                          <p:cTn id="17" fill="hold">
                            <p:stCondLst>
                              <p:cond delay="0"/>
                            </p:stCondLst>
                            <p:childTnLst>
                              <p:par>
                                <p:cTn id="18" presetID="1" presetClass="mediacall" presetSubtype="0" fill="hold" nodeType="clickEffect">
                                  <p:stCondLst>
                                    <p:cond delay="0"/>
                                  </p:stCondLst>
                                  <p:childTnLst>
                                    <p:cmd type="call" cmd="playFrom(0.0)">
                                      <p:cBhvr>
                                        <p:cTn id="19" dur="51866" fill="hold"/>
                                        <p:tgtEl>
                                          <p:spTgt spid="5"/>
                                        </p:tgtEl>
                                      </p:cBhvr>
                                    </p:cmd>
                                  </p:childTnLst>
                                </p:cTn>
                              </p:par>
                            </p:childTnLst>
                          </p:cTn>
                        </p:par>
                      </p:childTnLst>
                    </p:cTn>
                  </p:par>
                </p:childTnLst>
              </p:cTn>
              <p:nextCondLst>
                <p:cond evt="onClick" delay="0">
                  <p:tgtEl>
                    <p:spTgt spid="5"/>
                  </p:tgtEl>
                </p:cond>
              </p:nextCondLst>
            </p:seq>
            <p:audio>
              <p:cMediaNode vol="80000">
                <p:cTn id="20" fill="hold" display="0">
                  <p:stCondLst>
                    <p:cond delay="indefinite"/>
                  </p:stCondLst>
                  <p:endCondLst>
                    <p:cond evt="onStopAudio" delay="0">
                      <p:tgtEl>
                        <p:sldTgt/>
                      </p:tgtEl>
                    </p:cond>
                  </p:endCondLst>
                </p:cTn>
                <p:tgtEl>
                  <p:spTgt spid="5"/>
                </p:tgtEl>
              </p:cMediaNode>
            </p:audio>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175657" y="731520"/>
            <a:ext cx="9588137" cy="2308324"/>
          </a:xfrm>
          <a:prstGeom prst="rect">
            <a:avLst/>
          </a:prstGeom>
          <a:solidFill>
            <a:schemeClr val="accent2">
              <a:lumMod val="20000"/>
              <a:lumOff val="80000"/>
            </a:schemeClr>
          </a:solidFill>
        </p:spPr>
        <p:txBody>
          <a:bodyPr wrap="square" rtlCol="0">
            <a:spAutoFit/>
          </a:bodyPr>
          <a:lstStyle/>
          <a:p>
            <a:r>
              <a:rPr lang="en-GB" sz="2400" dirty="0" smtClean="0">
                <a:latin typeface="XCCW Joined 6a" panose="03050602040000000000" pitchFamily="66" charset="0"/>
              </a:rPr>
              <a:t>What is prediction?</a:t>
            </a:r>
          </a:p>
          <a:p>
            <a:endParaRPr lang="en-GB" sz="2400" dirty="0">
              <a:latin typeface="XCCW Joined 6a" panose="03050602040000000000" pitchFamily="66" charset="0"/>
            </a:endParaRPr>
          </a:p>
          <a:p>
            <a:r>
              <a:rPr lang="en-GB" sz="2400" i="1" dirty="0" smtClean="0">
                <a:latin typeface="XCCW Joined 6a" panose="03050602040000000000" pitchFamily="66" charset="0"/>
              </a:rPr>
              <a:t>In order to make a prediction, readers need to explain what they believe will happen in the text before reading.  Predictions can be done at the beginning of the text or throughout reading.  </a:t>
            </a:r>
            <a:endParaRPr lang="en-GB" sz="1600" i="1" dirty="0">
              <a:latin typeface="XCCW Joined 6a" panose="03050602040000000000" pitchFamily="66" charset="0"/>
            </a:endParaRPr>
          </a:p>
        </p:txBody>
      </p:sp>
      <p:pic>
        <p:nvPicPr>
          <p:cNvPr id="3" name="Slide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4138611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200"/>
                                  </p:stCondLst>
                                  <p:childTnLst>
                                    <p:set>
                                      <p:cBhvr>
                                        <p:cTn id="6" dur="1" fill="hold">
                                          <p:stCondLst>
                                            <p:cond delay="0"/>
                                          </p:stCondLst>
                                        </p:cTn>
                                        <p:tgtEl>
                                          <p:spTgt spid="2">
                                            <p:bg/>
                                          </p:spTgt>
                                        </p:tgtEl>
                                        <p:attrNameLst>
                                          <p:attrName>style.visibility</p:attrName>
                                        </p:attrNameLst>
                                      </p:cBhvr>
                                      <p:to>
                                        <p:strVal val="visible"/>
                                      </p:to>
                                    </p:set>
                                    <p:anim calcmode="lin" valueType="num">
                                      <p:cBhvr additive="base">
                                        <p:cTn id="7" dur="500" fill="hold"/>
                                        <p:tgtEl>
                                          <p:spTgt spid="2">
                                            <p:bg/>
                                          </p:spTgt>
                                        </p:tgtEl>
                                        <p:attrNameLst>
                                          <p:attrName>ppt_x</p:attrName>
                                        </p:attrNameLst>
                                      </p:cBhvr>
                                      <p:tavLst>
                                        <p:tav tm="0">
                                          <p:val>
                                            <p:strVal val="#ppt_x"/>
                                          </p:val>
                                        </p:tav>
                                        <p:tav tm="100000">
                                          <p:val>
                                            <p:strVal val="#ppt_x"/>
                                          </p:val>
                                        </p:tav>
                                      </p:tavLst>
                                    </p:anim>
                                    <p:anim calcmode="lin" valueType="num">
                                      <p:cBhvr additive="base">
                                        <p:cTn id="8" dur="500" fill="hold"/>
                                        <p:tgtEl>
                                          <p:spTgt spid="2">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20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20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1" restart="whenNotActive" fill="hold" evtFilter="cancelBubble" nodeType="interactiveSeq">
                <p:stCondLst>
                  <p:cond evt="onClick" delay="0">
                    <p:tgtEl>
                      <p:spTgt spid="3"/>
                    </p:tgtEl>
                  </p:cond>
                </p:stCondLst>
                <p:endSync evt="end" delay="0">
                  <p:rtn val="all"/>
                </p:endSync>
                <p:childTnLst>
                  <p:par>
                    <p:cTn id="22" fill="hold">
                      <p:stCondLst>
                        <p:cond delay="0"/>
                      </p:stCondLst>
                      <p:childTnLst>
                        <p:par>
                          <p:cTn id="23" fill="hold">
                            <p:stCondLst>
                              <p:cond delay="0"/>
                            </p:stCondLst>
                            <p:childTnLst>
                              <p:par>
                                <p:cTn id="24" presetID="1" presetClass="mediacall" presetSubtype="0" fill="hold" nodeType="clickEffect">
                                  <p:stCondLst>
                                    <p:cond delay="0"/>
                                  </p:stCondLst>
                                  <p:childTnLst>
                                    <p:cmd type="call" cmd="playFrom(0.0)">
                                      <p:cBhvr>
                                        <p:cTn id="25" dur="36379" fill="hold"/>
                                        <p:tgtEl>
                                          <p:spTgt spid="3"/>
                                        </p:tgtEl>
                                      </p:cBhvr>
                                    </p:cmd>
                                  </p:childTnLst>
                                </p:cTn>
                              </p:par>
                            </p:childTnLst>
                          </p:cTn>
                        </p:par>
                      </p:childTnLst>
                    </p:cTn>
                  </p:par>
                </p:childTnLst>
              </p:cTn>
              <p:nextCondLst>
                <p:cond evt="onClick" delay="0">
                  <p:tgtEl>
                    <p:spTgt spid="3"/>
                  </p:tgtEl>
                </p:cond>
              </p:nextCondLst>
            </p:seq>
            <p:audio>
              <p:cMediaNode vol="80000">
                <p:cTn id="26" fill="hold" display="0">
                  <p:stCondLst>
                    <p:cond delay="indefinite"/>
                  </p:stCondLst>
                  <p:endCondLst>
                    <p:cond evt="onStopAudio" delay="0">
                      <p:tgtEl>
                        <p:sldTgt/>
                      </p:tgtEl>
                    </p:cond>
                  </p:endCondLst>
                </p:cTn>
                <p:tgtEl>
                  <p:spTgt spid="3"/>
                </p:tgtEl>
              </p:cMediaNode>
            </p:audio>
          </p:childTnLst>
        </p:cTn>
      </p:par>
    </p:tnLst>
    <p:bldLst>
      <p:bldP spid="2"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061357" y="662940"/>
            <a:ext cx="9588137" cy="4154984"/>
          </a:xfrm>
          <a:prstGeom prst="rect">
            <a:avLst/>
          </a:prstGeom>
          <a:solidFill>
            <a:schemeClr val="accent2">
              <a:lumMod val="20000"/>
              <a:lumOff val="80000"/>
            </a:schemeClr>
          </a:solidFill>
        </p:spPr>
        <p:txBody>
          <a:bodyPr wrap="square" rtlCol="0">
            <a:spAutoFit/>
          </a:bodyPr>
          <a:lstStyle/>
          <a:p>
            <a:r>
              <a:rPr lang="en-GB" sz="2400" dirty="0" smtClean="0">
                <a:latin typeface="XCCW Joined 6a" panose="03050602040000000000" pitchFamily="66" charset="0"/>
              </a:rPr>
              <a:t>What can we use to help us make a prediction?</a:t>
            </a:r>
          </a:p>
          <a:p>
            <a:endParaRPr lang="en-GB" sz="2400" dirty="0" smtClean="0">
              <a:latin typeface="XCCW Joined 6a" panose="03050602040000000000" pitchFamily="66" charset="0"/>
            </a:endParaRPr>
          </a:p>
          <a:p>
            <a:endParaRPr lang="en-GB" sz="2400" dirty="0">
              <a:latin typeface="XCCW Joined 6a" panose="03050602040000000000" pitchFamily="66" charset="0"/>
            </a:endParaRPr>
          </a:p>
          <a:p>
            <a:pPr marL="342900" indent="-342900">
              <a:buFont typeface="Arial" panose="020B0604020202020204" pitchFamily="34" charset="0"/>
              <a:buChar char="•"/>
            </a:pPr>
            <a:r>
              <a:rPr lang="en-GB" sz="2400" dirty="0" smtClean="0">
                <a:latin typeface="XCCW Joined 6a" panose="03050602040000000000" pitchFamily="66" charset="0"/>
              </a:rPr>
              <a:t> </a:t>
            </a:r>
          </a:p>
          <a:p>
            <a:pPr marL="342900" indent="-342900">
              <a:buFont typeface="Arial" panose="020B0604020202020204" pitchFamily="34" charset="0"/>
              <a:buChar char="•"/>
            </a:pPr>
            <a:endParaRPr lang="en-GB" sz="2400" dirty="0">
              <a:latin typeface="XCCW Joined 6a" panose="03050602040000000000" pitchFamily="66" charset="0"/>
            </a:endParaRPr>
          </a:p>
          <a:p>
            <a:pPr marL="342900" indent="-342900">
              <a:buFont typeface="Arial" panose="020B0604020202020204" pitchFamily="34" charset="0"/>
              <a:buChar char="•"/>
            </a:pPr>
            <a:r>
              <a:rPr lang="en-GB" sz="2400" dirty="0" smtClean="0">
                <a:latin typeface="XCCW Joined 6a" panose="03050602040000000000" pitchFamily="66" charset="0"/>
              </a:rPr>
              <a:t> </a:t>
            </a:r>
          </a:p>
          <a:p>
            <a:pPr marL="342900" indent="-342900">
              <a:buFont typeface="Arial" panose="020B0604020202020204" pitchFamily="34" charset="0"/>
              <a:buChar char="•"/>
            </a:pPr>
            <a:endParaRPr lang="en-GB" sz="2400" dirty="0">
              <a:latin typeface="XCCW Joined 6a" panose="03050602040000000000" pitchFamily="66" charset="0"/>
            </a:endParaRPr>
          </a:p>
          <a:p>
            <a:pPr marL="342900" indent="-342900">
              <a:buFont typeface="Arial" panose="020B0604020202020204" pitchFamily="34" charset="0"/>
              <a:buChar char="•"/>
            </a:pPr>
            <a:r>
              <a:rPr lang="en-GB" sz="2400" dirty="0" smtClean="0">
                <a:latin typeface="XCCW Joined 6a" panose="03050602040000000000" pitchFamily="66" charset="0"/>
              </a:rPr>
              <a:t> </a:t>
            </a:r>
          </a:p>
          <a:p>
            <a:pPr marL="342900" indent="-342900">
              <a:buFont typeface="Arial" panose="020B0604020202020204" pitchFamily="34" charset="0"/>
              <a:buChar char="•"/>
            </a:pPr>
            <a:endParaRPr lang="en-GB" sz="2400" dirty="0">
              <a:latin typeface="XCCW Joined 6a" panose="03050602040000000000" pitchFamily="66" charset="0"/>
            </a:endParaRPr>
          </a:p>
          <a:p>
            <a:pPr marL="342900" indent="-342900">
              <a:buFont typeface="Arial" panose="020B0604020202020204" pitchFamily="34" charset="0"/>
              <a:buChar char="•"/>
            </a:pPr>
            <a:r>
              <a:rPr lang="en-GB" sz="2400" dirty="0" smtClean="0">
                <a:latin typeface="XCCW Joined 6a" panose="03050602040000000000" pitchFamily="66" charset="0"/>
              </a:rPr>
              <a:t> </a:t>
            </a:r>
          </a:p>
          <a:p>
            <a:endParaRPr lang="en-GB" sz="2400" dirty="0">
              <a:latin typeface="XCCW Joined 6a" panose="03050602040000000000" pitchFamily="66" charset="0"/>
            </a:endParaRPr>
          </a:p>
        </p:txBody>
      </p:sp>
      <p:pic>
        <p:nvPicPr>
          <p:cNvPr id="3" name="Slide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505972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3"/>
                    </p:tgtEl>
                  </p:cond>
                </p:stCondLst>
                <p:endSync evt="end" delay="0">
                  <p:rtn val="all"/>
                </p:endSync>
                <p:childTnLst>
                  <p:par>
                    <p:cTn id="11" fill="hold">
                      <p:stCondLst>
                        <p:cond delay="0"/>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29157" fill="hold"/>
                                        <p:tgtEl>
                                          <p:spTgt spid="3"/>
                                        </p:tgtEl>
                                      </p:cBhvr>
                                    </p:cmd>
                                  </p:childTnLst>
                                </p:cTn>
                              </p:par>
                            </p:childTnLst>
                          </p:cTn>
                        </p:par>
                      </p:childTnLst>
                    </p:cTn>
                  </p:par>
                </p:childTnLst>
              </p:cTn>
              <p:nextCondLst>
                <p:cond evt="onClick" delay="0">
                  <p:tgtEl>
                    <p:spTgt spid="3"/>
                  </p:tgtEl>
                </p:cond>
              </p:nextCondLst>
            </p:seq>
            <p:audio>
              <p:cMediaNode vol="80000">
                <p:cTn id="15" fill="hold" display="0">
                  <p:stCondLst>
                    <p:cond delay="indefinite"/>
                  </p:stCondLst>
                  <p:endCondLst>
                    <p:cond evt="onStopAudio" delay="0">
                      <p:tgtEl>
                        <p:sldTgt/>
                      </p:tgtEl>
                    </p:cond>
                  </p:endCondLst>
                </p:cTn>
                <p:tgtEl>
                  <p:spTgt spid="3"/>
                </p:tgtEl>
              </p:cMediaNode>
            </p:audio>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061357" y="662940"/>
            <a:ext cx="9588137" cy="5632311"/>
          </a:xfrm>
          <a:prstGeom prst="rect">
            <a:avLst/>
          </a:prstGeom>
          <a:solidFill>
            <a:schemeClr val="accent2">
              <a:lumMod val="20000"/>
              <a:lumOff val="80000"/>
            </a:schemeClr>
          </a:solidFill>
        </p:spPr>
        <p:txBody>
          <a:bodyPr wrap="square" rtlCol="0">
            <a:spAutoFit/>
          </a:bodyPr>
          <a:lstStyle/>
          <a:p>
            <a:r>
              <a:rPr lang="en-GB" sz="2400" dirty="0" smtClean="0">
                <a:latin typeface="XCCW Joined 6a" panose="03050602040000000000" pitchFamily="66" charset="0"/>
              </a:rPr>
              <a:t>How can we make a prediction?</a:t>
            </a:r>
          </a:p>
          <a:p>
            <a:endParaRPr lang="en-GB" sz="2400" dirty="0" smtClean="0">
              <a:latin typeface="XCCW Joined 6a" panose="03050602040000000000" pitchFamily="66" charset="0"/>
            </a:endParaRPr>
          </a:p>
          <a:p>
            <a:endParaRPr lang="en-GB" sz="2400" dirty="0">
              <a:latin typeface="XCCW Joined 6a" panose="03050602040000000000" pitchFamily="66" charset="0"/>
            </a:endParaRPr>
          </a:p>
          <a:p>
            <a:pPr marL="342900" indent="-342900">
              <a:lnSpc>
                <a:spcPct val="250000"/>
              </a:lnSpc>
              <a:buFont typeface="Arial" panose="020B0604020202020204" pitchFamily="34" charset="0"/>
              <a:buChar char="•"/>
            </a:pPr>
            <a:r>
              <a:rPr lang="en-GB" sz="2400" dirty="0" smtClean="0">
                <a:latin typeface="XCCW Joined 6a" panose="03050602040000000000" pitchFamily="66" charset="0"/>
              </a:rPr>
              <a:t>Look at images in the book</a:t>
            </a:r>
          </a:p>
          <a:p>
            <a:pPr marL="342900" indent="-342900">
              <a:lnSpc>
                <a:spcPct val="250000"/>
              </a:lnSpc>
              <a:buFont typeface="Arial" panose="020B0604020202020204" pitchFamily="34" charset="0"/>
              <a:buChar char="•"/>
            </a:pPr>
            <a:r>
              <a:rPr lang="en-GB" sz="2400" dirty="0" smtClean="0">
                <a:latin typeface="XCCW Joined 6a" panose="03050602040000000000" pitchFamily="66" charset="0"/>
              </a:rPr>
              <a:t>Think about what we already know about the story and characters</a:t>
            </a:r>
          </a:p>
          <a:p>
            <a:pPr marL="342900" indent="-342900">
              <a:lnSpc>
                <a:spcPct val="250000"/>
              </a:lnSpc>
              <a:buFont typeface="Arial" panose="020B0604020202020204" pitchFamily="34" charset="0"/>
              <a:buChar char="•"/>
            </a:pPr>
            <a:r>
              <a:rPr lang="en-GB" sz="2400" dirty="0" smtClean="0">
                <a:latin typeface="XCCW Joined 6a" panose="03050602040000000000" pitchFamily="66" charset="0"/>
              </a:rPr>
              <a:t>Look at the text – what is happening</a:t>
            </a:r>
            <a:endParaRPr lang="en-GB" sz="2400" dirty="0">
              <a:latin typeface="XCCW Joined 6a" panose="03050602040000000000" pitchFamily="66" charset="0"/>
            </a:endParaRPr>
          </a:p>
          <a:p>
            <a:endParaRPr lang="en-GB" sz="2400" dirty="0" smtClean="0">
              <a:latin typeface="XCCW Joined 6a" panose="03050602040000000000" pitchFamily="66" charset="0"/>
            </a:endParaRPr>
          </a:p>
          <a:p>
            <a:endParaRPr lang="en-GB" sz="2400" dirty="0">
              <a:latin typeface="XCCW Joined 6a" panose="03050602040000000000" pitchFamily="66" charset="0"/>
            </a:endParaRPr>
          </a:p>
        </p:txBody>
      </p:sp>
      <p:pic>
        <p:nvPicPr>
          <p:cNvPr id="3" name="Slide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889698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animEffect transition="in" filter="fade">
                                      <p:cBhvr>
                                        <p:cTn id="7" dur="1000"/>
                                        <p:tgtEl>
                                          <p:spTgt spid="2">
                                            <p:bg/>
                                          </p:spTgt>
                                        </p:tgtEl>
                                      </p:cBhvr>
                                    </p:animEffect>
                                    <p:anim calcmode="lin" valueType="num">
                                      <p:cBhvr>
                                        <p:cTn id="8" dur="1000" fill="hold"/>
                                        <p:tgtEl>
                                          <p:spTgt spid="2">
                                            <p:bg/>
                                          </p:spTgt>
                                        </p:tgtEl>
                                        <p:attrNameLst>
                                          <p:attrName>ppt_x</p:attrName>
                                        </p:attrNameLst>
                                      </p:cBhvr>
                                      <p:tavLst>
                                        <p:tav tm="0">
                                          <p:val>
                                            <p:strVal val="#ppt_x"/>
                                          </p:val>
                                        </p:tav>
                                        <p:tav tm="100000">
                                          <p:val>
                                            <p:strVal val="#ppt_x"/>
                                          </p:val>
                                        </p:tav>
                                      </p:tavLst>
                                    </p:anim>
                                    <p:anim calcmode="lin" valueType="num">
                                      <p:cBhvr>
                                        <p:cTn id="9" dur="1000" fill="hold"/>
                                        <p:tgtEl>
                                          <p:spTgt spid="2">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fade">
                                      <p:cBhvr>
                                        <p:cTn id="14" dur="1000"/>
                                        <p:tgtEl>
                                          <p:spTgt spid="2">
                                            <p:txEl>
                                              <p:pRg st="0" end="0"/>
                                            </p:txEl>
                                          </p:spTgt>
                                        </p:tgtEl>
                                      </p:cBhvr>
                                    </p:animEffect>
                                    <p:anim calcmode="lin" valueType="num">
                                      <p:cBhvr>
                                        <p:cTn id="15"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Effect transition="in" filter="fade">
                                      <p:cBhvr>
                                        <p:cTn id="28" dur="1000"/>
                                        <p:tgtEl>
                                          <p:spTgt spid="2">
                                            <p:txEl>
                                              <p:pRg st="4" end="4"/>
                                            </p:txEl>
                                          </p:spTgt>
                                        </p:tgtEl>
                                      </p:cBhvr>
                                    </p:animEffect>
                                    <p:anim calcmode="lin" valueType="num">
                                      <p:cBhvr>
                                        <p:cTn id="29"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Effect transition="in" filter="fade">
                                      <p:cBhvr>
                                        <p:cTn id="35" dur="1000"/>
                                        <p:tgtEl>
                                          <p:spTgt spid="2">
                                            <p:txEl>
                                              <p:pRg st="5" end="5"/>
                                            </p:txEl>
                                          </p:spTgt>
                                        </p:tgtEl>
                                      </p:cBhvr>
                                    </p:animEffect>
                                    <p:anim calcmode="lin" valueType="num">
                                      <p:cBhvr>
                                        <p:cTn id="36"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38" restart="whenNotActive" fill="hold" evtFilter="cancelBubble" nodeType="interactiveSeq">
                <p:stCondLst>
                  <p:cond evt="onClick" delay="0">
                    <p:tgtEl>
                      <p:spTgt spid="3"/>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9746" fill="hold"/>
                                        <p:tgtEl>
                                          <p:spTgt spid="3"/>
                                        </p:tgtEl>
                                      </p:cBhvr>
                                    </p:cmd>
                                  </p:childTnLst>
                                </p:cTn>
                              </p:par>
                            </p:childTnLst>
                          </p:cTn>
                        </p:par>
                      </p:childTnLst>
                    </p:cTn>
                  </p:par>
                </p:childTnLst>
              </p:cTn>
              <p:nextCondLst>
                <p:cond evt="onClick" delay="0">
                  <p:tgtEl>
                    <p:spTgt spid="3"/>
                  </p:tgtEl>
                </p:cond>
              </p:nextCondLst>
            </p:seq>
            <p:audio>
              <p:cMediaNode vol="80000">
                <p:cTn id="43" fill="hold" display="0">
                  <p:stCondLst>
                    <p:cond delay="indefinite"/>
                  </p:stCondLst>
                  <p:endCondLst>
                    <p:cond evt="onStopAudio" delay="0">
                      <p:tgtEl>
                        <p:sldTgt/>
                      </p:tgtEl>
                    </p:cond>
                  </p:endCondLst>
                </p:cTn>
                <p:tgtEl>
                  <p:spTgt spid="3"/>
                </p:tgtEl>
              </p:cMediaNode>
            </p:audio>
          </p:childTnLst>
        </p:cTn>
      </p:par>
    </p:tnLst>
    <p:bldLst>
      <p:bldP spid="2"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175657" y="731520"/>
            <a:ext cx="9588137" cy="5386090"/>
          </a:xfrm>
          <a:prstGeom prst="rect">
            <a:avLst/>
          </a:prstGeom>
          <a:solidFill>
            <a:schemeClr val="accent2">
              <a:lumMod val="20000"/>
              <a:lumOff val="80000"/>
            </a:schemeClr>
          </a:solidFill>
        </p:spPr>
        <p:txBody>
          <a:bodyPr wrap="square" rtlCol="0">
            <a:spAutoFit/>
          </a:bodyPr>
          <a:lstStyle/>
          <a:p>
            <a:r>
              <a:rPr lang="en-GB" sz="2400" dirty="0" smtClean="0">
                <a:latin typeface="XCCW Joined 6a" panose="03050602040000000000" pitchFamily="66" charset="0"/>
              </a:rPr>
              <a:t>Let’s have a try together…</a:t>
            </a:r>
          </a:p>
          <a:p>
            <a:endParaRPr lang="en-GB" sz="2400" i="1" dirty="0">
              <a:latin typeface="XCCW Joined 6a" panose="03050602040000000000" pitchFamily="66" charset="0"/>
            </a:endParaRPr>
          </a:p>
          <a:p>
            <a:r>
              <a:rPr lang="en-GB" sz="2400" i="1" dirty="0" smtClean="0">
                <a:latin typeface="XCCW Joined 6a" panose="03050602040000000000" pitchFamily="66" charset="0"/>
              </a:rPr>
              <a:t>Please only watch to </a:t>
            </a:r>
            <a:r>
              <a:rPr lang="en-GB" sz="2400" b="1" i="1" u="sng" dirty="0" smtClean="0">
                <a:latin typeface="XCCW Joined 6a" panose="03050602040000000000" pitchFamily="66" charset="0"/>
              </a:rPr>
              <a:t>21 seconds</a:t>
            </a:r>
            <a:r>
              <a:rPr lang="en-GB" sz="2400" i="1" dirty="0" smtClean="0">
                <a:latin typeface="XCCW Joined 6a" panose="03050602040000000000" pitchFamily="66" charset="0"/>
              </a:rPr>
              <a:t>.</a:t>
            </a: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r>
              <a:rPr lang="en-GB" sz="1600" i="1" dirty="0">
                <a:latin typeface="XCCW Joined 6a" panose="03050602040000000000" pitchFamily="66" charset="0"/>
                <a:hlinkClick r:id="rId5"/>
              </a:rPr>
              <a:t>https://</a:t>
            </a:r>
            <a:r>
              <a:rPr lang="en-GB" sz="1600" i="1" dirty="0" smtClean="0">
                <a:latin typeface="XCCW Joined 6a" panose="03050602040000000000" pitchFamily="66" charset="0"/>
                <a:hlinkClick r:id="rId5"/>
              </a:rPr>
              <a:t>www.youtube.com/watch?v=GwXFVqKuH-w</a:t>
            </a:r>
            <a:endParaRPr lang="en-GB" sz="1600" i="1" dirty="0" smtClean="0">
              <a:latin typeface="XCCW Joined 6a" panose="03050602040000000000" pitchFamily="66" charset="0"/>
            </a:endParaRPr>
          </a:p>
          <a:p>
            <a:endParaRPr lang="en-GB" sz="1600" i="1" dirty="0">
              <a:latin typeface="XCCW Joined 6a" panose="03050602040000000000" pitchFamily="66" charset="0"/>
            </a:endParaRPr>
          </a:p>
        </p:txBody>
      </p:sp>
      <p:pic>
        <p:nvPicPr>
          <p:cNvPr id="4" name="Picture 3"/>
          <p:cNvPicPr>
            <a:picLocks noChangeAspect="1"/>
          </p:cNvPicPr>
          <p:nvPr/>
        </p:nvPicPr>
        <p:blipFill>
          <a:blip r:embed="rId6"/>
          <a:stretch>
            <a:fillRect/>
          </a:stretch>
        </p:blipFill>
        <p:spPr>
          <a:xfrm>
            <a:off x="2586037" y="1900565"/>
            <a:ext cx="6352223" cy="3294508"/>
          </a:xfrm>
          <a:prstGeom prst="rect">
            <a:avLst/>
          </a:prstGeom>
        </p:spPr>
      </p:pic>
      <p:pic>
        <p:nvPicPr>
          <p:cNvPr id="2" name="Slide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235550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2"/>
                    </p:tgtEl>
                  </p:cond>
                </p:stCondLst>
                <p:endSync evt="end" delay="0">
                  <p:rtn val="all"/>
                </p:endSync>
                <p:childTnLst>
                  <p:par>
                    <p:cTn id="16" fill="hold">
                      <p:stCondLst>
                        <p:cond delay="0"/>
                      </p:stCondLst>
                      <p:childTnLst>
                        <p:par>
                          <p:cTn id="17" fill="hold">
                            <p:stCondLst>
                              <p:cond delay="0"/>
                            </p:stCondLst>
                            <p:childTnLst>
                              <p:par>
                                <p:cTn id="18" presetID="1" presetClass="mediacall" presetSubtype="0" fill="hold" nodeType="clickEffect">
                                  <p:stCondLst>
                                    <p:cond delay="0"/>
                                  </p:stCondLst>
                                  <p:childTnLst>
                                    <p:cmd type="call" cmd="playFrom(0.0)">
                                      <p:cBhvr>
                                        <p:cTn id="19" dur="41162" fill="hold"/>
                                        <p:tgtEl>
                                          <p:spTgt spid="2"/>
                                        </p:tgtEl>
                                      </p:cBhvr>
                                    </p:cmd>
                                  </p:childTnLst>
                                </p:cTn>
                              </p:par>
                            </p:childTnLst>
                          </p:cTn>
                        </p:par>
                      </p:childTnLst>
                    </p:cTn>
                  </p:par>
                </p:childTnLst>
              </p:cTn>
              <p:nextCondLst>
                <p:cond evt="onClick" delay="0">
                  <p:tgtEl>
                    <p:spTgt spid="2"/>
                  </p:tgtEl>
                </p:cond>
              </p:nextCondLst>
            </p:seq>
            <p:audio>
              <p:cMediaNode vol="80000">
                <p:cTn id="20" fill="hold" display="0">
                  <p:stCondLst>
                    <p:cond delay="indefinite"/>
                  </p:stCondLst>
                  <p:endCondLst>
                    <p:cond evt="onStopAudio" delay="0">
                      <p:tgtEl>
                        <p:sldTgt/>
                      </p:tgtEl>
                    </p:cond>
                  </p:endCondLst>
                </p:cTn>
                <p:tgtEl>
                  <p:spTgt spid="2"/>
                </p:tgtEl>
              </p:cMediaNode>
            </p:audio>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175657" y="731520"/>
            <a:ext cx="9588137" cy="4401205"/>
          </a:xfrm>
          <a:prstGeom prst="rect">
            <a:avLst/>
          </a:prstGeom>
          <a:solidFill>
            <a:schemeClr val="accent2">
              <a:lumMod val="20000"/>
              <a:lumOff val="80000"/>
            </a:schemeClr>
          </a:solidFill>
        </p:spPr>
        <p:txBody>
          <a:bodyPr wrap="square" rtlCol="0">
            <a:spAutoFit/>
          </a:bodyPr>
          <a:lstStyle/>
          <a:p>
            <a:r>
              <a:rPr lang="en-GB" sz="2400" dirty="0" smtClean="0">
                <a:latin typeface="XCCW Joined 6a" panose="03050602040000000000" pitchFamily="66" charset="0"/>
              </a:rPr>
              <a:t>In those 20 seconds we have seen a lot of information.</a:t>
            </a:r>
          </a:p>
          <a:p>
            <a:endParaRPr lang="en-GB" sz="2400" i="1" dirty="0">
              <a:latin typeface="XCCW Joined 6a" panose="03050602040000000000" pitchFamily="66" charset="0"/>
            </a:endParaRPr>
          </a:p>
          <a:p>
            <a:r>
              <a:rPr lang="en-GB" sz="2400" i="1" dirty="0" smtClean="0">
                <a:latin typeface="XCCW Joined 6a" panose="03050602040000000000" pitchFamily="66" charset="0"/>
              </a:rPr>
              <a:t>Some questions to think about:</a:t>
            </a:r>
          </a:p>
          <a:p>
            <a:endParaRPr lang="en-GB" sz="2400" i="1" dirty="0">
              <a:latin typeface="XCCW Joined 6a" panose="03050602040000000000" pitchFamily="66" charset="0"/>
            </a:endParaRPr>
          </a:p>
          <a:p>
            <a:pPr marL="285750" indent="-285750">
              <a:lnSpc>
                <a:spcPct val="150000"/>
              </a:lnSpc>
              <a:buFont typeface="Arial" panose="020B0604020202020204" pitchFamily="34" charset="0"/>
              <a:buChar char="•"/>
            </a:pPr>
            <a:r>
              <a:rPr lang="en-GB" sz="2400" i="1" dirty="0" smtClean="0">
                <a:latin typeface="XCCW Joined 6a" panose="03050602040000000000" pitchFamily="66" charset="0"/>
              </a:rPr>
              <a:t>What is happening?</a:t>
            </a:r>
          </a:p>
          <a:p>
            <a:pPr marL="285750" indent="-285750">
              <a:lnSpc>
                <a:spcPct val="150000"/>
              </a:lnSpc>
              <a:buFont typeface="Arial" panose="020B0604020202020204" pitchFamily="34" charset="0"/>
              <a:buChar char="•"/>
            </a:pPr>
            <a:r>
              <a:rPr lang="en-GB" sz="2400" i="1" dirty="0" smtClean="0">
                <a:latin typeface="XCCW Joined 6a" panose="03050602040000000000" pitchFamily="66" charset="0"/>
              </a:rPr>
              <a:t>Where is the boy?</a:t>
            </a:r>
          </a:p>
          <a:p>
            <a:pPr marL="285750" indent="-285750">
              <a:lnSpc>
                <a:spcPct val="150000"/>
              </a:lnSpc>
              <a:buFont typeface="Arial" panose="020B0604020202020204" pitchFamily="34" charset="0"/>
              <a:buChar char="•"/>
            </a:pPr>
            <a:r>
              <a:rPr lang="en-GB" sz="2400" i="1" dirty="0" smtClean="0">
                <a:latin typeface="XCCW Joined 6a" panose="03050602040000000000" pitchFamily="66" charset="0"/>
              </a:rPr>
              <a:t>Does the music give you any clues?</a:t>
            </a:r>
          </a:p>
          <a:p>
            <a:pPr marL="285750" indent="-285750">
              <a:lnSpc>
                <a:spcPct val="150000"/>
              </a:lnSpc>
              <a:buFont typeface="Arial" panose="020B0604020202020204" pitchFamily="34" charset="0"/>
              <a:buChar char="•"/>
            </a:pPr>
            <a:r>
              <a:rPr lang="en-GB" sz="2400" i="1" dirty="0" smtClean="0">
                <a:latin typeface="XCCW Joined 6a" panose="03050602040000000000" pitchFamily="66" charset="0"/>
              </a:rPr>
              <a:t>What about the colours used?</a:t>
            </a:r>
          </a:p>
          <a:p>
            <a:pPr marL="285750" indent="-285750">
              <a:buFont typeface="Arial" panose="020B0604020202020204" pitchFamily="34" charset="0"/>
              <a:buChar char="•"/>
            </a:pPr>
            <a:endParaRPr lang="en-GB" sz="1600" i="1" dirty="0">
              <a:latin typeface="XCCW Joined 6a" panose="03050602040000000000" pitchFamily="66" charset="0"/>
            </a:endParaRPr>
          </a:p>
        </p:txBody>
      </p:sp>
      <p:sp>
        <p:nvSpPr>
          <p:cNvPr id="3" name="AutoShape 2" descr="Free Pencil Cliparts, Download Free Clip Art, Free Clip Art on Clipart  Librar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5"/>
          <a:stretch>
            <a:fillRect/>
          </a:stretch>
        </p:blipFill>
        <p:spPr>
          <a:xfrm flipH="1">
            <a:off x="10068877" y="5224734"/>
            <a:ext cx="1957034" cy="1437324"/>
          </a:xfrm>
          <a:prstGeom prst="rect">
            <a:avLst/>
          </a:prstGeom>
        </p:spPr>
      </p:pic>
      <p:pic>
        <p:nvPicPr>
          <p:cNvPr id="5" name="Slide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32894581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0845"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175657" y="731520"/>
            <a:ext cx="9588137" cy="5632311"/>
          </a:xfrm>
          <a:prstGeom prst="rect">
            <a:avLst/>
          </a:prstGeom>
          <a:solidFill>
            <a:schemeClr val="accent2">
              <a:lumMod val="20000"/>
              <a:lumOff val="80000"/>
            </a:schemeClr>
          </a:solidFill>
        </p:spPr>
        <p:txBody>
          <a:bodyPr wrap="square" rtlCol="0">
            <a:spAutoFit/>
          </a:bodyPr>
          <a:lstStyle/>
          <a:p>
            <a:r>
              <a:rPr lang="en-GB" sz="2400" dirty="0" smtClean="0">
                <a:latin typeface="XCCW Joined 6a" panose="03050602040000000000" pitchFamily="66" charset="0"/>
              </a:rPr>
              <a:t>Let’s collect our ideas…</a:t>
            </a: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pPr marL="285750" indent="-285750">
              <a:lnSpc>
                <a:spcPct val="150000"/>
              </a:lnSpc>
              <a:buFont typeface="Arial" panose="020B0604020202020204" pitchFamily="34" charset="0"/>
              <a:buChar char="•"/>
            </a:pPr>
            <a:r>
              <a:rPr lang="en-GB" sz="2400" i="1" dirty="0" smtClean="0">
                <a:latin typeface="XCCW Joined 6a" panose="03050602040000000000" pitchFamily="66" charset="0"/>
              </a:rPr>
              <a:t>There is a boy by a fire</a:t>
            </a:r>
          </a:p>
          <a:p>
            <a:pPr marL="285750" indent="-285750">
              <a:lnSpc>
                <a:spcPct val="150000"/>
              </a:lnSpc>
              <a:buFont typeface="Arial" panose="020B0604020202020204" pitchFamily="34" charset="0"/>
              <a:buChar char="•"/>
            </a:pPr>
            <a:r>
              <a:rPr lang="en-GB" sz="2400" i="1" dirty="0" smtClean="0">
                <a:latin typeface="XCCW Joined 6a" panose="03050602040000000000" pitchFamily="66" charset="0"/>
              </a:rPr>
              <a:t>There is low music playing which sounds scary</a:t>
            </a:r>
          </a:p>
          <a:p>
            <a:pPr marL="285750" indent="-285750">
              <a:lnSpc>
                <a:spcPct val="150000"/>
              </a:lnSpc>
              <a:buFont typeface="Arial" panose="020B0604020202020204" pitchFamily="34" charset="0"/>
              <a:buChar char="•"/>
            </a:pPr>
            <a:r>
              <a:rPr lang="en-GB" sz="2400" i="1" dirty="0" smtClean="0">
                <a:latin typeface="XCCW Joined 6a" panose="03050602040000000000" pitchFamily="66" charset="0"/>
              </a:rPr>
              <a:t>Sounds like growling</a:t>
            </a:r>
          </a:p>
          <a:p>
            <a:pPr marL="285750" indent="-285750">
              <a:lnSpc>
                <a:spcPct val="150000"/>
              </a:lnSpc>
              <a:buFont typeface="Arial" panose="020B0604020202020204" pitchFamily="34" charset="0"/>
              <a:buChar char="•"/>
            </a:pPr>
            <a:r>
              <a:rPr lang="en-GB" sz="2400" i="1" dirty="0" smtClean="0">
                <a:latin typeface="XCCW Joined 6a" panose="03050602040000000000" pitchFamily="66" charset="0"/>
              </a:rPr>
              <a:t>The music speeds up when the boy turns around</a:t>
            </a:r>
          </a:p>
          <a:p>
            <a:pPr marL="285750" indent="-285750">
              <a:lnSpc>
                <a:spcPct val="150000"/>
              </a:lnSpc>
              <a:buFont typeface="Arial" panose="020B0604020202020204" pitchFamily="34" charset="0"/>
              <a:buChar char="•"/>
            </a:pPr>
            <a:r>
              <a:rPr lang="en-GB" sz="2400" i="1" dirty="0" smtClean="0">
                <a:latin typeface="XCCW Joined 6a" panose="03050602040000000000" pitchFamily="66" charset="0"/>
              </a:rPr>
              <a:t>Something is sneaking out of the water</a:t>
            </a:r>
          </a:p>
          <a:p>
            <a:pPr marL="285750" indent="-285750">
              <a:lnSpc>
                <a:spcPct val="150000"/>
              </a:lnSpc>
              <a:buFont typeface="Arial" panose="020B0604020202020204" pitchFamily="34" charset="0"/>
              <a:buChar char="•"/>
            </a:pPr>
            <a:r>
              <a:rPr lang="en-GB" sz="2400" i="1" dirty="0" smtClean="0">
                <a:latin typeface="XCCW Joined 6a" panose="03050602040000000000" pitchFamily="66" charset="0"/>
              </a:rPr>
              <a:t>It looks angry</a:t>
            </a:r>
          </a:p>
          <a:p>
            <a:pPr marL="285750" indent="-285750">
              <a:lnSpc>
                <a:spcPct val="150000"/>
              </a:lnSpc>
              <a:buFont typeface="Arial" panose="020B0604020202020204" pitchFamily="34" charset="0"/>
              <a:buChar char="•"/>
            </a:pPr>
            <a:r>
              <a:rPr lang="en-GB" sz="2400" i="1" dirty="0" smtClean="0">
                <a:latin typeface="XCCW Joined 6a" panose="03050602040000000000" pitchFamily="66" charset="0"/>
              </a:rPr>
              <a:t>Big teeth</a:t>
            </a:r>
          </a:p>
          <a:p>
            <a:pPr marL="285750" indent="-285750">
              <a:lnSpc>
                <a:spcPct val="150000"/>
              </a:lnSpc>
              <a:buFont typeface="Arial" panose="020B0604020202020204" pitchFamily="34" charset="0"/>
              <a:buChar char="•"/>
            </a:pPr>
            <a:r>
              <a:rPr lang="en-GB" sz="2400" i="1" dirty="0" smtClean="0">
                <a:latin typeface="XCCW Joined 6a" panose="03050602040000000000" pitchFamily="66" charset="0"/>
              </a:rPr>
              <a:t>Huge monster</a:t>
            </a:r>
            <a:endParaRPr lang="en-GB" sz="1600" i="1" dirty="0">
              <a:latin typeface="XCCW Joined 6a" panose="03050602040000000000" pitchFamily="66" charset="0"/>
            </a:endParaRPr>
          </a:p>
        </p:txBody>
      </p:sp>
      <p:pic>
        <p:nvPicPr>
          <p:cNvPr id="3" name="Slide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643194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animEffect transition="in" filter="fade">
                                      <p:cBhvr>
                                        <p:cTn id="7" dur="1000"/>
                                        <p:tgtEl>
                                          <p:spTgt spid="2">
                                            <p:bg/>
                                          </p:spTgt>
                                        </p:tgtEl>
                                      </p:cBhvr>
                                    </p:animEffect>
                                    <p:anim calcmode="lin" valueType="num">
                                      <p:cBhvr>
                                        <p:cTn id="8" dur="1000" fill="hold"/>
                                        <p:tgtEl>
                                          <p:spTgt spid="2">
                                            <p:bg/>
                                          </p:spTgt>
                                        </p:tgtEl>
                                        <p:attrNameLst>
                                          <p:attrName>ppt_x</p:attrName>
                                        </p:attrNameLst>
                                      </p:cBhvr>
                                      <p:tavLst>
                                        <p:tav tm="0">
                                          <p:val>
                                            <p:strVal val="#ppt_x"/>
                                          </p:val>
                                        </p:tav>
                                        <p:tav tm="100000">
                                          <p:val>
                                            <p:strVal val="#ppt_x"/>
                                          </p:val>
                                        </p:tav>
                                      </p:tavLst>
                                    </p:anim>
                                    <p:anim calcmode="lin" valueType="num">
                                      <p:cBhvr>
                                        <p:cTn id="9" dur="1000" fill="hold"/>
                                        <p:tgtEl>
                                          <p:spTgt spid="2">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fade">
                                      <p:cBhvr>
                                        <p:cTn id="14" dur="1000"/>
                                        <p:tgtEl>
                                          <p:spTgt spid="2">
                                            <p:txEl>
                                              <p:pRg st="0" end="0"/>
                                            </p:txEl>
                                          </p:spTgt>
                                        </p:tgtEl>
                                      </p:cBhvr>
                                    </p:animEffect>
                                    <p:anim calcmode="lin" valueType="num">
                                      <p:cBhvr>
                                        <p:cTn id="15"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Effect transition="in" filter="fade">
                                      <p:cBhvr>
                                        <p:cTn id="28" dur="1000"/>
                                        <p:tgtEl>
                                          <p:spTgt spid="2">
                                            <p:txEl>
                                              <p:pRg st="4" end="4"/>
                                            </p:txEl>
                                          </p:spTgt>
                                        </p:tgtEl>
                                      </p:cBhvr>
                                    </p:animEffect>
                                    <p:anim calcmode="lin" valueType="num">
                                      <p:cBhvr>
                                        <p:cTn id="29"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Effect transition="in" filter="fade">
                                      <p:cBhvr>
                                        <p:cTn id="35" dur="1000"/>
                                        <p:tgtEl>
                                          <p:spTgt spid="2">
                                            <p:txEl>
                                              <p:pRg st="5" end="5"/>
                                            </p:txEl>
                                          </p:spTgt>
                                        </p:tgtEl>
                                      </p:cBhvr>
                                    </p:animEffect>
                                    <p:anim calcmode="lin" valueType="num">
                                      <p:cBhvr>
                                        <p:cTn id="36"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
                                            <p:txEl>
                                              <p:pRg st="6" end="6"/>
                                            </p:txEl>
                                          </p:spTgt>
                                        </p:tgtEl>
                                        <p:attrNameLst>
                                          <p:attrName>style.visibility</p:attrName>
                                        </p:attrNameLst>
                                      </p:cBhvr>
                                      <p:to>
                                        <p:strVal val="visible"/>
                                      </p:to>
                                    </p:set>
                                    <p:animEffect transition="in" filter="fade">
                                      <p:cBhvr>
                                        <p:cTn id="42" dur="1000"/>
                                        <p:tgtEl>
                                          <p:spTgt spid="2">
                                            <p:txEl>
                                              <p:pRg st="6" end="6"/>
                                            </p:txEl>
                                          </p:spTgt>
                                        </p:tgtEl>
                                      </p:cBhvr>
                                    </p:animEffect>
                                    <p:anim calcmode="lin" valueType="num">
                                      <p:cBhvr>
                                        <p:cTn id="43"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2">
                                            <p:txEl>
                                              <p:pRg st="7" end="7"/>
                                            </p:txEl>
                                          </p:spTgt>
                                        </p:tgtEl>
                                        <p:attrNameLst>
                                          <p:attrName>style.visibility</p:attrName>
                                        </p:attrNameLst>
                                      </p:cBhvr>
                                      <p:to>
                                        <p:strVal val="visible"/>
                                      </p:to>
                                    </p:set>
                                    <p:animEffect transition="in" filter="fade">
                                      <p:cBhvr>
                                        <p:cTn id="49" dur="1000"/>
                                        <p:tgtEl>
                                          <p:spTgt spid="2">
                                            <p:txEl>
                                              <p:pRg st="7" end="7"/>
                                            </p:txEl>
                                          </p:spTgt>
                                        </p:tgtEl>
                                      </p:cBhvr>
                                    </p:animEffect>
                                    <p:anim calcmode="lin" valueType="num">
                                      <p:cBhvr>
                                        <p:cTn id="50"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2">
                                            <p:txEl>
                                              <p:pRg st="8" end="8"/>
                                            </p:txEl>
                                          </p:spTgt>
                                        </p:tgtEl>
                                        <p:attrNameLst>
                                          <p:attrName>style.visibility</p:attrName>
                                        </p:attrNameLst>
                                      </p:cBhvr>
                                      <p:to>
                                        <p:strVal val="visible"/>
                                      </p:to>
                                    </p:set>
                                    <p:animEffect transition="in" filter="fade">
                                      <p:cBhvr>
                                        <p:cTn id="56" dur="1000"/>
                                        <p:tgtEl>
                                          <p:spTgt spid="2">
                                            <p:txEl>
                                              <p:pRg st="8" end="8"/>
                                            </p:txEl>
                                          </p:spTgt>
                                        </p:tgtEl>
                                      </p:cBhvr>
                                    </p:animEffect>
                                    <p:anim calcmode="lin" valueType="num">
                                      <p:cBhvr>
                                        <p:cTn id="57"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2">
                                            <p:txEl>
                                              <p:pRg st="9" end="9"/>
                                            </p:txEl>
                                          </p:spTgt>
                                        </p:tgtEl>
                                        <p:attrNameLst>
                                          <p:attrName>style.visibility</p:attrName>
                                        </p:attrNameLst>
                                      </p:cBhvr>
                                      <p:to>
                                        <p:strVal val="visible"/>
                                      </p:to>
                                    </p:set>
                                    <p:animEffect transition="in" filter="fade">
                                      <p:cBhvr>
                                        <p:cTn id="63" dur="1000"/>
                                        <p:tgtEl>
                                          <p:spTgt spid="2">
                                            <p:txEl>
                                              <p:pRg st="9" end="9"/>
                                            </p:txEl>
                                          </p:spTgt>
                                        </p:tgtEl>
                                      </p:cBhvr>
                                    </p:animEffect>
                                    <p:anim calcmode="lin" valueType="num">
                                      <p:cBhvr>
                                        <p:cTn id="64" dur="10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2">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2">
                                            <p:txEl>
                                              <p:pRg st="10" end="10"/>
                                            </p:txEl>
                                          </p:spTgt>
                                        </p:tgtEl>
                                        <p:attrNameLst>
                                          <p:attrName>style.visibility</p:attrName>
                                        </p:attrNameLst>
                                      </p:cBhvr>
                                      <p:to>
                                        <p:strVal val="visible"/>
                                      </p:to>
                                    </p:set>
                                    <p:animEffect transition="in" filter="fade">
                                      <p:cBhvr>
                                        <p:cTn id="70" dur="1000"/>
                                        <p:tgtEl>
                                          <p:spTgt spid="2">
                                            <p:txEl>
                                              <p:pRg st="10" end="10"/>
                                            </p:txEl>
                                          </p:spTgt>
                                        </p:tgtEl>
                                      </p:cBhvr>
                                    </p:animEffect>
                                    <p:anim calcmode="lin" valueType="num">
                                      <p:cBhvr>
                                        <p:cTn id="71" dur="1000" fill="hold"/>
                                        <p:tgtEl>
                                          <p:spTgt spid="2">
                                            <p:txEl>
                                              <p:pRg st="10" end="10"/>
                                            </p:txEl>
                                          </p:spTgt>
                                        </p:tgtEl>
                                        <p:attrNameLst>
                                          <p:attrName>ppt_x</p:attrName>
                                        </p:attrNameLst>
                                      </p:cBhvr>
                                      <p:tavLst>
                                        <p:tav tm="0">
                                          <p:val>
                                            <p:strVal val="#ppt_x"/>
                                          </p:val>
                                        </p:tav>
                                        <p:tav tm="100000">
                                          <p:val>
                                            <p:strVal val="#ppt_x"/>
                                          </p:val>
                                        </p:tav>
                                      </p:tavLst>
                                    </p:anim>
                                    <p:anim calcmode="lin" valueType="num">
                                      <p:cBhvr>
                                        <p:cTn id="72" dur="1000" fill="hold"/>
                                        <p:tgtEl>
                                          <p:spTgt spid="2">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3" restart="whenNotActive" fill="hold" evtFilter="cancelBubble" nodeType="interactiveSeq">
                <p:stCondLst>
                  <p:cond evt="onClick" delay="0">
                    <p:tgtEl>
                      <p:spTgt spid="3"/>
                    </p:tgtEl>
                  </p:cond>
                </p:stCondLst>
                <p:endSync evt="end" delay="0">
                  <p:rtn val="all"/>
                </p:endSync>
                <p:childTnLst>
                  <p:par>
                    <p:cTn id="74" fill="hold">
                      <p:stCondLst>
                        <p:cond delay="0"/>
                      </p:stCondLst>
                      <p:childTnLst>
                        <p:par>
                          <p:cTn id="75" fill="hold">
                            <p:stCondLst>
                              <p:cond delay="0"/>
                            </p:stCondLst>
                            <p:childTnLst>
                              <p:par>
                                <p:cTn id="76" presetID="1" presetClass="mediacall" presetSubtype="0" fill="hold" nodeType="clickEffect">
                                  <p:stCondLst>
                                    <p:cond delay="0"/>
                                  </p:stCondLst>
                                  <p:childTnLst>
                                    <p:cmd type="call" cmd="playFrom(0.0)">
                                      <p:cBhvr>
                                        <p:cTn id="77" dur="64893" fill="hold"/>
                                        <p:tgtEl>
                                          <p:spTgt spid="3"/>
                                        </p:tgtEl>
                                      </p:cBhvr>
                                    </p:cmd>
                                  </p:childTnLst>
                                </p:cTn>
                              </p:par>
                            </p:childTnLst>
                          </p:cTn>
                        </p:par>
                      </p:childTnLst>
                    </p:cTn>
                  </p:par>
                </p:childTnLst>
              </p:cTn>
              <p:nextCondLst>
                <p:cond evt="onClick" delay="0">
                  <p:tgtEl>
                    <p:spTgt spid="3"/>
                  </p:tgtEl>
                </p:cond>
              </p:nextCondLst>
            </p:seq>
            <p:audio>
              <p:cMediaNode vol="80000">
                <p:cTn id="78" fill="hold" display="0">
                  <p:stCondLst>
                    <p:cond delay="indefinite"/>
                  </p:stCondLst>
                  <p:endCondLst>
                    <p:cond evt="onStopAudio" delay="0">
                      <p:tgtEl>
                        <p:sldTgt/>
                      </p:tgtEl>
                    </p:cond>
                  </p:endCondLst>
                </p:cTn>
                <p:tgtEl>
                  <p:spTgt spid="3"/>
                </p:tgtEl>
              </p:cMediaNode>
            </p:audio>
          </p:childTnLst>
        </p:cTn>
      </p:par>
    </p:tnLst>
    <p:bldLst>
      <p:bldP spid="2"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201783" y="487025"/>
            <a:ext cx="9588137" cy="5324535"/>
          </a:xfrm>
          <a:prstGeom prst="rect">
            <a:avLst/>
          </a:prstGeom>
          <a:solidFill>
            <a:schemeClr val="accent2">
              <a:lumMod val="20000"/>
              <a:lumOff val="80000"/>
            </a:schemeClr>
          </a:solidFill>
        </p:spPr>
        <p:txBody>
          <a:bodyPr wrap="square" rtlCol="0">
            <a:spAutoFit/>
          </a:bodyPr>
          <a:lstStyle/>
          <a:p>
            <a:r>
              <a:rPr lang="en-GB" sz="2000" dirty="0" smtClean="0">
                <a:latin typeface="XCCW Joined 6a" panose="03050602040000000000" pitchFamily="66" charset="0"/>
              </a:rPr>
              <a:t>What is prediction?</a:t>
            </a:r>
          </a:p>
          <a:p>
            <a:endParaRPr lang="en-GB" sz="2000" dirty="0">
              <a:latin typeface="XCCW Joined 6a" panose="03050602040000000000" pitchFamily="66" charset="0"/>
            </a:endParaRPr>
          </a:p>
          <a:p>
            <a:r>
              <a:rPr lang="en-GB" sz="2000" i="1" dirty="0" smtClean="0">
                <a:latin typeface="XCCW Joined 6a" panose="03050602040000000000" pitchFamily="66" charset="0"/>
              </a:rPr>
              <a:t>In order to make a prediction, readers need to explain what they believe will happen in the text before reading.  Predictions can be done at the beginning of the text or throughout reading. </a:t>
            </a:r>
          </a:p>
          <a:p>
            <a:pPr marL="342900" indent="-342900">
              <a:lnSpc>
                <a:spcPct val="250000"/>
              </a:lnSpc>
              <a:buFont typeface="Arial" panose="020B0604020202020204" pitchFamily="34" charset="0"/>
              <a:buChar char="•"/>
            </a:pPr>
            <a:r>
              <a:rPr lang="en-GB" sz="2000" dirty="0">
                <a:latin typeface="XCCW Joined 6a" panose="03050602040000000000" pitchFamily="66" charset="0"/>
              </a:rPr>
              <a:t>Look at images in the book</a:t>
            </a:r>
          </a:p>
          <a:p>
            <a:pPr marL="342900" indent="-342900">
              <a:lnSpc>
                <a:spcPct val="250000"/>
              </a:lnSpc>
              <a:buFont typeface="Arial" panose="020B0604020202020204" pitchFamily="34" charset="0"/>
              <a:buChar char="•"/>
            </a:pPr>
            <a:r>
              <a:rPr lang="en-GB" sz="2000" dirty="0">
                <a:latin typeface="XCCW Joined 6a" panose="03050602040000000000" pitchFamily="66" charset="0"/>
              </a:rPr>
              <a:t>Think about what we already know about the story and characters</a:t>
            </a:r>
          </a:p>
          <a:p>
            <a:pPr marL="342900" indent="-342900">
              <a:lnSpc>
                <a:spcPct val="250000"/>
              </a:lnSpc>
              <a:buFont typeface="Arial" panose="020B0604020202020204" pitchFamily="34" charset="0"/>
              <a:buChar char="•"/>
            </a:pPr>
            <a:r>
              <a:rPr lang="en-GB" sz="2000" dirty="0">
                <a:latin typeface="XCCW Joined 6a" panose="03050602040000000000" pitchFamily="66" charset="0"/>
              </a:rPr>
              <a:t>Look at the text – what is happening</a:t>
            </a:r>
          </a:p>
          <a:p>
            <a:r>
              <a:rPr lang="en-GB" sz="2000" i="1" dirty="0" smtClean="0">
                <a:latin typeface="XCCW Joined 6a" panose="03050602040000000000" pitchFamily="66" charset="0"/>
              </a:rPr>
              <a:t> </a:t>
            </a:r>
            <a:endParaRPr lang="en-GB" sz="1400" i="1" dirty="0">
              <a:latin typeface="XCCW Joined 6a" panose="03050602040000000000" pitchFamily="66" charset="0"/>
            </a:endParaRPr>
          </a:p>
        </p:txBody>
      </p:sp>
      <p:pic>
        <p:nvPicPr>
          <p:cNvPr id="3" name="Slide 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37536822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1781"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914400" y="352697"/>
            <a:ext cx="9588137" cy="5232202"/>
          </a:xfrm>
          <a:prstGeom prst="rect">
            <a:avLst/>
          </a:prstGeom>
          <a:solidFill>
            <a:schemeClr val="accent2">
              <a:lumMod val="20000"/>
              <a:lumOff val="80000"/>
            </a:schemeClr>
          </a:solidFill>
        </p:spPr>
        <p:txBody>
          <a:bodyPr wrap="square" rtlCol="0">
            <a:spAutoFit/>
          </a:bodyPr>
          <a:lstStyle/>
          <a:p>
            <a:r>
              <a:rPr lang="en-GB" sz="2400" dirty="0" smtClean="0">
                <a:latin typeface="XCCW Joined 6a" panose="03050602040000000000" pitchFamily="66" charset="0"/>
              </a:rPr>
              <a:t>Which prediction do you think is the best?</a:t>
            </a:r>
          </a:p>
          <a:p>
            <a:endParaRPr lang="en-GB" sz="2400" i="1" dirty="0">
              <a:latin typeface="XCCW Joined 6a" panose="03050602040000000000" pitchFamily="66" charset="0"/>
            </a:endParaRPr>
          </a:p>
          <a:p>
            <a:pPr marL="342900" indent="-342900">
              <a:buAutoNum type="alphaLcParenR"/>
            </a:pPr>
            <a:r>
              <a:rPr lang="en-GB" dirty="0" smtClean="0">
                <a:latin typeface="XCCW Joined 6a" panose="03050602040000000000" pitchFamily="66" charset="0"/>
              </a:rPr>
              <a:t>I predict that the boy will jump up and down and celebrate that Santa has arrived in the camp.  He is so happy to see something else around him and have someone to share his fire with.</a:t>
            </a:r>
          </a:p>
          <a:p>
            <a:pPr marL="342900" indent="-342900">
              <a:buAutoNum type="alphaLcParenR"/>
            </a:pPr>
            <a:endParaRPr lang="en-GB" dirty="0" smtClean="0">
              <a:latin typeface="XCCW Joined 6a" panose="03050602040000000000" pitchFamily="66" charset="0"/>
            </a:endParaRPr>
          </a:p>
          <a:p>
            <a:pPr marL="342900" indent="-342900">
              <a:buAutoNum type="alphaLcParenR"/>
            </a:pPr>
            <a:endParaRPr lang="en-GB" dirty="0">
              <a:latin typeface="XCCW Joined 6a" panose="03050602040000000000" pitchFamily="66" charset="0"/>
            </a:endParaRPr>
          </a:p>
          <a:p>
            <a:pPr marL="342900" indent="-342900">
              <a:buAutoNum type="alphaLcParenR"/>
            </a:pPr>
            <a:r>
              <a:rPr lang="en-GB" dirty="0" smtClean="0">
                <a:latin typeface="XCCW Joined 6a" panose="03050602040000000000" pitchFamily="66" charset="0"/>
              </a:rPr>
              <a:t>I think that something scary might happen next.  The music makes me feel worried about the boy because the monster is slowly creeping up on the small boy by the fire.  Also, I think </a:t>
            </a:r>
            <a:r>
              <a:rPr lang="en-GB" dirty="0" smtClean="0">
                <a:latin typeface="XCCW Joined 6a" panose="03050602040000000000" pitchFamily="66" charset="0"/>
              </a:rPr>
              <a:t>because it is dark something </a:t>
            </a:r>
            <a:r>
              <a:rPr lang="en-GB" dirty="0" smtClean="0">
                <a:latin typeface="XCCW Joined 6a" panose="03050602040000000000" pitchFamily="66" charset="0"/>
              </a:rPr>
              <a:t>bad will happen because everything is scarier when it is dark.</a:t>
            </a:r>
          </a:p>
          <a:p>
            <a:pPr marL="342900" indent="-342900">
              <a:buAutoNum type="alphaLcParenR"/>
            </a:pPr>
            <a:endParaRPr lang="en-GB" dirty="0">
              <a:latin typeface="XCCW Joined 6a" panose="03050602040000000000" pitchFamily="66" charset="0"/>
            </a:endParaRPr>
          </a:p>
          <a:p>
            <a:pPr marL="342900" indent="-342900">
              <a:buAutoNum type="alphaLcParenR"/>
            </a:pPr>
            <a:endParaRPr lang="en-GB" dirty="0" smtClean="0">
              <a:latin typeface="XCCW Joined 6a" panose="03050602040000000000" pitchFamily="66" charset="0"/>
            </a:endParaRPr>
          </a:p>
          <a:p>
            <a:endParaRPr lang="en-GB" dirty="0" smtClean="0">
              <a:latin typeface="XCCW Joined 6a" panose="03050602040000000000" pitchFamily="66" charset="0"/>
            </a:endParaRPr>
          </a:p>
          <a:p>
            <a:r>
              <a:rPr lang="en-GB" dirty="0" smtClean="0">
                <a:latin typeface="XCCW Joined 6a" panose="03050602040000000000" pitchFamily="66" charset="0"/>
              </a:rPr>
              <a:t>Why do you think that prediction is the best one?</a:t>
            </a:r>
          </a:p>
          <a:p>
            <a:pPr marL="342900" indent="-342900">
              <a:buAutoNum type="alphaLcParenR"/>
            </a:pPr>
            <a:endParaRPr lang="en-GB" sz="1600" i="1" dirty="0">
              <a:latin typeface="XCCW Joined 6a" panose="03050602040000000000" pitchFamily="66" charset="0"/>
            </a:endParaRPr>
          </a:p>
        </p:txBody>
      </p:sp>
      <p:pic>
        <p:nvPicPr>
          <p:cNvPr id="3" name="Slide 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94400747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6333"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914400" y="352697"/>
            <a:ext cx="9588137" cy="4308872"/>
          </a:xfrm>
          <a:prstGeom prst="rect">
            <a:avLst/>
          </a:prstGeom>
          <a:solidFill>
            <a:schemeClr val="accent2">
              <a:lumMod val="20000"/>
              <a:lumOff val="80000"/>
            </a:schemeClr>
          </a:solidFill>
        </p:spPr>
        <p:txBody>
          <a:bodyPr wrap="square" rtlCol="0">
            <a:spAutoFit/>
          </a:bodyPr>
          <a:lstStyle/>
          <a:p>
            <a:r>
              <a:rPr lang="en-GB" sz="2400" dirty="0" smtClean="0">
                <a:latin typeface="XCCW Joined 6a" panose="03050602040000000000" pitchFamily="66" charset="0"/>
              </a:rPr>
              <a:t>Which prediction do you think is the best?</a:t>
            </a:r>
          </a:p>
          <a:p>
            <a:pPr marL="342900" indent="-342900">
              <a:buAutoNum type="alphaLcParenR"/>
            </a:pPr>
            <a:endParaRPr lang="en-GB" dirty="0" smtClean="0">
              <a:latin typeface="XCCW Joined 6a" panose="03050602040000000000" pitchFamily="66" charset="0"/>
            </a:endParaRPr>
          </a:p>
          <a:p>
            <a:pPr marL="342900" indent="-342900">
              <a:buAutoNum type="alphaLcParenR"/>
            </a:pPr>
            <a:endParaRPr lang="en-GB" dirty="0">
              <a:latin typeface="XCCW Joined 6a" panose="03050602040000000000" pitchFamily="66" charset="0"/>
            </a:endParaRPr>
          </a:p>
          <a:p>
            <a:r>
              <a:rPr lang="en-GB" dirty="0" smtClean="0">
                <a:latin typeface="XCCW Joined 6a" panose="03050602040000000000" pitchFamily="66" charset="0"/>
              </a:rPr>
              <a:t>b) I think that something scary might happen next.  The music makes me feel worried about the boy and the monster is slowly creeping up on the small boy by the fire.  Also, I think it being dark means something bad will happen because everything is scarier when it is dark.</a:t>
            </a:r>
          </a:p>
          <a:p>
            <a:pPr marL="342900" indent="-342900">
              <a:buAutoNum type="alphaLcParenR"/>
            </a:pPr>
            <a:endParaRPr lang="en-GB" dirty="0">
              <a:latin typeface="XCCW Joined 6a" panose="03050602040000000000" pitchFamily="66" charset="0"/>
            </a:endParaRPr>
          </a:p>
          <a:p>
            <a:pPr marL="342900" indent="-342900">
              <a:buAutoNum type="alphaLcParenR"/>
            </a:pPr>
            <a:endParaRPr lang="en-GB" dirty="0" smtClean="0">
              <a:latin typeface="XCCW Joined 6a" panose="03050602040000000000" pitchFamily="66" charset="0"/>
            </a:endParaRPr>
          </a:p>
          <a:p>
            <a:pPr marL="342900" indent="-342900">
              <a:buAutoNum type="alphaLcParenR"/>
            </a:pPr>
            <a:endParaRPr lang="en-GB" dirty="0">
              <a:latin typeface="XCCW Joined 6a" panose="03050602040000000000" pitchFamily="66" charset="0"/>
            </a:endParaRPr>
          </a:p>
          <a:p>
            <a:endParaRPr lang="en-GB" dirty="0" smtClean="0">
              <a:latin typeface="XCCW Joined 6a" panose="03050602040000000000" pitchFamily="66" charset="0"/>
            </a:endParaRPr>
          </a:p>
          <a:p>
            <a:endParaRPr lang="en-GB" dirty="0" smtClean="0">
              <a:latin typeface="XCCW Joined 6a" panose="03050602040000000000" pitchFamily="66" charset="0"/>
            </a:endParaRPr>
          </a:p>
          <a:p>
            <a:r>
              <a:rPr lang="en-GB" dirty="0" smtClean="0">
                <a:latin typeface="XCCW Joined 6a" panose="03050602040000000000" pitchFamily="66" charset="0"/>
              </a:rPr>
              <a:t>Why do you think that prediction is the best one?</a:t>
            </a:r>
          </a:p>
          <a:p>
            <a:pPr marL="342900" indent="-342900">
              <a:buAutoNum type="alphaLcParenR"/>
            </a:pPr>
            <a:endParaRPr lang="en-GB" sz="1600" i="1" dirty="0">
              <a:latin typeface="XCCW Joined 6a" panose="03050602040000000000" pitchFamily="66" charset="0"/>
            </a:endParaRPr>
          </a:p>
        </p:txBody>
      </p:sp>
      <p:pic>
        <p:nvPicPr>
          <p:cNvPr id="3" name="Slide 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43840391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9026"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306286" y="587828"/>
            <a:ext cx="9588137" cy="3139321"/>
          </a:xfrm>
          <a:prstGeom prst="rect">
            <a:avLst/>
          </a:prstGeom>
          <a:solidFill>
            <a:schemeClr val="accent2">
              <a:lumMod val="20000"/>
              <a:lumOff val="80000"/>
            </a:schemeClr>
          </a:solidFill>
        </p:spPr>
        <p:txBody>
          <a:bodyPr wrap="square" rtlCol="0">
            <a:spAutoFit/>
          </a:bodyPr>
          <a:lstStyle/>
          <a:p>
            <a:r>
              <a:rPr lang="en-GB" sz="2400" dirty="0" smtClean="0">
                <a:latin typeface="XCCW Joined 6a" panose="03050602040000000000" pitchFamily="66" charset="0"/>
              </a:rPr>
              <a:t>Which prediction do you think is the best?</a:t>
            </a:r>
          </a:p>
          <a:p>
            <a:endParaRPr lang="en-GB" sz="2400" i="1" dirty="0">
              <a:latin typeface="XCCW Joined 6a" panose="03050602040000000000" pitchFamily="66" charset="0"/>
            </a:endParaRPr>
          </a:p>
          <a:p>
            <a:pPr marL="342900" indent="-342900">
              <a:buAutoNum type="alphaLcParenR"/>
            </a:pPr>
            <a:r>
              <a:rPr lang="en-GB" sz="2000" dirty="0" smtClean="0">
                <a:latin typeface="XCCW Joined 6a" panose="03050602040000000000" pitchFamily="66" charset="0"/>
              </a:rPr>
              <a:t>I predict that the boy will jump up and down and celebrate that Santa has arrived in the camp.  He is so happy to see something else around him and the sun makes him feel cold.</a:t>
            </a:r>
          </a:p>
          <a:p>
            <a:pPr marL="342900" indent="-342900">
              <a:buAutoNum type="alphaLcParenR"/>
            </a:pPr>
            <a:endParaRPr lang="en-GB" dirty="0" smtClean="0">
              <a:latin typeface="XCCW Joined 6a" panose="03050602040000000000" pitchFamily="66" charset="0"/>
            </a:endParaRPr>
          </a:p>
          <a:p>
            <a:endParaRPr lang="en-GB" dirty="0" smtClean="0">
              <a:latin typeface="XCCW Joined 6a" panose="03050602040000000000" pitchFamily="66" charset="0"/>
            </a:endParaRPr>
          </a:p>
          <a:p>
            <a:endParaRPr lang="en-GB" dirty="0">
              <a:latin typeface="XCCW Joined 6a" panose="03050602040000000000" pitchFamily="66" charset="0"/>
            </a:endParaRPr>
          </a:p>
          <a:p>
            <a:pPr marL="342900" indent="-342900">
              <a:buAutoNum type="alphaLcParenR"/>
            </a:pPr>
            <a:endParaRPr lang="en-GB" sz="1600" i="1" dirty="0">
              <a:latin typeface="XCCW Joined 6a" panose="03050602040000000000" pitchFamily="66" charset="0"/>
            </a:endParaRPr>
          </a:p>
        </p:txBody>
      </p:sp>
      <p:pic>
        <p:nvPicPr>
          <p:cNvPr id="3" name="Slide 1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56873653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0760"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188720" y="666206"/>
            <a:ext cx="9588137" cy="5632311"/>
          </a:xfrm>
          <a:prstGeom prst="rect">
            <a:avLst/>
          </a:prstGeom>
          <a:solidFill>
            <a:schemeClr val="accent2">
              <a:lumMod val="20000"/>
              <a:lumOff val="80000"/>
            </a:schemeClr>
          </a:solidFill>
        </p:spPr>
        <p:txBody>
          <a:bodyPr wrap="square" rtlCol="0">
            <a:spAutoFit/>
          </a:bodyPr>
          <a:lstStyle/>
          <a:p>
            <a:r>
              <a:rPr lang="en-GB" sz="2400" dirty="0" smtClean="0">
                <a:latin typeface="XCCW Joined 6a" panose="03050602040000000000" pitchFamily="66" charset="0"/>
              </a:rPr>
              <a:t>Let’s collect our ideas…</a:t>
            </a: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pPr marL="285750" indent="-285750">
              <a:lnSpc>
                <a:spcPct val="150000"/>
              </a:lnSpc>
              <a:buFont typeface="Arial" panose="020B0604020202020204" pitchFamily="34" charset="0"/>
              <a:buChar char="•"/>
            </a:pPr>
            <a:r>
              <a:rPr lang="en-GB" sz="2400" i="1" dirty="0" smtClean="0">
                <a:latin typeface="XCCW Joined 6a" panose="03050602040000000000" pitchFamily="66" charset="0"/>
              </a:rPr>
              <a:t>There is a boy by a fire</a:t>
            </a:r>
          </a:p>
          <a:p>
            <a:pPr marL="285750" indent="-285750">
              <a:lnSpc>
                <a:spcPct val="150000"/>
              </a:lnSpc>
              <a:buFont typeface="Arial" panose="020B0604020202020204" pitchFamily="34" charset="0"/>
              <a:buChar char="•"/>
            </a:pPr>
            <a:r>
              <a:rPr lang="en-GB" sz="2400" i="1" dirty="0" smtClean="0">
                <a:latin typeface="XCCW Joined 6a" panose="03050602040000000000" pitchFamily="66" charset="0"/>
              </a:rPr>
              <a:t>There is low music playing to sound scary</a:t>
            </a:r>
          </a:p>
          <a:p>
            <a:pPr marL="285750" indent="-285750">
              <a:lnSpc>
                <a:spcPct val="150000"/>
              </a:lnSpc>
              <a:buFont typeface="Arial" panose="020B0604020202020204" pitchFamily="34" charset="0"/>
              <a:buChar char="•"/>
            </a:pPr>
            <a:r>
              <a:rPr lang="en-GB" sz="2400" i="1" dirty="0" smtClean="0">
                <a:latin typeface="XCCW Joined 6a" panose="03050602040000000000" pitchFamily="66" charset="0"/>
              </a:rPr>
              <a:t>Sounds like growling</a:t>
            </a:r>
          </a:p>
          <a:p>
            <a:pPr marL="285750" indent="-285750">
              <a:lnSpc>
                <a:spcPct val="150000"/>
              </a:lnSpc>
              <a:buFont typeface="Arial" panose="020B0604020202020204" pitchFamily="34" charset="0"/>
              <a:buChar char="•"/>
            </a:pPr>
            <a:r>
              <a:rPr lang="en-GB" sz="2400" i="1" dirty="0" smtClean="0">
                <a:latin typeface="XCCW Joined 6a" panose="03050602040000000000" pitchFamily="66" charset="0"/>
              </a:rPr>
              <a:t>The music speeds up when the boy turns around</a:t>
            </a:r>
          </a:p>
          <a:p>
            <a:pPr marL="285750" indent="-285750">
              <a:lnSpc>
                <a:spcPct val="150000"/>
              </a:lnSpc>
              <a:buFont typeface="Arial" panose="020B0604020202020204" pitchFamily="34" charset="0"/>
              <a:buChar char="•"/>
            </a:pPr>
            <a:r>
              <a:rPr lang="en-GB" sz="2400" i="1" dirty="0" smtClean="0">
                <a:latin typeface="XCCW Joined 6a" panose="03050602040000000000" pitchFamily="66" charset="0"/>
              </a:rPr>
              <a:t>Something is sneaking out of the water</a:t>
            </a:r>
          </a:p>
          <a:p>
            <a:pPr marL="285750" indent="-285750">
              <a:lnSpc>
                <a:spcPct val="150000"/>
              </a:lnSpc>
              <a:buFont typeface="Arial" panose="020B0604020202020204" pitchFamily="34" charset="0"/>
              <a:buChar char="•"/>
            </a:pPr>
            <a:r>
              <a:rPr lang="en-GB" sz="2400" i="1" dirty="0" smtClean="0">
                <a:latin typeface="XCCW Joined 6a" panose="03050602040000000000" pitchFamily="66" charset="0"/>
              </a:rPr>
              <a:t>It looks angry</a:t>
            </a:r>
          </a:p>
          <a:p>
            <a:pPr marL="285750" indent="-285750">
              <a:lnSpc>
                <a:spcPct val="150000"/>
              </a:lnSpc>
              <a:buFont typeface="Arial" panose="020B0604020202020204" pitchFamily="34" charset="0"/>
              <a:buChar char="•"/>
            </a:pPr>
            <a:r>
              <a:rPr lang="en-GB" sz="2400" i="1" dirty="0" smtClean="0">
                <a:latin typeface="XCCW Joined 6a" panose="03050602040000000000" pitchFamily="66" charset="0"/>
              </a:rPr>
              <a:t>Big teeth</a:t>
            </a:r>
          </a:p>
          <a:p>
            <a:pPr marL="285750" indent="-285750">
              <a:lnSpc>
                <a:spcPct val="150000"/>
              </a:lnSpc>
              <a:buFont typeface="Arial" panose="020B0604020202020204" pitchFamily="34" charset="0"/>
              <a:buChar char="•"/>
            </a:pPr>
            <a:r>
              <a:rPr lang="en-GB" sz="2400" i="1" dirty="0" smtClean="0">
                <a:latin typeface="XCCW Joined 6a" panose="03050602040000000000" pitchFamily="66" charset="0"/>
              </a:rPr>
              <a:t>Huge monster</a:t>
            </a:r>
            <a:endParaRPr lang="en-GB" sz="1600" i="1" dirty="0">
              <a:latin typeface="XCCW Joined 6a" panose="03050602040000000000" pitchFamily="66" charset="0"/>
            </a:endParaRPr>
          </a:p>
        </p:txBody>
      </p:sp>
      <p:pic>
        <p:nvPicPr>
          <p:cNvPr id="3" name="Slide 1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18406395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2207"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888274" y="2325188"/>
            <a:ext cx="9588137" cy="4031873"/>
          </a:xfrm>
          <a:prstGeom prst="rect">
            <a:avLst/>
          </a:prstGeom>
          <a:solidFill>
            <a:schemeClr val="accent2">
              <a:lumMod val="20000"/>
              <a:lumOff val="80000"/>
            </a:schemeClr>
          </a:solidFill>
        </p:spPr>
        <p:txBody>
          <a:bodyPr wrap="square" rtlCol="0">
            <a:spAutoFit/>
          </a:bodyPr>
          <a:lstStyle/>
          <a:p>
            <a:r>
              <a:rPr lang="en-GB" sz="2400" dirty="0" smtClean="0">
                <a:latin typeface="XCCW Joined 6a" panose="03050602040000000000" pitchFamily="66" charset="0"/>
              </a:rPr>
              <a:t>Write a short prediction about what might happen next in the video.</a:t>
            </a: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r>
              <a:rPr lang="en-GB" sz="2400" i="1" dirty="0" smtClean="0">
                <a:latin typeface="XCCW Joined 6a" panose="03050602040000000000" pitchFamily="66" charset="0"/>
              </a:rPr>
              <a:t>Remember to use:</a:t>
            </a:r>
          </a:p>
          <a:p>
            <a:pPr marL="342900" indent="-342900">
              <a:lnSpc>
                <a:spcPct val="250000"/>
              </a:lnSpc>
              <a:buFont typeface="Arial" panose="020B0604020202020204" pitchFamily="34" charset="0"/>
              <a:buChar char="•"/>
            </a:pPr>
            <a:r>
              <a:rPr lang="en-GB" sz="1600" dirty="0">
                <a:latin typeface="XCCW Joined 6a" panose="03050602040000000000" pitchFamily="66" charset="0"/>
              </a:rPr>
              <a:t>Look at images in the book</a:t>
            </a:r>
          </a:p>
          <a:p>
            <a:pPr marL="342900" indent="-342900">
              <a:lnSpc>
                <a:spcPct val="250000"/>
              </a:lnSpc>
              <a:buFont typeface="Arial" panose="020B0604020202020204" pitchFamily="34" charset="0"/>
              <a:buChar char="•"/>
            </a:pPr>
            <a:r>
              <a:rPr lang="en-GB" sz="1600" dirty="0">
                <a:latin typeface="XCCW Joined 6a" panose="03050602040000000000" pitchFamily="66" charset="0"/>
              </a:rPr>
              <a:t>Think about what we already know about the story and characters</a:t>
            </a:r>
          </a:p>
          <a:p>
            <a:pPr marL="342900" indent="-342900">
              <a:lnSpc>
                <a:spcPct val="250000"/>
              </a:lnSpc>
              <a:buFont typeface="Arial" panose="020B0604020202020204" pitchFamily="34" charset="0"/>
              <a:buChar char="•"/>
            </a:pPr>
            <a:r>
              <a:rPr lang="en-GB" sz="1600" dirty="0">
                <a:latin typeface="XCCW Joined 6a" panose="03050602040000000000" pitchFamily="66" charset="0"/>
              </a:rPr>
              <a:t>Look at the text – what is </a:t>
            </a:r>
            <a:r>
              <a:rPr lang="en-GB" sz="1600" dirty="0" smtClean="0">
                <a:latin typeface="XCCW Joined 6a" panose="03050602040000000000" pitchFamily="66" charset="0"/>
              </a:rPr>
              <a:t>happening</a:t>
            </a:r>
            <a:endParaRPr lang="en-GB" sz="2400" i="1" dirty="0" smtClean="0">
              <a:latin typeface="XCCW Joined 6a" panose="03050602040000000000" pitchFamily="66" charset="0"/>
            </a:endParaRPr>
          </a:p>
          <a:p>
            <a:endParaRPr lang="en-GB" sz="1600" i="1" dirty="0">
              <a:latin typeface="XCCW Joined 6a" panose="03050602040000000000" pitchFamily="66" charset="0"/>
            </a:endParaRPr>
          </a:p>
        </p:txBody>
      </p:sp>
      <p:pic>
        <p:nvPicPr>
          <p:cNvPr id="3" name="Picture 2"/>
          <p:cNvPicPr>
            <a:picLocks noChangeAspect="1"/>
          </p:cNvPicPr>
          <p:nvPr/>
        </p:nvPicPr>
        <p:blipFill>
          <a:blip r:embed="rId5"/>
          <a:stretch>
            <a:fillRect/>
          </a:stretch>
        </p:blipFill>
        <p:spPr>
          <a:xfrm>
            <a:off x="7537268" y="239213"/>
            <a:ext cx="4448175" cy="2085975"/>
          </a:xfrm>
          <a:prstGeom prst="rect">
            <a:avLst/>
          </a:prstGeom>
        </p:spPr>
      </p:pic>
      <p:pic>
        <p:nvPicPr>
          <p:cNvPr id="4" name="Slide 1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6277453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3933"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57000"/>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449977" y="692331"/>
            <a:ext cx="9588137" cy="5632311"/>
          </a:xfrm>
          <a:prstGeom prst="rect">
            <a:avLst/>
          </a:prstGeom>
          <a:solidFill>
            <a:schemeClr val="accent2">
              <a:lumMod val="20000"/>
              <a:lumOff val="80000"/>
            </a:schemeClr>
          </a:solidFill>
        </p:spPr>
        <p:txBody>
          <a:bodyPr wrap="square" rtlCol="0">
            <a:spAutoFit/>
          </a:bodyPr>
          <a:lstStyle/>
          <a:p>
            <a:r>
              <a:rPr lang="en-GB" sz="2400" dirty="0" smtClean="0">
                <a:latin typeface="XCCW Joined 6a" panose="03050602040000000000" pitchFamily="66" charset="0"/>
              </a:rPr>
              <a:t>Finally, </a:t>
            </a:r>
          </a:p>
          <a:p>
            <a:endParaRPr lang="en-GB" sz="2400" i="1" dirty="0">
              <a:latin typeface="XCCW Joined 6a" panose="03050602040000000000" pitchFamily="66" charset="0"/>
            </a:endParaRPr>
          </a:p>
          <a:p>
            <a:r>
              <a:rPr lang="en-GB" sz="2400" i="1" dirty="0" smtClean="0">
                <a:latin typeface="XCCW Joined 6a" panose="03050602040000000000" pitchFamily="66" charset="0"/>
              </a:rPr>
              <a:t>Let’s see what happens in Marshmallows.  </a:t>
            </a: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smtClean="0">
              <a:latin typeface="XCCW Joined 6a" panose="03050602040000000000" pitchFamily="66" charset="0"/>
            </a:endParaRPr>
          </a:p>
          <a:p>
            <a:endParaRPr lang="en-GB" sz="2400" i="1" dirty="0">
              <a:latin typeface="XCCW Joined 6a" panose="03050602040000000000" pitchFamily="66" charset="0"/>
            </a:endParaRPr>
          </a:p>
          <a:p>
            <a:r>
              <a:rPr lang="en-GB" sz="1600" i="1" dirty="0">
                <a:latin typeface="XCCW Joined 6a" panose="03050602040000000000" pitchFamily="66" charset="0"/>
                <a:hlinkClick r:id="rId5"/>
              </a:rPr>
              <a:t>https://</a:t>
            </a:r>
            <a:r>
              <a:rPr lang="en-GB" sz="1600" i="1" dirty="0" smtClean="0">
                <a:latin typeface="XCCW Joined 6a" panose="03050602040000000000" pitchFamily="66" charset="0"/>
                <a:hlinkClick r:id="rId5"/>
              </a:rPr>
              <a:t>www.youtube.com/watch?v=GwXFVqKuH-w</a:t>
            </a:r>
            <a:endParaRPr lang="en-GB" sz="1600" i="1" dirty="0" smtClean="0">
              <a:latin typeface="XCCW Joined 6a" panose="03050602040000000000" pitchFamily="66" charset="0"/>
            </a:endParaRPr>
          </a:p>
          <a:p>
            <a:endParaRPr lang="en-GB" sz="1600" i="1" dirty="0">
              <a:latin typeface="XCCW Joined 6a" panose="03050602040000000000" pitchFamily="66" charset="0"/>
            </a:endParaRPr>
          </a:p>
          <a:p>
            <a:r>
              <a:rPr lang="en-GB" sz="1600" i="1" dirty="0" smtClean="0">
                <a:latin typeface="XCCW Joined 6a" panose="03050602040000000000" pitchFamily="66" charset="0"/>
              </a:rPr>
              <a:t>Was your prediction correct?  Did anything surprise you?</a:t>
            </a:r>
            <a:endParaRPr lang="en-GB" sz="2400" i="1" dirty="0">
              <a:latin typeface="XCCW Joined 6a" panose="03050602040000000000" pitchFamily="66" charset="0"/>
            </a:endParaRPr>
          </a:p>
          <a:p>
            <a:endParaRPr lang="en-GB" sz="1600" i="1" dirty="0">
              <a:latin typeface="XCCW Joined 6a" panose="03050602040000000000" pitchFamily="66" charset="0"/>
            </a:endParaRPr>
          </a:p>
        </p:txBody>
      </p:sp>
      <p:pic>
        <p:nvPicPr>
          <p:cNvPr id="3" name="Picture 2"/>
          <p:cNvPicPr>
            <a:picLocks noChangeAspect="1"/>
          </p:cNvPicPr>
          <p:nvPr/>
        </p:nvPicPr>
        <p:blipFill>
          <a:blip r:embed="rId6"/>
          <a:stretch>
            <a:fillRect/>
          </a:stretch>
        </p:blipFill>
        <p:spPr>
          <a:xfrm>
            <a:off x="3448389" y="1965880"/>
            <a:ext cx="5591312" cy="2899870"/>
          </a:xfrm>
          <a:prstGeom prst="rect">
            <a:avLst/>
          </a:prstGeom>
        </p:spPr>
      </p:pic>
      <p:pic>
        <p:nvPicPr>
          <p:cNvPr id="4" name="Slide 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51449189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6007"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TotalTime>
  <Words>630</Words>
  <Application>Microsoft Office PowerPoint</Application>
  <PresentationFormat>Widescreen</PresentationFormat>
  <Paragraphs>133</Paragraphs>
  <Slides>16</Slides>
  <Notes>0</Notes>
  <HiddenSlides>0</HiddenSlides>
  <MMClips>17</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XCCW Joined 6a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Dawn Murphy</dc:creator>
  <cp:lastModifiedBy>Dawn Murphy</cp:lastModifiedBy>
  <cp:revision>27</cp:revision>
  <dcterms:created xsi:type="dcterms:W3CDTF">2021-01-16T14:04:48Z</dcterms:created>
  <dcterms:modified xsi:type="dcterms:W3CDTF">2021-01-17T12:25:57Z</dcterms:modified>
</cp:coreProperties>
</file>