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67" r:id="rId3"/>
    <p:sldId id="271" r:id="rId4"/>
    <p:sldId id="272" r:id="rId5"/>
    <p:sldId id="273" r:id="rId6"/>
    <p:sldId id="269" r:id="rId7"/>
    <p:sldId id="274" r:id="rId8"/>
    <p:sldId id="275" r:id="rId9"/>
    <p:sldId id="277" r:id="rId10"/>
    <p:sldId id="278" r:id="rId11"/>
    <p:sldId id="270" r:id="rId12"/>
  </p:sldIdLst>
  <p:sldSz cx="10160000" cy="12738100"/>
  <p:notesSz cx="6858000" cy="9144000"/>
  <p:embeddedFontLst>
    <p:embeddedFont>
      <p:font typeface="XCCW Joined 6a" panose="03050602040000000000" pitchFamily="66" charset="0"/>
      <p:regular r:id="rId13"/>
    </p:embeddedFont>
    <p:embeddedFont>
      <p:font typeface="Calibri Light" panose="020F0302020204030204" pitchFamily="34" charset="0"/>
      <p:regular r:id="rId14"/>
      <p:italic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5" d="100"/>
          <a:sy n="45" d="100"/>
        </p:scale>
        <p:origin x="238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70000" y="2084685"/>
            <a:ext cx="7620000" cy="4434746"/>
          </a:xfrm>
        </p:spPr>
        <p:txBody>
          <a:bodyPr anchor="b"/>
          <a:lstStyle>
            <a:lvl1pPr algn="ctr">
              <a:defRPr sz="5000"/>
            </a:lvl1pPr>
          </a:lstStyle>
          <a:p>
            <a:r>
              <a:rPr lang="en-US" smtClean="0"/>
              <a:t>Click to edit Master title style</a:t>
            </a:r>
            <a:endParaRPr lang="en-GB"/>
          </a:p>
        </p:txBody>
      </p:sp>
      <p:sp>
        <p:nvSpPr>
          <p:cNvPr id="3" name="Subtitle 2"/>
          <p:cNvSpPr>
            <a:spLocks noGrp="1"/>
          </p:cNvSpPr>
          <p:nvPr>
            <p:ph type="subTitle" idx="1"/>
          </p:nvPr>
        </p:nvSpPr>
        <p:spPr>
          <a:xfrm>
            <a:off x="1270000" y="6690452"/>
            <a:ext cx="7620000" cy="3075425"/>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7728734-73FE-44F9-88B5-46A970C9CB72}"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215106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728734-73FE-44F9-88B5-46A970C9CB72}"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4174749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93208" y="3175683"/>
            <a:ext cx="8763000" cy="5298695"/>
          </a:xfrm>
        </p:spPr>
        <p:txBody>
          <a:bodyPr anchor="b"/>
          <a:lstStyle>
            <a:lvl1pPr>
              <a:defRPr sz="5000"/>
            </a:lvl1pPr>
          </a:lstStyle>
          <a:p>
            <a:r>
              <a:rPr lang="en-US" smtClean="0"/>
              <a:t>Click to edit Master title style</a:t>
            </a:r>
            <a:endParaRPr lang="en-GB"/>
          </a:p>
        </p:txBody>
      </p:sp>
      <p:sp>
        <p:nvSpPr>
          <p:cNvPr id="3" name="Text Placeholder 2"/>
          <p:cNvSpPr>
            <a:spLocks noGrp="1"/>
          </p:cNvSpPr>
          <p:nvPr>
            <p:ph type="body" idx="1"/>
          </p:nvPr>
        </p:nvSpPr>
        <p:spPr>
          <a:xfrm>
            <a:off x="693208" y="8524506"/>
            <a:ext cx="8763000" cy="2786458"/>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728734-73FE-44F9-88B5-46A970C9CB72}"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3660373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98500" y="3390930"/>
            <a:ext cx="4318000" cy="80822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43500" y="3390930"/>
            <a:ext cx="4318000" cy="80822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7728734-73FE-44F9-88B5-46A970C9CB72}"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2670631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9823" y="678188"/>
            <a:ext cx="8763000" cy="2462111"/>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99824" y="3122605"/>
            <a:ext cx="4298156" cy="1530340"/>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smtClean="0"/>
              <a:t>Edit Master text styles</a:t>
            </a:r>
          </a:p>
        </p:txBody>
      </p:sp>
      <p:sp>
        <p:nvSpPr>
          <p:cNvPr id="4" name="Content Placeholder 3"/>
          <p:cNvSpPr>
            <a:spLocks noGrp="1"/>
          </p:cNvSpPr>
          <p:nvPr>
            <p:ph sz="half" idx="2"/>
          </p:nvPr>
        </p:nvSpPr>
        <p:spPr>
          <a:xfrm>
            <a:off x="699824" y="4652945"/>
            <a:ext cx="4298156" cy="68437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5143501" y="3122605"/>
            <a:ext cx="4319323" cy="1530340"/>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smtClean="0"/>
              <a:t>Edit Master text styles</a:t>
            </a:r>
          </a:p>
        </p:txBody>
      </p:sp>
      <p:sp>
        <p:nvSpPr>
          <p:cNvPr id="6" name="Content Placeholder 5"/>
          <p:cNvSpPr>
            <a:spLocks noGrp="1"/>
          </p:cNvSpPr>
          <p:nvPr>
            <p:ph sz="quarter" idx="4"/>
          </p:nvPr>
        </p:nvSpPr>
        <p:spPr>
          <a:xfrm>
            <a:off x="5143501" y="4652945"/>
            <a:ext cx="4319323" cy="68437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7728734-73FE-44F9-88B5-46A970C9CB72}" type="datetimeFigureOut">
              <a:rPr lang="en-GB" smtClean="0"/>
              <a:t>17/01/2021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577947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7728734-73FE-44F9-88B5-46A970C9CB72}" type="datetimeFigureOut">
              <a:rPr lang="en-GB" smtClean="0"/>
              <a:t>17/01/2021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2725825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728734-73FE-44F9-88B5-46A970C9CB72}" type="datetimeFigureOut">
              <a:rPr lang="en-GB" smtClean="0"/>
              <a:t>17/01/2021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44918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9824" y="849207"/>
            <a:ext cx="3276864" cy="2972223"/>
          </a:xfrm>
        </p:spPr>
        <p:txBody>
          <a:bodyPr anchor="b"/>
          <a:lstStyle>
            <a:lvl1pPr>
              <a:defRPr sz="2667"/>
            </a:lvl1pPr>
          </a:lstStyle>
          <a:p>
            <a:r>
              <a:rPr lang="en-US" smtClean="0"/>
              <a:t>Click to edit Master title style</a:t>
            </a:r>
            <a:endParaRPr lang="en-GB"/>
          </a:p>
        </p:txBody>
      </p:sp>
      <p:sp>
        <p:nvSpPr>
          <p:cNvPr id="3" name="Content Placeholder 2"/>
          <p:cNvSpPr>
            <a:spLocks noGrp="1"/>
          </p:cNvSpPr>
          <p:nvPr>
            <p:ph idx="1"/>
          </p:nvPr>
        </p:nvSpPr>
        <p:spPr>
          <a:xfrm>
            <a:off x="4319323" y="1834053"/>
            <a:ext cx="5143500" cy="9052307"/>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99824" y="3821430"/>
            <a:ext cx="3276864" cy="7079672"/>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smtClean="0"/>
              <a:t>Edit Master text styles</a:t>
            </a:r>
          </a:p>
        </p:txBody>
      </p:sp>
      <p:sp>
        <p:nvSpPr>
          <p:cNvPr id="5" name="Date Placeholder 4"/>
          <p:cNvSpPr>
            <a:spLocks noGrp="1"/>
          </p:cNvSpPr>
          <p:nvPr>
            <p:ph type="dt" sz="half" idx="10"/>
          </p:nvPr>
        </p:nvSpPr>
        <p:spPr/>
        <p:txBody>
          <a:bodyPr/>
          <a:lstStyle/>
          <a:p>
            <a:fld id="{37728734-73FE-44F9-88B5-46A970C9CB72}"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2832548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9824" y="849207"/>
            <a:ext cx="3276864" cy="2972223"/>
          </a:xfrm>
        </p:spPr>
        <p:txBody>
          <a:bodyPr anchor="b"/>
          <a:lstStyle>
            <a:lvl1pPr>
              <a:defRPr sz="2667"/>
            </a:lvl1pPr>
          </a:lstStyle>
          <a:p>
            <a:r>
              <a:rPr lang="en-US" smtClean="0"/>
              <a:t>Click to edit Master title style</a:t>
            </a:r>
            <a:endParaRPr lang="en-GB"/>
          </a:p>
        </p:txBody>
      </p:sp>
      <p:sp>
        <p:nvSpPr>
          <p:cNvPr id="3" name="Picture Placeholder 2"/>
          <p:cNvSpPr>
            <a:spLocks noGrp="1"/>
          </p:cNvSpPr>
          <p:nvPr>
            <p:ph type="pic" idx="1"/>
          </p:nvPr>
        </p:nvSpPr>
        <p:spPr>
          <a:xfrm>
            <a:off x="4319323" y="1834053"/>
            <a:ext cx="5143500" cy="9052307"/>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p:cNvSpPr>
            <a:spLocks noGrp="1"/>
          </p:cNvSpPr>
          <p:nvPr>
            <p:ph type="body" sz="half" idx="2"/>
          </p:nvPr>
        </p:nvSpPr>
        <p:spPr>
          <a:xfrm>
            <a:off x="699824" y="3821430"/>
            <a:ext cx="3276864" cy="7079672"/>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smtClean="0"/>
              <a:t>Edit Master text styles</a:t>
            </a:r>
          </a:p>
        </p:txBody>
      </p:sp>
      <p:sp>
        <p:nvSpPr>
          <p:cNvPr id="5" name="Date Placeholder 4"/>
          <p:cNvSpPr>
            <a:spLocks noGrp="1"/>
          </p:cNvSpPr>
          <p:nvPr>
            <p:ph type="dt" sz="half" idx="10"/>
          </p:nvPr>
        </p:nvSpPr>
        <p:spPr/>
        <p:txBody>
          <a:bodyPr/>
          <a:lstStyle/>
          <a:p>
            <a:fld id="{37728734-73FE-44F9-88B5-46A970C9CB72}" type="datetimeFigureOut">
              <a:rPr lang="en-GB" smtClean="0"/>
              <a:t>17/01/2021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3151387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728734-73FE-44F9-88B5-46A970C9CB72}"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3703223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70750" y="678186"/>
            <a:ext cx="2190750" cy="10794951"/>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98500" y="678186"/>
            <a:ext cx="6445250" cy="1079495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7728734-73FE-44F9-88B5-46A970C9CB72}" type="datetimeFigureOut">
              <a:rPr lang="en-GB" smtClean="0"/>
              <a:t>17/01/2021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4C8F1-4314-4AA1-BE12-3A2ABD576C88}" type="slidenum">
              <a:rPr lang="en-GB" smtClean="0"/>
              <a:t>‹#›</a:t>
            </a:fld>
            <a:endParaRPr lang="en-GB"/>
          </a:p>
        </p:txBody>
      </p:sp>
    </p:spTree>
    <p:extLst>
      <p:ext uri="{BB962C8B-B14F-4D97-AF65-F5344CB8AC3E}">
        <p14:creationId xmlns:p14="http://schemas.microsoft.com/office/powerpoint/2010/main" val="1207908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8500" y="678188"/>
            <a:ext cx="8763000" cy="2462111"/>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98500" y="3390930"/>
            <a:ext cx="8763000" cy="80822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98500" y="11806334"/>
            <a:ext cx="2286000" cy="678186"/>
          </a:xfrm>
          <a:prstGeom prst="rect">
            <a:avLst/>
          </a:prstGeom>
        </p:spPr>
        <p:txBody>
          <a:bodyPr vert="horz" lIns="91440" tIns="45720" rIns="91440" bIns="45720" rtlCol="0" anchor="ctr"/>
          <a:lstStyle>
            <a:lvl1pPr algn="l">
              <a:defRPr sz="1000">
                <a:solidFill>
                  <a:schemeClr val="tx1">
                    <a:tint val="75000"/>
                  </a:schemeClr>
                </a:solidFill>
              </a:defRPr>
            </a:lvl1pPr>
          </a:lstStyle>
          <a:p>
            <a:fld id="{37728734-73FE-44F9-88B5-46A970C9CB72}" type="datetimeFigureOut">
              <a:rPr lang="en-GB" smtClean="0"/>
              <a:t>17/01/2021</a:t>
            </a:fld>
            <a:endParaRPr lang="en-GB"/>
          </a:p>
        </p:txBody>
      </p:sp>
      <p:sp>
        <p:nvSpPr>
          <p:cNvPr id="5" name="Footer Placeholder 4"/>
          <p:cNvSpPr>
            <a:spLocks noGrp="1"/>
          </p:cNvSpPr>
          <p:nvPr>
            <p:ph type="ftr" sz="quarter" idx="3"/>
          </p:nvPr>
        </p:nvSpPr>
        <p:spPr>
          <a:xfrm>
            <a:off x="3365500" y="11806334"/>
            <a:ext cx="3429000" cy="678186"/>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175500" y="11806334"/>
            <a:ext cx="2286000" cy="678186"/>
          </a:xfrm>
          <a:prstGeom prst="rect">
            <a:avLst/>
          </a:prstGeom>
        </p:spPr>
        <p:txBody>
          <a:bodyPr vert="horz" lIns="91440" tIns="45720" rIns="91440" bIns="45720" rtlCol="0" anchor="ctr"/>
          <a:lstStyle>
            <a:lvl1pPr algn="r">
              <a:defRPr sz="1000">
                <a:solidFill>
                  <a:schemeClr val="tx1">
                    <a:tint val="75000"/>
                  </a:schemeClr>
                </a:solidFill>
              </a:defRPr>
            </a:lvl1pPr>
          </a:lstStyle>
          <a:p>
            <a:fld id="{2104C8F1-4314-4AA1-BE12-3A2ABD576C88}" type="slidenum">
              <a:rPr lang="en-GB" smtClean="0"/>
              <a:t>‹#›</a:t>
            </a:fld>
            <a:endParaRPr lang="en-GB"/>
          </a:p>
        </p:txBody>
      </p:sp>
    </p:spTree>
    <p:extLst>
      <p:ext uri="{BB962C8B-B14F-4D97-AF65-F5344CB8AC3E}">
        <p14:creationId xmlns:p14="http://schemas.microsoft.com/office/powerpoint/2010/main" val="14062493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1104900" y="1269999"/>
            <a:ext cx="8343899" cy="10786533"/>
          </a:xfrm>
          <a:custGeom>
            <a:avLst/>
            <a:gdLst/>
            <a:ahLst/>
            <a:cxnLst/>
            <a:rect l="0" t="0" r="0" b="0"/>
            <a:pathLst>
              <a:path w="7327901" h="5168901">
                <a:moveTo>
                  <a:pt x="1221317" y="0"/>
                </a:moveTo>
                <a:lnTo>
                  <a:pt x="6228197" y="0"/>
                </a:lnTo>
                <a:lnTo>
                  <a:pt x="6350847" y="17596"/>
                </a:lnTo>
                <a:lnTo>
                  <a:pt x="6570163" y="60121"/>
                </a:lnTo>
                <a:lnTo>
                  <a:pt x="6778048" y="146635"/>
                </a:lnTo>
                <a:lnTo>
                  <a:pt x="6875752" y="189160"/>
                </a:lnTo>
                <a:lnTo>
                  <a:pt x="7047255" y="310134"/>
                </a:lnTo>
                <a:lnTo>
                  <a:pt x="7168869" y="447971"/>
                </a:lnTo>
                <a:lnTo>
                  <a:pt x="7230194" y="525689"/>
                </a:lnTo>
                <a:lnTo>
                  <a:pt x="7291519" y="680389"/>
                </a:lnTo>
                <a:lnTo>
                  <a:pt x="7315427" y="766903"/>
                </a:lnTo>
                <a:lnTo>
                  <a:pt x="7315427" y="809428"/>
                </a:lnTo>
                <a:lnTo>
                  <a:pt x="7327900" y="861483"/>
                </a:lnTo>
                <a:lnTo>
                  <a:pt x="7327900" y="4307417"/>
                </a:lnTo>
                <a:lnTo>
                  <a:pt x="7315427" y="4350675"/>
                </a:lnTo>
                <a:lnTo>
                  <a:pt x="7315427" y="4393932"/>
                </a:lnTo>
                <a:lnTo>
                  <a:pt x="7291519" y="4479713"/>
                </a:lnTo>
                <a:lnTo>
                  <a:pt x="7230194" y="4634414"/>
                </a:lnTo>
                <a:lnTo>
                  <a:pt x="7108584" y="4781050"/>
                </a:lnTo>
                <a:lnTo>
                  <a:pt x="7047255" y="4849968"/>
                </a:lnTo>
                <a:lnTo>
                  <a:pt x="6875752" y="4970943"/>
                </a:lnTo>
                <a:lnTo>
                  <a:pt x="6680341" y="5056724"/>
                </a:lnTo>
                <a:lnTo>
                  <a:pt x="6570163" y="5099981"/>
                </a:lnTo>
                <a:lnTo>
                  <a:pt x="6350847" y="5143238"/>
                </a:lnTo>
                <a:lnTo>
                  <a:pt x="6228197" y="5160103"/>
                </a:lnTo>
                <a:lnTo>
                  <a:pt x="6167909" y="5160103"/>
                </a:lnTo>
                <a:lnTo>
                  <a:pt x="6106584" y="5168900"/>
                </a:lnTo>
                <a:lnTo>
                  <a:pt x="1221317" y="5168900"/>
                </a:lnTo>
                <a:lnTo>
                  <a:pt x="1147517" y="5160103"/>
                </a:lnTo>
                <a:lnTo>
                  <a:pt x="1087233" y="5160103"/>
                </a:lnTo>
                <a:lnTo>
                  <a:pt x="964580" y="5143238"/>
                </a:lnTo>
                <a:lnTo>
                  <a:pt x="745263" y="5099981"/>
                </a:lnTo>
                <a:lnTo>
                  <a:pt x="537379" y="5013466"/>
                </a:lnTo>
                <a:lnTo>
                  <a:pt x="439674" y="4970943"/>
                </a:lnTo>
                <a:lnTo>
                  <a:pt x="269210" y="4849968"/>
                </a:lnTo>
                <a:lnTo>
                  <a:pt x="146558" y="4712131"/>
                </a:lnTo>
                <a:lnTo>
                  <a:pt x="85234" y="4634414"/>
                </a:lnTo>
                <a:lnTo>
                  <a:pt x="24947" y="4479713"/>
                </a:lnTo>
                <a:lnTo>
                  <a:pt x="0" y="4393932"/>
                </a:lnTo>
                <a:lnTo>
                  <a:pt x="0" y="766903"/>
                </a:lnTo>
                <a:lnTo>
                  <a:pt x="24947" y="680389"/>
                </a:lnTo>
                <a:lnTo>
                  <a:pt x="85234" y="525689"/>
                </a:lnTo>
                <a:lnTo>
                  <a:pt x="207884" y="379052"/>
                </a:lnTo>
                <a:lnTo>
                  <a:pt x="269210" y="310134"/>
                </a:lnTo>
                <a:lnTo>
                  <a:pt x="439674" y="189160"/>
                </a:lnTo>
                <a:lnTo>
                  <a:pt x="635085" y="103378"/>
                </a:lnTo>
                <a:lnTo>
                  <a:pt x="745263" y="60121"/>
                </a:lnTo>
                <a:lnTo>
                  <a:pt x="964580" y="17596"/>
                </a:lnTo>
                <a:lnTo>
                  <a:pt x="1087233"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657351" y="1667933"/>
            <a:ext cx="7086600" cy="9787295"/>
          </a:xfrm>
          <a:prstGeom prst="rect">
            <a:avLst/>
          </a:prstGeom>
          <a:noFill/>
        </p:spPr>
        <p:txBody>
          <a:bodyPr vert="horz" rtlCol="0">
            <a:spAutoFit/>
          </a:bodyPr>
          <a:lstStyle/>
          <a:p>
            <a:pPr algn="ctr"/>
            <a:r>
              <a:rPr lang="en-GB" sz="6000" b="1" dirty="0" smtClean="0">
                <a:solidFill>
                  <a:srgbClr val="FFFFFF"/>
                </a:solidFill>
                <a:latin typeface="XCCW Joined 6a - 36"/>
              </a:rPr>
              <a:t>What </a:t>
            </a:r>
            <a:r>
              <a:rPr lang="en-GB" sz="6000" b="1" dirty="0" smtClean="0">
                <a:solidFill>
                  <a:srgbClr val="FFFFFF"/>
                </a:solidFill>
                <a:latin typeface="XCCW Joined 6a - 36"/>
              </a:rPr>
              <a:t>you learnt about </a:t>
            </a:r>
            <a:r>
              <a:rPr lang="en-GB" sz="6000" b="1" dirty="0" smtClean="0">
                <a:solidFill>
                  <a:srgbClr val="FFFFFF"/>
                </a:solidFill>
                <a:latin typeface="XCCW Joined 6a - 36"/>
              </a:rPr>
              <a:t>non-chronological </a:t>
            </a:r>
            <a:r>
              <a:rPr lang="en-GB" sz="6000" b="1" dirty="0" smtClean="0">
                <a:solidFill>
                  <a:srgbClr val="FFFFFF"/>
                </a:solidFill>
                <a:latin typeface="XCCW Joined 6a - 36"/>
              </a:rPr>
              <a:t>reports so far?</a:t>
            </a:r>
          </a:p>
          <a:p>
            <a:pPr algn="ctr"/>
            <a:endParaRPr lang="en-GB" sz="6000" b="1" dirty="0" smtClean="0">
              <a:solidFill>
                <a:srgbClr val="FFFFFF"/>
              </a:solidFill>
              <a:latin typeface="XCCW Joined 6a - 36"/>
            </a:endParaRPr>
          </a:p>
          <a:p>
            <a:pPr algn="ctr"/>
            <a:endParaRPr lang="en-GB" sz="6000" b="1" dirty="0" smtClean="0">
              <a:solidFill>
                <a:srgbClr val="FFFFFF"/>
              </a:solidFill>
              <a:latin typeface="XCCW Joined 6a - 36"/>
            </a:endParaRPr>
          </a:p>
          <a:p>
            <a:r>
              <a:rPr lang="en-GB" sz="3000" b="1" u="sng" dirty="0" smtClean="0">
                <a:solidFill>
                  <a:srgbClr val="FFFFFF"/>
                </a:solidFill>
                <a:latin typeface="XCCW Joined 6a - 36"/>
              </a:rPr>
              <a:t>Think</a:t>
            </a:r>
            <a:r>
              <a:rPr lang="en-GB" sz="3000" b="1" dirty="0" smtClean="0">
                <a:solidFill>
                  <a:srgbClr val="FFFFFF"/>
                </a:solidFill>
                <a:latin typeface="XCCW Joined 6a - 36"/>
              </a:rPr>
              <a:t>… tell someone at home 3 features you would find in this type of writing.</a:t>
            </a:r>
          </a:p>
          <a:p>
            <a:r>
              <a:rPr lang="en-GB" sz="6000" b="1" dirty="0" smtClean="0">
                <a:solidFill>
                  <a:srgbClr val="FFFFFF"/>
                </a:solidFill>
                <a:latin typeface="XCCW Joined 6a - 36"/>
              </a:rPr>
              <a:t>.</a:t>
            </a:r>
          </a:p>
          <a:p>
            <a:r>
              <a:rPr lang="en-GB" sz="6000" b="1" dirty="0" smtClean="0">
                <a:solidFill>
                  <a:srgbClr val="FFFFFF"/>
                </a:solidFill>
                <a:latin typeface="XCCW Joined 6a - 36"/>
              </a:rPr>
              <a:t>.</a:t>
            </a:r>
          </a:p>
          <a:p>
            <a:r>
              <a:rPr lang="en-GB" sz="6000" b="1" dirty="0" smtClean="0">
                <a:solidFill>
                  <a:srgbClr val="FFFFFF"/>
                </a:solidFill>
                <a:latin typeface="XCCW Joined 6a - 36"/>
              </a:rPr>
              <a:t>.</a:t>
            </a:r>
            <a:endParaRPr lang="en-GB" sz="6000" b="1" dirty="0" smtClean="0">
              <a:solidFill>
                <a:srgbClr val="FFFFFF"/>
              </a:solidFill>
              <a:latin typeface="XCCW Joined 6a - 36"/>
            </a:endParaRPr>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177801" y="5162231"/>
            <a:ext cx="2959100" cy="2959100"/>
          </a:xfrm>
          <a:prstGeom prst="rect">
            <a:avLst/>
          </a:prstGeom>
          <a:solidFill>
            <a:scrgbClr r="0" g="0" b="0">
              <a:alpha val="0"/>
            </a:scrgbClr>
          </a:solidFill>
        </p:spPr>
      </p:pic>
    </p:spTree>
    <p:extLst>
      <p:ext uri="{BB962C8B-B14F-4D97-AF65-F5344CB8AC3E}">
        <p14:creationId xmlns:p14="http://schemas.microsoft.com/office/powerpoint/2010/main" val="24085370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774700" y="101600"/>
            <a:ext cx="8310035" cy="11764435"/>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447800" y="889000"/>
            <a:ext cx="7086600" cy="11803231"/>
          </a:xfrm>
          <a:prstGeom prst="rect">
            <a:avLst/>
          </a:prstGeom>
          <a:noFill/>
        </p:spPr>
        <p:txBody>
          <a:bodyPr vert="horz" rtlCol="0">
            <a:spAutoFit/>
          </a:bodyPr>
          <a:lstStyle/>
          <a:p>
            <a:pPr algn="ctr"/>
            <a:r>
              <a:rPr lang="en-GB" sz="5000" b="1" dirty="0" smtClean="0">
                <a:solidFill>
                  <a:srgbClr val="FFFFFF"/>
                </a:solidFill>
                <a:latin typeface="XCCW Joined 6a - 36"/>
              </a:rPr>
              <a:t>You have created your plans and added conjunctions and a variety of sentences that you will use today to help you begin to write your reports</a:t>
            </a:r>
            <a:r>
              <a:rPr lang="en-GB" sz="3000" b="1" dirty="0" smtClean="0">
                <a:solidFill>
                  <a:srgbClr val="FFFFFF"/>
                </a:solidFill>
                <a:latin typeface="XCCW Joined 6a - 36"/>
              </a:rPr>
              <a:t>.</a:t>
            </a: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2100" b="1" dirty="0" smtClean="0">
              <a:solidFill>
                <a:srgbClr val="FFFFFF"/>
              </a:solidFill>
              <a:latin typeface="XCCW Joined 6a - 36"/>
            </a:endParaRPr>
          </a:p>
        </p:txBody>
      </p:sp>
      <p:pic>
        <p:nvPicPr>
          <p:cNvPr id="4" name="Picture 3"/>
          <p:cNvPicPr>
            <a:picLocks noChangeAspect="1"/>
          </p:cNvPicPr>
          <p:nvPr/>
        </p:nvPicPr>
        <p:blipFill>
          <a:blip r:embed="rId3"/>
          <a:stretch>
            <a:fillRect/>
          </a:stretch>
        </p:blipFill>
        <p:spPr>
          <a:xfrm>
            <a:off x="2165614" y="6320654"/>
            <a:ext cx="5650971" cy="5382652"/>
          </a:xfrm>
          <a:prstGeom prst="rect">
            <a:avLst/>
          </a:prstGeom>
        </p:spPr>
      </p:pic>
    </p:spTree>
    <p:extLst>
      <p:ext uri="{BB962C8B-B14F-4D97-AF65-F5344CB8AC3E}">
        <p14:creationId xmlns:p14="http://schemas.microsoft.com/office/powerpoint/2010/main" val="21903191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774700" y="101600"/>
            <a:ext cx="8310035" cy="11764435"/>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386417" y="711200"/>
            <a:ext cx="7086600" cy="16573768"/>
          </a:xfrm>
          <a:prstGeom prst="rect">
            <a:avLst/>
          </a:prstGeom>
          <a:noFill/>
        </p:spPr>
        <p:txBody>
          <a:bodyPr vert="horz" rtlCol="0">
            <a:spAutoFit/>
          </a:bodyPr>
          <a:lstStyle/>
          <a:p>
            <a:pPr algn="ctr"/>
            <a:r>
              <a:rPr lang="en-GB" sz="6000" b="1" dirty="0" smtClean="0">
                <a:solidFill>
                  <a:srgbClr val="FFFFFF"/>
                </a:solidFill>
                <a:latin typeface="XCCW Joined 6a - 36"/>
              </a:rPr>
              <a:t>When writing a non-chronological report, it is sometimes easier to write your main paragraphs before your introduction and conclusion so you will be writing these in the next two lessons.</a:t>
            </a:r>
            <a:endParaRPr lang="en-GB" sz="6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2100" b="1" dirty="0" smtClean="0">
              <a:solidFill>
                <a:srgbClr val="FFFFFF"/>
              </a:solidFill>
              <a:latin typeface="XCCW Joined 6a - 36"/>
            </a:endParaRPr>
          </a:p>
        </p:txBody>
      </p:sp>
    </p:spTree>
    <p:extLst>
      <p:ext uri="{BB962C8B-B14F-4D97-AF65-F5344CB8AC3E}">
        <p14:creationId xmlns:p14="http://schemas.microsoft.com/office/powerpoint/2010/main" val="20858625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774700" y="101600"/>
            <a:ext cx="8310035" cy="11764435"/>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447800" y="889000"/>
            <a:ext cx="7086600" cy="10264348"/>
          </a:xfrm>
          <a:prstGeom prst="rect">
            <a:avLst/>
          </a:prstGeom>
          <a:noFill/>
        </p:spPr>
        <p:txBody>
          <a:bodyPr vert="horz" rtlCol="0">
            <a:spAutoFit/>
          </a:bodyPr>
          <a:lstStyle/>
          <a:p>
            <a:pPr algn="ctr"/>
            <a:r>
              <a:rPr lang="en-GB" sz="5000" b="1" dirty="0" smtClean="0">
                <a:solidFill>
                  <a:srgbClr val="FFFFFF"/>
                </a:solidFill>
                <a:latin typeface="XCCW Joined 6a - 36"/>
              </a:rPr>
              <a:t>Now, you should look at your plan to remind yourself of the main points you want to include.</a:t>
            </a: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2100" b="1" dirty="0" smtClean="0">
              <a:solidFill>
                <a:srgbClr val="FFFFFF"/>
              </a:solidFill>
              <a:latin typeface="XCCW Joined 6a - 36"/>
            </a:endParaRPr>
          </a:p>
        </p:txBody>
      </p:sp>
      <p:pic>
        <p:nvPicPr>
          <p:cNvPr id="4" name="Picture 3"/>
          <p:cNvPicPr>
            <a:picLocks noChangeAspect="1"/>
          </p:cNvPicPr>
          <p:nvPr/>
        </p:nvPicPr>
        <p:blipFill>
          <a:blip r:embed="rId3"/>
          <a:stretch>
            <a:fillRect/>
          </a:stretch>
        </p:blipFill>
        <p:spPr>
          <a:xfrm>
            <a:off x="2165614" y="5983817"/>
            <a:ext cx="5650971" cy="5382652"/>
          </a:xfrm>
          <a:prstGeom prst="rect">
            <a:avLst/>
          </a:prstGeom>
        </p:spPr>
      </p:pic>
    </p:spTree>
    <p:extLst>
      <p:ext uri="{BB962C8B-B14F-4D97-AF65-F5344CB8AC3E}">
        <p14:creationId xmlns:p14="http://schemas.microsoft.com/office/powerpoint/2010/main" val="56085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774700" y="101600"/>
            <a:ext cx="8310035" cy="11764435"/>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386417" y="228600"/>
            <a:ext cx="7086600" cy="9494907"/>
          </a:xfrm>
          <a:prstGeom prst="rect">
            <a:avLst/>
          </a:prstGeom>
          <a:noFill/>
        </p:spPr>
        <p:txBody>
          <a:bodyPr vert="horz" rtlCol="0">
            <a:spAutoFit/>
          </a:bodyPr>
          <a:lstStyle/>
          <a:p>
            <a:pPr algn="ctr"/>
            <a:endParaRPr lang="en-GB" sz="5000" b="1" dirty="0" smtClean="0">
              <a:solidFill>
                <a:srgbClr val="FFFFFF"/>
              </a:solidFill>
              <a:latin typeface="XCCW Joined 6a - 36"/>
            </a:endParaRPr>
          </a:p>
          <a:p>
            <a:pPr algn="ctr"/>
            <a:endParaRPr lang="en-GB" sz="5000" b="1" dirty="0">
              <a:solidFill>
                <a:srgbClr val="FFFFFF"/>
              </a:solidFill>
              <a:latin typeface="XCCW Joined 6a - 36"/>
            </a:endParaRPr>
          </a:p>
          <a:p>
            <a:pPr algn="ctr"/>
            <a:r>
              <a:rPr lang="en-GB" sz="5000" b="1" dirty="0" smtClean="0">
                <a:solidFill>
                  <a:srgbClr val="FFFFFF"/>
                </a:solidFill>
                <a:latin typeface="XCCW Joined 6a - 36"/>
              </a:rPr>
              <a:t>Read my example out loud.</a:t>
            </a: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2100" b="1" dirty="0" smtClean="0">
              <a:solidFill>
                <a:srgbClr val="FFFFFF"/>
              </a:solidFill>
              <a:latin typeface="XCCW Joined 6a - 36"/>
            </a:endParaRPr>
          </a:p>
        </p:txBody>
      </p:sp>
      <p:pic>
        <p:nvPicPr>
          <p:cNvPr id="6" name="Picture 5"/>
          <p:cNvPicPr>
            <a:picLocks noChangeAspect="1"/>
          </p:cNvPicPr>
          <p:nvPr/>
        </p:nvPicPr>
        <p:blipFill>
          <a:blip r:embed="rId3"/>
          <a:stretch>
            <a:fillRect/>
          </a:stretch>
        </p:blipFill>
        <p:spPr>
          <a:xfrm>
            <a:off x="1386417" y="438678"/>
            <a:ext cx="6905625" cy="1362075"/>
          </a:xfrm>
          <a:prstGeom prst="rect">
            <a:avLst/>
          </a:prstGeom>
        </p:spPr>
      </p:pic>
      <p:pic>
        <p:nvPicPr>
          <p:cNvPr id="7" name="Picture 6"/>
          <p:cNvPicPr>
            <a:picLocks noChangeAspect="1"/>
          </p:cNvPicPr>
          <p:nvPr/>
        </p:nvPicPr>
        <p:blipFill>
          <a:blip r:embed="rId4"/>
          <a:stretch>
            <a:fillRect/>
          </a:stretch>
        </p:blipFill>
        <p:spPr>
          <a:xfrm>
            <a:off x="506941" y="3285134"/>
            <a:ext cx="9178925" cy="9285347"/>
          </a:xfrm>
          <a:prstGeom prst="rect">
            <a:avLst/>
          </a:prstGeom>
        </p:spPr>
      </p:pic>
    </p:spTree>
    <p:extLst>
      <p:ext uri="{BB962C8B-B14F-4D97-AF65-F5344CB8AC3E}">
        <p14:creationId xmlns:p14="http://schemas.microsoft.com/office/powerpoint/2010/main" val="4161235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902982" y="556975"/>
            <a:ext cx="8571667" cy="7235604"/>
          </a:xfrm>
          <a:custGeom>
            <a:avLst/>
            <a:gdLst/>
            <a:ahLst/>
            <a:cxnLst/>
            <a:rect l="0" t="0" r="0" b="0"/>
            <a:pathLst>
              <a:path w="8571667" h="7235604">
                <a:moveTo>
                  <a:pt x="1428612" y="0"/>
                </a:moveTo>
                <a:lnTo>
                  <a:pt x="7285310" y="0"/>
                </a:lnTo>
                <a:lnTo>
                  <a:pt x="7428778" y="24632"/>
                </a:lnTo>
                <a:lnTo>
                  <a:pt x="7685320" y="84160"/>
                </a:lnTo>
                <a:lnTo>
                  <a:pt x="7928487" y="205265"/>
                </a:lnTo>
                <a:lnTo>
                  <a:pt x="8042774" y="264792"/>
                </a:lnTo>
                <a:lnTo>
                  <a:pt x="8243387" y="434136"/>
                </a:lnTo>
                <a:lnTo>
                  <a:pt x="8385645" y="627084"/>
                </a:lnTo>
                <a:lnTo>
                  <a:pt x="8457376" y="735876"/>
                </a:lnTo>
                <a:lnTo>
                  <a:pt x="8529110" y="952431"/>
                </a:lnTo>
                <a:lnTo>
                  <a:pt x="8557077" y="1073537"/>
                </a:lnTo>
                <a:lnTo>
                  <a:pt x="8557077" y="1133065"/>
                </a:lnTo>
                <a:lnTo>
                  <a:pt x="8571666" y="1205932"/>
                </a:lnTo>
                <a:lnTo>
                  <a:pt x="8571666" y="6029668"/>
                </a:lnTo>
                <a:lnTo>
                  <a:pt x="8557077" y="6090221"/>
                </a:lnTo>
                <a:lnTo>
                  <a:pt x="8557077" y="6150777"/>
                </a:lnTo>
                <a:lnTo>
                  <a:pt x="8529110" y="6270856"/>
                </a:lnTo>
                <a:lnTo>
                  <a:pt x="8457376" y="6487409"/>
                </a:lnTo>
                <a:lnTo>
                  <a:pt x="8315126" y="6692677"/>
                </a:lnTo>
                <a:lnTo>
                  <a:pt x="8243387" y="6789149"/>
                </a:lnTo>
                <a:lnTo>
                  <a:pt x="8042774" y="6958495"/>
                </a:lnTo>
                <a:lnTo>
                  <a:pt x="7814197" y="7078573"/>
                </a:lnTo>
                <a:lnTo>
                  <a:pt x="7685320" y="7139129"/>
                </a:lnTo>
                <a:lnTo>
                  <a:pt x="7428778" y="7199679"/>
                </a:lnTo>
                <a:lnTo>
                  <a:pt x="7285310" y="7223288"/>
                </a:lnTo>
                <a:lnTo>
                  <a:pt x="7214790" y="7223288"/>
                </a:lnTo>
                <a:lnTo>
                  <a:pt x="7143055" y="7235603"/>
                </a:lnTo>
                <a:lnTo>
                  <a:pt x="1428612" y="7235603"/>
                </a:lnTo>
                <a:lnTo>
                  <a:pt x="1342286" y="7223288"/>
                </a:lnTo>
                <a:lnTo>
                  <a:pt x="1271770" y="7223288"/>
                </a:lnTo>
                <a:lnTo>
                  <a:pt x="1128300" y="7199679"/>
                </a:lnTo>
                <a:lnTo>
                  <a:pt x="871756" y="7139129"/>
                </a:lnTo>
                <a:lnTo>
                  <a:pt x="628588" y="7018020"/>
                </a:lnTo>
                <a:lnTo>
                  <a:pt x="514300" y="6958495"/>
                </a:lnTo>
                <a:lnTo>
                  <a:pt x="314903" y="6789149"/>
                </a:lnTo>
                <a:lnTo>
                  <a:pt x="171434" y="6596200"/>
                </a:lnTo>
                <a:lnTo>
                  <a:pt x="99700" y="6487409"/>
                </a:lnTo>
                <a:lnTo>
                  <a:pt x="29182" y="6270856"/>
                </a:lnTo>
                <a:lnTo>
                  <a:pt x="0" y="6150777"/>
                </a:lnTo>
                <a:lnTo>
                  <a:pt x="0" y="1073537"/>
                </a:lnTo>
                <a:lnTo>
                  <a:pt x="29182" y="952431"/>
                </a:lnTo>
                <a:lnTo>
                  <a:pt x="99700" y="735876"/>
                </a:lnTo>
                <a:lnTo>
                  <a:pt x="243168" y="530610"/>
                </a:lnTo>
                <a:lnTo>
                  <a:pt x="314903" y="434136"/>
                </a:lnTo>
                <a:lnTo>
                  <a:pt x="514300" y="264792"/>
                </a:lnTo>
                <a:lnTo>
                  <a:pt x="742878" y="144711"/>
                </a:lnTo>
                <a:lnTo>
                  <a:pt x="871756" y="84160"/>
                </a:lnTo>
                <a:lnTo>
                  <a:pt x="1128300" y="24632"/>
                </a:lnTo>
                <a:lnTo>
                  <a:pt x="127177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902982" y="777103"/>
            <a:ext cx="8140700" cy="3939540"/>
          </a:xfrm>
          <a:prstGeom prst="rect">
            <a:avLst/>
          </a:prstGeom>
          <a:noFill/>
        </p:spPr>
        <p:txBody>
          <a:bodyPr vert="horz" rtlCol="0">
            <a:spAutoFit/>
          </a:bodyPr>
          <a:lstStyle/>
          <a:p>
            <a:pPr algn="ctr"/>
            <a:r>
              <a:rPr lang="en-GB" sz="5000" b="1" dirty="0" smtClean="0">
                <a:solidFill>
                  <a:srgbClr val="FFFFFF"/>
                </a:solidFill>
                <a:latin typeface="XCCW Joined 6a - 36"/>
              </a:rPr>
              <a:t>Think</a:t>
            </a:r>
            <a:endParaRPr lang="en-GB" sz="5000" b="1" dirty="0" smtClean="0">
              <a:solidFill>
                <a:srgbClr val="FFFFFF"/>
              </a:solidFill>
              <a:latin typeface="XCCW Joined 6a - 36"/>
            </a:endParaRPr>
          </a:p>
          <a:p>
            <a:pPr algn="ctr"/>
            <a:endParaRPr lang="en-GB" sz="5000" b="1" dirty="0" smtClean="0">
              <a:solidFill>
                <a:srgbClr val="FFFFFF"/>
              </a:solidFill>
              <a:latin typeface="XCCW Joined 6a - 36"/>
            </a:endParaRPr>
          </a:p>
          <a:p>
            <a:pPr algn="ctr"/>
            <a:endParaRPr lang="en-GB" sz="5000" b="1" dirty="0" smtClean="0">
              <a:solidFill>
                <a:srgbClr val="FFFFFF"/>
              </a:solidFill>
              <a:latin typeface="XCCW Joined 6a - 36"/>
            </a:endParaRPr>
          </a:p>
          <a:p>
            <a:pPr algn="ctr"/>
            <a:r>
              <a:rPr lang="en-GB" sz="5000" b="1" dirty="0" smtClean="0">
                <a:solidFill>
                  <a:srgbClr val="FFFFFF"/>
                </a:solidFill>
                <a:latin typeface="XCCW Joined 6a - 36"/>
              </a:rPr>
              <a:t>Have I included the main points from my plan? </a:t>
            </a:r>
            <a:endParaRPr lang="en-GB" sz="5000" b="1" dirty="0">
              <a:solidFill>
                <a:srgbClr val="FFFFFF"/>
              </a:solidFill>
              <a:latin typeface="XCCW Joined 6a - 36"/>
            </a:endParaRPr>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6303168" y="235237"/>
            <a:ext cx="2959100" cy="2959100"/>
          </a:xfrm>
          <a:prstGeom prst="rect">
            <a:avLst/>
          </a:prstGeom>
          <a:solidFill>
            <a:scrgbClr r="0" g="0" b="0">
              <a:alpha val="0"/>
            </a:scrgbClr>
          </a:solidFill>
        </p:spPr>
      </p:pic>
      <p:pic>
        <p:nvPicPr>
          <p:cNvPr id="5" name="Picture 4"/>
          <p:cNvPicPr>
            <a:picLocks noChangeAspect="1"/>
          </p:cNvPicPr>
          <p:nvPr/>
        </p:nvPicPr>
        <p:blipFill>
          <a:blip r:embed="rId4"/>
          <a:stretch>
            <a:fillRect/>
          </a:stretch>
        </p:blipFill>
        <p:spPr>
          <a:xfrm>
            <a:off x="652197" y="5389120"/>
            <a:ext cx="9507803" cy="9056354"/>
          </a:xfrm>
          <a:prstGeom prst="rect">
            <a:avLst/>
          </a:prstGeom>
        </p:spPr>
      </p:pic>
      <p:sp>
        <p:nvSpPr>
          <p:cNvPr id="6" name="Half Frame 5"/>
          <p:cNvSpPr/>
          <p:nvPr/>
        </p:nvSpPr>
        <p:spPr>
          <a:xfrm rot="11597071">
            <a:off x="5293728" y="6197340"/>
            <a:ext cx="847543" cy="1507802"/>
          </a:xfrm>
          <a:prstGeom prst="halfFrame">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Half Frame 6"/>
          <p:cNvSpPr/>
          <p:nvPr/>
        </p:nvSpPr>
        <p:spPr>
          <a:xfrm rot="12493848">
            <a:off x="479210" y="4298980"/>
            <a:ext cx="847543" cy="1507802"/>
          </a:xfrm>
          <a:prstGeom prst="halfFrame">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Half Frame 7"/>
          <p:cNvSpPr/>
          <p:nvPr/>
        </p:nvSpPr>
        <p:spPr>
          <a:xfrm rot="11597071">
            <a:off x="228425" y="8794886"/>
            <a:ext cx="847543" cy="1507802"/>
          </a:xfrm>
          <a:prstGeom prst="halfFrame">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9739718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486833" y="101600"/>
            <a:ext cx="9165167" cy="12636500"/>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694516" y="309500"/>
            <a:ext cx="7086600" cy="9879628"/>
          </a:xfrm>
          <a:prstGeom prst="rect">
            <a:avLst/>
          </a:prstGeom>
          <a:noFill/>
        </p:spPr>
        <p:txBody>
          <a:bodyPr vert="horz" rtlCol="0">
            <a:spAutoFit/>
          </a:bodyPr>
          <a:lstStyle/>
          <a:p>
            <a:pPr algn="ctr"/>
            <a:endParaRPr lang="en-GB" sz="5000" b="1" dirty="0" smtClean="0">
              <a:solidFill>
                <a:srgbClr val="FFFFFF"/>
              </a:solidFill>
              <a:latin typeface="XCCW Joined 6a - 36"/>
            </a:endParaRPr>
          </a:p>
          <a:p>
            <a:pPr algn="ctr"/>
            <a:r>
              <a:rPr lang="en-GB" sz="3500" b="1" dirty="0" smtClean="0">
                <a:solidFill>
                  <a:srgbClr val="FFFFFF"/>
                </a:solidFill>
                <a:latin typeface="XCCW Joined 6a - 36"/>
              </a:rPr>
              <a:t>What about the features and skills we have been learning?</a:t>
            </a:r>
          </a:p>
          <a:p>
            <a:pPr algn="ctr"/>
            <a:r>
              <a:rPr lang="en-GB" sz="3500" b="1" dirty="0" smtClean="0">
                <a:solidFill>
                  <a:srgbClr val="FFFFFF"/>
                </a:solidFill>
                <a:latin typeface="XCCW Joined 6a - 36"/>
              </a:rPr>
              <a:t>Can you find any?</a:t>
            </a:r>
          </a:p>
          <a:p>
            <a:pPr algn="ctr"/>
            <a:endParaRPr lang="en-GB" sz="3500" b="1" dirty="0">
              <a:solidFill>
                <a:srgbClr val="FFFFFF"/>
              </a:solidFill>
              <a:latin typeface="XCCW Joined 6a - 36"/>
            </a:endParaRPr>
          </a:p>
          <a:p>
            <a:pPr algn="ctr"/>
            <a:endParaRPr lang="en-GB" sz="35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2100" b="1" dirty="0" smtClean="0">
              <a:solidFill>
                <a:srgbClr val="FFFFFF"/>
              </a:solidFill>
              <a:latin typeface="XCCW Joined 6a - 36"/>
            </a:endParaRPr>
          </a:p>
        </p:txBody>
      </p:sp>
      <p:pic>
        <p:nvPicPr>
          <p:cNvPr id="6" name="Picture 5"/>
          <p:cNvPicPr>
            <a:picLocks noChangeAspect="1"/>
          </p:cNvPicPr>
          <p:nvPr/>
        </p:nvPicPr>
        <p:blipFill>
          <a:blip r:embed="rId3"/>
          <a:stretch>
            <a:fillRect/>
          </a:stretch>
        </p:blipFill>
        <p:spPr>
          <a:xfrm rot="21074605">
            <a:off x="273483" y="325015"/>
            <a:ext cx="3964516" cy="781967"/>
          </a:xfrm>
          <a:prstGeom prst="rect">
            <a:avLst/>
          </a:prstGeom>
        </p:spPr>
      </p:pic>
      <p:sp>
        <p:nvSpPr>
          <p:cNvPr id="4" name="TextBox 3"/>
          <p:cNvSpPr txBox="1"/>
          <p:nvPr/>
        </p:nvSpPr>
        <p:spPr>
          <a:xfrm>
            <a:off x="1386417" y="10469820"/>
            <a:ext cx="7907866" cy="2369880"/>
          </a:xfrm>
          <a:prstGeom prst="rect">
            <a:avLst/>
          </a:prstGeom>
          <a:noFill/>
        </p:spPr>
        <p:txBody>
          <a:bodyPr wrap="square" rtlCol="0">
            <a:spAutoFit/>
          </a:bodyPr>
          <a:lstStyle/>
          <a:p>
            <a:r>
              <a:rPr lang="en-GB" sz="2600" dirty="0" smtClean="0">
                <a:solidFill>
                  <a:srgbClr val="FF33CC"/>
                </a:solidFill>
              </a:rPr>
              <a:t>Subheadings</a:t>
            </a:r>
          </a:p>
          <a:p>
            <a:r>
              <a:rPr lang="en-GB" sz="2600" dirty="0" smtClean="0">
                <a:solidFill>
                  <a:srgbClr val="00FF00"/>
                </a:solidFill>
              </a:rPr>
              <a:t>Complex sentences – subordinating </a:t>
            </a:r>
            <a:r>
              <a:rPr lang="en-GB" sz="2600" dirty="0" err="1" smtClean="0">
                <a:solidFill>
                  <a:srgbClr val="00FF00"/>
                </a:solidFill>
              </a:rPr>
              <a:t>conjuctions</a:t>
            </a:r>
            <a:r>
              <a:rPr lang="en-GB" sz="2600" dirty="0" smtClean="0">
                <a:solidFill>
                  <a:srgbClr val="00FF00"/>
                </a:solidFill>
              </a:rPr>
              <a:t> to make a subordinating clause</a:t>
            </a:r>
          </a:p>
          <a:p>
            <a:r>
              <a:rPr lang="en-GB" sz="2600" dirty="0" smtClean="0">
                <a:solidFill>
                  <a:srgbClr val="00B0F0"/>
                </a:solidFill>
              </a:rPr>
              <a:t>Simple sentences </a:t>
            </a:r>
          </a:p>
          <a:p>
            <a:r>
              <a:rPr lang="en-GB" sz="2600" dirty="0" smtClean="0">
                <a:solidFill>
                  <a:srgbClr val="FFFF00"/>
                </a:solidFill>
              </a:rPr>
              <a:t>Compound sentences </a:t>
            </a:r>
          </a:p>
          <a:p>
            <a:endParaRPr lang="en-GB" dirty="0">
              <a:solidFill>
                <a:srgbClr val="FF33CC"/>
              </a:solidFill>
            </a:endParaRPr>
          </a:p>
        </p:txBody>
      </p:sp>
      <p:sp>
        <p:nvSpPr>
          <p:cNvPr id="5" name="Rectangle 4"/>
          <p:cNvSpPr/>
          <p:nvPr/>
        </p:nvSpPr>
        <p:spPr>
          <a:xfrm>
            <a:off x="615949" y="2487684"/>
            <a:ext cx="9036051" cy="7864332"/>
          </a:xfrm>
          <a:prstGeom prst="rect">
            <a:avLst/>
          </a:prstGeom>
        </p:spPr>
        <p:txBody>
          <a:bodyPr wrap="square">
            <a:spAutoFit/>
          </a:bodyPr>
          <a:lstStyle/>
          <a:p>
            <a:pPr>
              <a:lnSpc>
                <a:spcPct val="107000"/>
              </a:lnSpc>
              <a:spcAft>
                <a:spcPts val="800"/>
              </a:spcAft>
            </a:pPr>
            <a:r>
              <a:rPr lang="en-GB" sz="2000" b="1" u="sng" dirty="0">
                <a:solidFill>
                  <a:schemeClr val="bg1"/>
                </a:solidFill>
                <a:latin typeface="XCCW Joined 6a" panose="03050602040000000000" pitchFamily="66" charset="0"/>
                <a:ea typeface="Calibri" panose="020F0502020204030204" pitchFamily="34" charset="0"/>
                <a:cs typeface="Times New Roman" panose="02020603050405020304" pitchFamily="18" charset="0"/>
              </a:rPr>
              <a:t>Gruesome Gladiators</a:t>
            </a:r>
            <a:endParaRPr lang="en-GB" sz="2000" u="sng"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solidFill>
                  <a:schemeClr val="bg1"/>
                </a:solidFill>
                <a:latin typeface="XCCW Joined 6a" panose="03050602040000000000" pitchFamily="66" charset="0"/>
                <a:ea typeface="Calibri" panose="020F0502020204030204" pitchFamily="34" charset="0"/>
                <a:cs typeface="Times New Roman" panose="02020603050405020304" pitchFamily="18" charset="0"/>
              </a:rPr>
              <a:t>Being a gladiator in ancient Rome was serious business! Thousands of spectators would visit </a:t>
            </a:r>
            <a:r>
              <a:rPr lang="en-GB" sz="2000" b="1" dirty="0">
                <a:solidFill>
                  <a:schemeClr val="bg1"/>
                </a:solidFill>
                <a:latin typeface="XCCW Joined 6a" panose="03050602040000000000" pitchFamily="66" charset="0"/>
                <a:ea typeface="Calibri" panose="020F0502020204030204" pitchFamily="34" charset="0"/>
                <a:cs typeface="Times New Roman" panose="02020603050405020304" pitchFamily="18" charset="0"/>
              </a:rPr>
              <a:t>Amphitheatres</a:t>
            </a:r>
            <a:r>
              <a:rPr lang="en-GB" sz="2000" dirty="0">
                <a:solidFill>
                  <a:schemeClr val="bg1"/>
                </a:solidFill>
                <a:latin typeface="XCCW Joined 6a" panose="03050602040000000000" pitchFamily="66" charset="0"/>
                <a:ea typeface="Calibri" panose="020F0502020204030204" pitchFamily="34" charset="0"/>
                <a:cs typeface="Times New Roman" panose="02020603050405020304" pitchFamily="18" charset="0"/>
              </a:rPr>
              <a:t> to be entertained and watch gladiators fight. Although these skilled warriors were often classed as celebrities, many of the gladiators were slaves fighting for their freedom.  A </a:t>
            </a:r>
            <a:r>
              <a:rPr lang="en-GB" sz="2000" b="1" dirty="0" err="1">
                <a:solidFill>
                  <a:schemeClr val="bg1"/>
                </a:solidFill>
                <a:latin typeface="XCCW Joined 6a" panose="03050602040000000000" pitchFamily="66" charset="0"/>
                <a:ea typeface="Calibri" panose="020F0502020204030204" pitchFamily="34" charset="0"/>
                <a:cs typeface="Times New Roman" panose="02020603050405020304" pitchFamily="18" charset="0"/>
              </a:rPr>
              <a:t>Lanista</a:t>
            </a:r>
            <a:r>
              <a:rPr lang="en-GB" sz="2000" dirty="0">
                <a:solidFill>
                  <a:schemeClr val="bg1"/>
                </a:solidFill>
                <a:latin typeface="XCCW Joined 6a" panose="03050602040000000000" pitchFamily="66" charset="0"/>
                <a:ea typeface="Calibri" panose="020F0502020204030204" pitchFamily="34" charset="0"/>
                <a:cs typeface="Times New Roman" panose="02020603050405020304" pitchFamily="18" charset="0"/>
              </a:rPr>
              <a:t> put potential gladiators through gruelling training regimes, until they became highly skilled and ready for combat – violent confrontations with other gladiators, wild animals and condemned criminals. Every gladiator had different strengths and areas of expertise in terms of fighting and weapons, which meant that the battles would be unpredictable and exciting to watch. It was possible for some of the best gladiators (those who survived) to make a lot of money and eventually retire as free men but they had to defeat many combatants over many years before this was even a possibility.</a:t>
            </a:r>
            <a:endParaRPr lang="en-GB"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solidFill>
                  <a:schemeClr val="bg1"/>
                </a:solidFill>
                <a:latin typeface="XCCW Joined 6a" panose="03050602040000000000" pitchFamily="66" charset="0"/>
                <a:ea typeface="Calibri" panose="020F0502020204030204" pitchFamily="34" charset="0"/>
                <a:cs typeface="Times New Roman" panose="02020603050405020304" pitchFamily="18" charset="0"/>
              </a:rPr>
              <a:t>The most famous gladiator was Spartacus, who led an army of escaped gladiators and slaves to fight against the Roman army.  They fought for the freedom of slaves but were eventually defeated.  Spartacus died in battle in 72 B.C.E.</a:t>
            </a:r>
            <a:endParaRPr lang="en-GB"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64211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486833" y="101600"/>
            <a:ext cx="9165167" cy="12636500"/>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386417" y="428032"/>
            <a:ext cx="7086600" cy="9341019"/>
          </a:xfrm>
          <a:prstGeom prst="rect">
            <a:avLst/>
          </a:prstGeom>
          <a:noFill/>
        </p:spPr>
        <p:txBody>
          <a:bodyPr vert="horz" rtlCol="0">
            <a:spAutoFit/>
          </a:bodyPr>
          <a:lstStyle/>
          <a:p>
            <a:pPr algn="ctr"/>
            <a:endParaRPr lang="en-GB" sz="5000" b="1" dirty="0" smtClean="0">
              <a:solidFill>
                <a:srgbClr val="FFFFFF"/>
              </a:solidFill>
              <a:latin typeface="XCCW Joined 6a - 36"/>
            </a:endParaRPr>
          </a:p>
          <a:p>
            <a:pPr algn="ctr"/>
            <a:r>
              <a:rPr lang="en-GB" sz="3500" b="1" dirty="0" smtClean="0">
                <a:solidFill>
                  <a:srgbClr val="FFFFFF"/>
                </a:solidFill>
                <a:latin typeface="XCCW Joined 6a - 36"/>
              </a:rPr>
              <a:t>What about the features and skills we have been learning?</a:t>
            </a:r>
          </a:p>
          <a:p>
            <a:pPr algn="ctr"/>
            <a:endParaRPr lang="en-GB" sz="3500" b="1" dirty="0">
              <a:solidFill>
                <a:srgbClr val="FFFFFF"/>
              </a:solidFill>
              <a:latin typeface="XCCW Joined 6a - 36"/>
            </a:endParaRPr>
          </a:p>
          <a:p>
            <a:pPr algn="ctr"/>
            <a:endParaRPr lang="en-GB" sz="35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a:solidFill>
                <a:srgbClr val="FFFFFF"/>
              </a:solidFill>
              <a:latin typeface="XCCW Joined 6a - 36"/>
            </a:endParaRPr>
          </a:p>
          <a:p>
            <a:pPr algn="ctr"/>
            <a:endParaRPr lang="en-GB" sz="3000" b="1" dirty="0" smtClean="0">
              <a:solidFill>
                <a:srgbClr val="FFFFFF"/>
              </a:solidFill>
              <a:latin typeface="XCCW Joined 6a - 36"/>
            </a:endParaRPr>
          </a:p>
          <a:p>
            <a:pPr algn="ctr"/>
            <a:endParaRPr lang="en-GB" sz="2100" b="1" dirty="0" smtClean="0">
              <a:solidFill>
                <a:srgbClr val="FFFFFF"/>
              </a:solidFill>
              <a:latin typeface="XCCW Joined 6a - 36"/>
            </a:endParaRPr>
          </a:p>
        </p:txBody>
      </p:sp>
      <p:pic>
        <p:nvPicPr>
          <p:cNvPr id="6" name="Picture 5"/>
          <p:cNvPicPr>
            <a:picLocks noChangeAspect="1"/>
          </p:cNvPicPr>
          <p:nvPr/>
        </p:nvPicPr>
        <p:blipFill>
          <a:blip r:embed="rId3"/>
          <a:stretch>
            <a:fillRect/>
          </a:stretch>
        </p:blipFill>
        <p:spPr>
          <a:xfrm rot="21074605">
            <a:off x="36416" y="297216"/>
            <a:ext cx="3964516" cy="781967"/>
          </a:xfrm>
          <a:prstGeom prst="rect">
            <a:avLst/>
          </a:prstGeom>
        </p:spPr>
      </p:pic>
      <p:sp>
        <p:nvSpPr>
          <p:cNvPr id="4" name="TextBox 3"/>
          <p:cNvSpPr txBox="1"/>
          <p:nvPr/>
        </p:nvSpPr>
        <p:spPr>
          <a:xfrm>
            <a:off x="1386417" y="10469820"/>
            <a:ext cx="7907866" cy="2369880"/>
          </a:xfrm>
          <a:prstGeom prst="rect">
            <a:avLst/>
          </a:prstGeom>
          <a:noFill/>
        </p:spPr>
        <p:txBody>
          <a:bodyPr wrap="square" rtlCol="0">
            <a:spAutoFit/>
          </a:bodyPr>
          <a:lstStyle/>
          <a:p>
            <a:r>
              <a:rPr lang="en-GB" sz="2600" dirty="0" smtClean="0">
                <a:solidFill>
                  <a:srgbClr val="FF33CC"/>
                </a:solidFill>
              </a:rPr>
              <a:t>Subheadings</a:t>
            </a:r>
          </a:p>
          <a:p>
            <a:r>
              <a:rPr lang="en-GB" sz="2600" dirty="0" smtClean="0">
                <a:solidFill>
                  <a:srgbClr val="00FF00"/>
                </a:solidFill>
              </a:rPr>
              <a:t>Complex sentences – subordinating </a:t>
            </a:r>
            <a:r>
              <a:rPr lang="en-GB" sz="2600" dirty="0" err="1" smtClean="0">
                <a:solidFill>
                  <a:srgbClr val="00FF00"/>
                </a:solidFill>
              </a:rPr>
              <a:t>conjuctions</a:t>
            </a:r>
            <a:r>
              <a:rPr lang="en-GB" sz="2600" dirty="0" smtClean="0">
                <a:solidFill>
                  <a:srgbClr val="00FF00"/>
                </a:solidFill>
              </a:rPr>
              <a:t> to make a subordinating clause</a:t>
            </a:r>
          </a:p>
          <a:p>
            <a:r>
              <a:rPr lang="en-GB" sz="2600" dirty="0" smtClean="0">
                <a:solidFill>
                  <a:srgbClr val="00B0F0"/>
                </a:solidFill>
              </a:rPr>
              <a:t>Simple sentences </a:t>
            </a:r>
          </a:p>
          <a:p>
            <a:r>
              <a:rPr lang="en-GB" sz="2600" dirty="0" smtClean="0">
                <a:solidFill>
                  <a:srgbClr val="FFFF00"/>
                </a:solidFill>
              </a:rPr>
              <a:t>Compound sentences </a:t>
            </a:r>
          </a:p>
          <a:p>
            <a:endParaRPr lang="en-GB" dirty="0">
              <a:solidFill>
                <a:srgbClr val="FF33CC"/>
              </a:solidFill>
            </a:endParaRPr>
          </a:p>
        </p:txBody>
      </p:sp>
      <p:sp>
        <p:nvSpPr>
          <p:cNvPr id="5" name="Rectangle 4"/>
          <p:cNvSpPr/>
          <p:nvPr/>
        </p:nvSpPr>
        <p:spPr>
          <a:xfrm>
            <a:off x="615949" y="2487684"/>
            <a:ext cx="9036051" cy="7864332"/>
          </a:xfrm>
          <a:prstGeom prst="rect">
            <a:avLst/>
          </a:prstGeom>
        </p:spPr>
        <p:txBody>
          <a:bodyPr wrap="square">
            <a:spAutoFit/>
          </a:bodyPr>
          <a:lstStyle/>
          <a:p>
            <a:pPr>
              <a:lnSpc>
                <a:spcPct val="107000"/>
              </a:lnSpc>
              <a:spcAft>
                <a:spcPts val="800"/>
              </a:spcAft>
            </a:pPr>
            <a:r>
              <a:rPr lang="en-GB" sz="2000" b="1" u="sng" dirty="0">
                <a:solidFill>
                  <a:srgbClr val="FF33CC"/>
                </a:solidFill>
                <a:latin typeface="XCCW Joined 6a" panose="03050602040000000000" pitchFamily="66" charset="0"/>
                <a:ea typeface="Calibri" panose="020F0502020204030204" pitchFamily="34" charset="0"/>
                <a:cs typeface="Times New Roman" panose="02020603050405020304" pitchFamily="18" charset="0"/>
              </a:rPr>
              <a:t>Gruesome Gladiators</a:t>
            </a:r>
            <a:endParaRPr lang="en-GB" sz="2000" dirty="0">
              <a:solidFill>
                <a:srgbClr val="FF33CC"/>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solidFill>
                  <a:srgbClr val="00B0F0"/>
                </a:solidFill>
                <a:latin typeface="XCCW Joined 6a" panose="03050602040000000000" pitchFamily="66" charset="0"/>
                <a:ea typeface="Calibri" panose="020F0502020204030204" pitchFamily="34" charset="0"/>
                <a:cs typeface="Times New Roman" panose="02020603050405020304" pitchFamily="18" charset="0"/>
              </a:rPr>
              <a:t>Being a gladiator in ancient Rome was serious business! </a:t>
            </a:r>
            <a:r>
              <a:rPr lang="en-GB" sz="2000" dirty="0">
                <a:solidFill>
                  <a:srgbClr val="FFFF00"/>
                </a:solidFill>
                <a:latin typeface="XCCW Joined 6a" panose="03050602040000000000" pitchFamily="66" charset="0"/>
                <a:ea typeface="Calibri" panose="020F0502020204030204" pitchFamily="34" charset="0"/>
                <a:cs typeface="Times New Roman" panose="02020603050405020304" pitchFamily="18" charset="0"/>
              </a:rPr>
              <a:t>Thousands of spectators would visit </a:t>
            </a:r>
            <a:r>
              <a:rPr lang="en-GB" sz="2000" b="1" dirty="0">
                <a:solidFill>
                  <a:srgbClr val="FFFF00"/>
                </a:solidFill>
                <a:latin typeface="XCCW Joined 6a" panose="03050602040000000000" pitchFamily="66" charset="0"/>
                <a:ea typeface="Calibri" panose="020F0502020204030204" pitchFamily="34" charset="0"/>
                <a:cs typeface="Times New Roman" panose="02020603050405020304" pitchFamily="18" charset="0"/>
              </a:rPr>
              <a:t>Amphitheatres</a:t>
            </a:r>
            <a:r>
              <a:rPr lang="en-GB" sz="2000" dirty="0">
                <a:solidFill>
                  <a:srgbClr val="FFFF00"/>
                </a:solidFill>
                <a:latin typeface="XCCW Joined 6a" panose="03050602040000000000" pitchFamily="66" charset="0"/>
                <a:ea typeface="Calibri" panose="020F0502020204030204" pitchFamily="34" charset="0"/>
                <a:cs typeface="Times New Roman" panose="02020603050405020304" pitchFamily="18" charset="0"/>
              </a:rPr>
              <a:t> to be entertained and watch gladiators fight. </a:t>
            </a:r>
            <a:r>
              <a:rPr lang="en-GB" sz="2000" u="sng"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Although these skilled warriors were often classed as celebrities, </a:t>
            </a:r>
            <a:r>
              <a:rPr lang="en-GB" sz="2000"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many of the gladiators were slaves fighting for their freedom.  A </a:t>
            </a:r>
            <a:r>
              <a:rPr lang="en-GB" sz="2000" b="1" dirty="0" err="1">
                <a:solidFill>
                  <a:srgbClr val="00FF00"/>
                </a:solidFill>
                <a:latin typeface="XCCW Joined 6a" panose="03050602040000000000" pitchFamily="66" charset="0"/>
                <a:ea typeface="Calibri" panose="020F0502020204030204" pitchFamily="34" charset="0"/>
                <a:cs typeface="Times New Roman" panose="02020603050405020304" pitchFamily="18" charset="0"/>
              </a:rPr>
              <a:t>Lanista</a:t>
            </a:r>
            <a:r>
              <a:rPr lang="en-GB" sz="2000"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 put potential gladiators through gruelling training regimes</a:t>
            </a:r>
            <a:r>
              <a:rPr lang="en-GB" sz="2000" u="sng"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 until they became highly skilled and ready for combat</a:t>
            </a:r>
            <a:r>
              <a:rPr lang="en-GB" sz="2000"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 – violent confrontations with other gladiators, wild animals and condemned criminals.</a:t>
            </a:r>
            <a:r>
              <a:rPr lang="en-GB" sz="2000" dirty="0">
                <a:solidFill>
                  <a:schemeClr val="bg1"/>
                </a:solidFill>
                <a:latin typeface="XCCW Joined 6a" panose="03050602040000000000" pitchFamily="66" charset="0"/>
                <a:ea typeface="Calibri" panose="020F0502020204030204" pitchFamily="34" charset="0"/>
                <a:cs typeface="Times New Roman" panose="02020603050405020304" pitchFamily="18" charset="0"/>
              </a:rPr>
              <a:t> </a:t>
            </a:r>
            <a:r>
              <a:rPr lang="en-GB" sz="2000"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Every gladiator had different strengths and areas of expertise in terms of fighting and weapons, </a:t>
            </a:r>
            <a:r>
              <a:rPr lang="en-GB" sz="2000" u="sng"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which meant that the battles would be unpredictable and exciting to watch. </a:t>
            </a:r>
            <a:r>
              <a:rPr lang="en-GB" sz="2000"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It was possible for some of the best gladiators (those who survived) to make a lot of money and eventually retire as free men but they had to defeat many combatants over many years </a:t>
            </a:r>
            <a:r>
              <a:rPr lang="en-GB" sz="2000" u="sng"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before this was even a possibility</a:t>
            </a:r>
            <a:r>
              <a:rPr lang="en-GB" sz="2000"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a:t>
            </a:r>
            <a:endParaRPr lang="en-GB" sz="2000" dirty="0">
              <a:solidFill>
                <a:srgbClr val="00FF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The most famous gladiator was Spartacus, </a:t>
            </a:r>
            <a:r>
              <a:rPr lang="en-GB" sz="2000" u="sng"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who led an army of escaped gladiators and slaves to fight against the Roman army</a:t>
            </a:r>
            <a:r>
              <a:rPr lang="en-GB" sz="2000" dirty="0">
                <a:solidFill>
                  <a:srgbClr val="00FF00"/>
                </a:solidFill>
                <a:latin typeface="XCCW Joined 6a" panose="03050602040000000000" pitchFamily="66" charset="0"/>
                <a:ea typeface="Calibri" panose="020F0502020204030204" pitchFamily="34" charset="0"/>
                <a:cs typeface="Times New Roman" panose="02020603050405020304" pitchFamily="18" charset="0"/>
              </a:rPr>
              <a:t>.  </a:t>
            </a:r>
            <a:r>
              <a:rPr lang="en-GB" sz="2000" dirty="0">
                <a:solidFill>
                  <a:srgbClr val="FFFF00"/>
                </a:solidFill>
                <a:latin typeface="XCCW Joined 6a" panose="03050602040000000000" pitchFamily="66" charset="0"/>
                <a:ea typeface="Calibri" panose="020F0502020204030204" pitchFamily="34" charset="0"/>
                <a:cs typeface="Times New Roman" panose="02020603050405020304" pitchFamily="18" charset="0"/>
              </a:rPr>
              <a:t>They fought for the freedom of slaves but were eventually defeated.  </a:t>
            </a:r>
            <a:r>
              <a:rPr lang="en-GB" sz="2000" dirty="0">
                <a:solidFill>
                  <a:srgbClr val="00B0F0"/>
                </a:solidFill>
                <a:latin typeface="XCCW Joined 6a" panose="03050602040000000000" pitchFamily="66" charset="0"/>
                <a:ea typeface="Calibri" panose="020F0502020204030204" pitchFamily="34" charset="0"/>
                <a:cs typeface="Times New Roman" panose="02020603050405020304" pitchFamily="18" charset="0"/>
              </a:rPr>
              <a:t>Spartacus died in battle in 72 B.C.E.</a:t>
            </a:r>
            <a:endParaRPr lang="en-GB" sz="20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99862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486833" y="101600"/>
            <a:ext cx="9165167" cy="12636500"/>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61999" y="430364"/>
            <a:ext cx="8703733" cy="8863965"/>
          </a:xfrm>
          <a:prstGeom prst="rect">
            <a:avLst/>
          </a:prstGeom>
        </p:spPr>
        <p:txBody>
          <a:bodyPr wrap="square">
            <a:spAutoFit/>
          </a:bodyPr>
          <a:lstStyle/>
          <a:p>
            <a:pPr algn="ctr"/>
            <a:r>
              <a:rPr lang="en-GB" sz="5000" b="1" dirty="0" smtClean="0">
                <a:solidFill>
                  <a:srgbClr val="FFFFFF"/>
                </a:solidFill>
                <a:latin typeface="XCCW Joined 6a - 36"/>
              </a:rPr>
              <a:t>Now it’s your turn! </a:t>
            </a:r>
          </a:p>
          <a:p>
            <a:pPr algn="ctr"/>
            <a:endParaRPr lang="en-GB" sz="5000" b="1" dirty="0">
              <a:solidFill>
                <a:srgbClr val="FFFFFF"/>
              </a:solidFill>
              <a:latin typeface="XCCW Joined 6a - 36"/>
            </a:endParaRPr>
          </a:p>
          <a:p>
            <a:pPr algn="ctr"/>
            <a:r>
              <a:rPr lang="en-GB" sz="5000" b="1" dirty="0" smtClean="0">
                <a:solidFill>
                  <a:srgbClr val="FFFFFF"/>
                </a:solidFill>
                <a:latin typeface="XCCW Joined 6a - 36"/>
              </a:rPr>
              <a:t>- Choose the paragraph you want to write about first.</a:t>
            </a:r>
          </a:p>
          <a:p>
            <a:pPr algn="ctr"/>
            <a:endParaRPr lang="en-GB" sz="5000" b="1" dirty="0">
              <a:solidFill>
                <a:srgbClr val="FFFFFF"/>
              </a:solidFill>
              <a:latin typeface="XCCW Joined 6a - 36"/>
            </a:endParaRPr>
          </a:p>
          <a:p>
            <a:pPr algn="ctr"/>
            <a:r>
              <a:rPr lang="en-GB" sz="5000" b="1" dirty="0" smtClean="0">
                <a:solidFill>
                  <a:srgbClr val="FFFFFF"/>
                </a:solidFill>
                <a:latin typeface="XCCW Joined 6a - 36"/>
              </a:rPr>
              <a:t>- Write your subheading and draft the paragraph.</a:t>
            </a:r>
          </a:p>
          <a:p>
            <a:pPr algn="ctr"/>
            <a:endParaRPr lang="en-GB" sz="5000" b="1" dirty="0">
              <a:solidFill>
                <a:srgbClr val="FFFFFF"/>
              </a:solidFill>
              <a:latin typeface="XCCW Joined 6a - 36"/>
            </a:endParaRPr>
          </a:p>
          <a:p>
            <a:pPr algn="ctr"/>
            <a:r>
              <a:rPr lang="en-GB" sz="5000" b="1" dirty="0" smtClean="0">
                <a:solidFill>
                  <a:srgbClr val="FFFFFF"/>
                </a:solidFill>
                <a:latin typeface="XCCW Joined 6a - 36"/>
              </a:rPr>
              <a:t>- Read it aloud for sense and punctuation and improve it.</a:t>
            </a:r>
            <a:endParaRPr lang="en-GB" sz="5000" b="1" dirty="0">
              <a:solidFill>
                <a:srgbClr val="FFFFFF"/>
              </a:solidFill>
              <a:latin typeface="XCCW Joined 6a - 36"/>
            </a:endParaRPr>
          </a:p>
          <a:p>
            <a:pPr algn="ctr"/>
            <a:endParaRPr lang="en-GB" sz="1000" b="1" dirty="0">
              <a:solidFill>
                <a:srgbClr val="FFFFFF"/>
              </a:solidFill>
              <a:latin typeface="XCCW Joined 6a - 36"/>
            </a:endParaRPr>
          </a:p>
          <a:p>
            <a:pPr algn="ctr"/>
            <a:endParaRPr lang="en-GB" sz="1000" b="1" dirty="0">
              <a:solidFill>
                <a:srgbClr val="FFFFFF"/>
              </a:solidFill>
              <a:latin typeface="XCCW Joined 6a - 36"/>
            </a:endParaRPr>
          </a:p>
        </p:txBody>
      </p:sp>
      <p:pic>
        <p:nvPicPr>
          <p:cNvPr id="2050" name="Picture 2" descr="It's your turn | Breathinstephen"/>
          <p:cNvPicPr>
            <a:picLocks noChangeAspect="1" noChangeArrowheads="1"/>
          </p:cNvPicPr>
          <p:nvPr/>
        </p:nvPicPr>
        <p:blipFill rotWithShape="1">
          <a:blip r:embed="rId3">
            <a:extLst>
              <a:ext uri="{28A0092B-C50C-407E-A947-70E740481C1C}">
                <a14:useLocalDpi xmlns:a14="http://schemas.microsoft.com/office/drawing/2010/main" val="0"/>
              </a:ext>
            </a:extLst>
          </a:blip>
          <a:srcRect b="22254"/>
          <a:stretch/>
        </p:blipFill>
        <p:spPr bwMode="auto">
          <a:xfrm>
            <a:off x="2016652" y="8817153"/>
            <a:ext cx="6194425" cy="3611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7751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Freeform 1"/>
          <p:cNvSpPr/>
          <p:nvPr/>
        </p:nvSpPr>
        <p:spPr>
          <a:xfrm>
            <a:off x="531281" y="101600"/>
            <a:ext cx="9165167" cy="12636500"/>
          </a:xfrm>
          <a:custGeom>
            <a:avLst/>
            <a:gdLst/>
            <a:ahLst/>
            <a:cxnLst/>
            <a:rect l="0" t="0" r="0" b="0"/>
            <a:pathLst>
              <a:path w="8310035" h="11764435">
                <a:moveTo>
                  <a:pt x="1385006" y="0"/>
                </a:moveTo>
                <a:lnTo>
                  <a:pt x="7062941" y="0"/>
                </a:lnTo>
                <a:lnTo>
                  <a:pt x="7202030" y="40048"/>
                </a:lnTo>
                <a:lnTo>
                  <a:pt x="7450740" y="136834"/>
                </a:lnTo>
                <a:lnTo>
                  <a:pt x="7686486" y="333743"/>
                </a:lnTo>
                <a:lnTo>
                  <a:pt x="7797285" y="430529"/>
                </a:lnTo>
                <a:lnTo>
                  <a:pt x="7991775" y="705866"/>
                </a:lnTo>
                <a:lnTo>
                  <a:pt x="8129691" y="1019584"/>
                </a:lnTo>
                <a:lnTo>
                  <a:pt x="8199233" y="1196470"/>
                </a:lnTo>
                <a:lnTo>
                  <a:pt x="8268777" y="1548566"/>
                </a:lnTo>
                <a:lnTo>
                  <a:pt x="8295891" y="1745475"/>
                </a:lnTo>
                <a:lnTo>
                  <a:pt x="8295891" y="1842261"/>
                </a:lnTo>
                <a:lnTo>
                  <a:pt x="8310034" y="1960737"/>
                </a:lnTo>
                <a:lnTo>
                  <a:pt x="8310034" y="9803696"/>
                </a:lnTo>
                <a:lnTo>
                  <a:pt x="8295891" y="9902151"/>
                </a:lnTo>
                <a:lnTo>
                  <a:pt x="8295891" y="10000605"/>
                </a:lnTo>
                <a:lnTo>
                  <a:pt x="8268777" y="10195840"/>
                </a:lnTo>
                <a:lnTo>
                  <a:pt x="8199233" y="10547941"/>
                </a:lnTo>
                <a:lnTo>
                  <a:pt x="8061323" y="10881685"/>
                </a:lnTo>
                <a:lnTo>
                  <a:pt x="7991775" y="11038544"/>
                </a:lnTo>
                <a:lnTo>
                  <a:pt x="7797285" y="11313882"/>
                </a:lnTo>
                <a:lnTo>
                  <a:pt x="7575686" y="11509120"/>
                </a:lnTo>
                <a:lnTo>
                  <a:pt x="7450740" y="11607574"/>
                </a:lnTo>
                <a:lnTo>
                  <a:pt x="7202030" y="11706030"/>
                </a:lnTo>
                <a:lnTo>
                  <a:pt x="7062941" y="11744411"/>
                </a:lnTo>
                <a:lnTo>
                  <a:pt x="6994573" y="11744411"/>
                </a:lnTo>
                <a:lnTo>
                  <a:pt x="6925028" y="11764434"/>
                </a:lnTo>
                <a:lnTo>
                  <a:pt x="1385006" y="11764434"/>
                </a:lnTo>
                <a:lnTo>
                  <a:pt x="1301316" y="11744411"/>
                </a:lnTo>
                <a:lnTo>
                  <a:pt x="1232950" y="11744411"/>
                </a:lnTo>
                <a:lnTo>
                  <a:pt x="1093859" y="11706030"/>
                </a:lnTo>
                <a:lnTo>
                  <a:pt x="845148" y="11607574"/>
                </a:lnTo>
                <a:lnTo>
                  <a:pt x="609402" y="11410667"/>
                </a:lnTo>
                <a:lnTo>
                  <a:pt x="498602" y="11313882"/>
                </a:lnTo>
                <a:lnTo>
                  <a:pt x="305290" y="11038544"/>
                </a:lnTo>
                <a:lnTo>
                  <a:pt x="166201" y="10724826"/>
                </a:lnTo>
                <a:lnTo>
                  <a:pt x="96657" y="10547941"/>
                </a:lnTo>
                <a:lnTo>
                  <a:pt x="28291" y="10195840"/>
                </a:lnTo>
                <a:lnTo>
                  <a:pt x="0" y="10000605"/>
                </a:lnTo>
                <a:lnTo>
                  <a:pt x="0" y="1745475"/>
                </a:lnTo>
                <a:lnTo>
                  <a:pt x="28291" y="1548566"/>
                </a:lnTo>
                <a:lnTo>
                  <a:pt x="96657" y="1196470"/>
                </a:lnTo>
                <a:lnTo>
                  <a:pt x="235745" y="862724"/>
                </a:lnTo>
                <a:lnTo>
                  <a:pt x="305290" y="705866"/>
                </a:lnTo>
                <a:lnTo>
                  <a:pt x="498602" y="430529"/>
                </a:lnTo>
                <a:lnTo>
                  <a:pt x="720204" y="235289"/>
                </a:lnTo>
                <a:lnTo>
                  <a:pt x="845148" y="136834"/>
                </a:lnTo>
                <a:lnTo>
                  <a:pt x="1093859" y="40048"/>
                </a:lnTo>
                <a:lnTo>
                  <a:pt x="1232950" y="0"/>
                </a:lnTo>
                <a:close/>
              </a:path>
            </a:pathLst>
          </a:custGeom>
          <a:solidFill>
            <a:srgbClr val="000000"/>
          </a:solidFill>
          <a:ln w="127000" cap="flat" cmpd="sng" algn="ctr">
            <a:solidFill>
              <a:srgbClr val="FFFF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61999" y="430364"/>
            <a:ext cx="8703733" cy="9633406"/>
          </a:xfrm>
          <a:prstGeom prst="rect">
            <a:avLst/>
          </a:prstGeom>
        </p:spPr>
        <p:txBody>
          <a:bodyPr wrap="square">
            <a:spAutoFit/>
          </a:bodyPr>
          <a:lstStyle/>
          <a:p>
            <a:pPr algn="ctr"/>
            <a:r>
              <a:rPr lang="en-GB" sz="5000" b="1" dirty="0" smtClean="0">
                <a:solidFill>
                  <a:srgbClr val="FFFFFF"/>
                </a:solidFill>
                <a:latin typeface="XCCW Joined 6a - 36"/>
              </a:rPr>
              <a:t>Reflection</a:t>
            </a:r>
          </a:p>
          <a:p>
            <a:pPr algn="ctr"/>
            <a:endParaRPr lang="en-GB" sz="5000" b="1" dirty="0">
              <a:solidFill>
                <a:srgbClr val="FFFFFF"/>
              </a:solidFill>
              <a:latin typeface="XCCW Joined 6a - 36"/>
            </a:endParaRPr>
          </a:p>
          <a:p>
            <a:pPr algn="ctr"/>
            <a:endParaRPr lang="en-GB" sz="5000" b="1" dirty="0" smtClean="0">
              <a:solidFill>
                <a:srgbClr val="FFFFFF"/>
              </a:solidFill>
              <a:latin typeface="XCCW Joined 6a - 36"/>
            </a:endParaRPr>
          </a:p>
          <a:p>
            <a:pPr algn="ctr"/>
            <a:r>
              <a:rPr lang="en-GB" sz="5000" b="1" dirty="0" smtClean="0">
                <a:solidFill>
                  <a:srgbClr val="FFFFFF"/>
                </a:solidFill>
                <a:latin typeface="XCCW Joined 6a - 36"/>
              </a:rPr>
              <a:t> </a:t>
            </a:r>
          </a:p>
          <a:p>
            <a:pPr algn="ctr"/>
            <a:endParaRPr lang="en-GB" sz="5000" b="1" dirty="0">
              <a:solidFill>
                <a:srgbClr val="FFFFFF"/>
              </a:solidFill>
              <a:latin typeface="XCCW Joined 6a - 36"/>
            </a:endParaRPr>
          </a:p>
          <a:p>
            <a:pPr algn="ctr"/>
            <a:r>
              <a:rPr lang="en-GB" sz="5000" b="1" dirty="0" smtClean="0">
                <a:solidFill>
                  <a:srgbClr val="FFFFFF"/>
                </a:solidFill>
                <a:latin typeface="XCCW Joined 6a - 36"/>
              </a:rPr>
              <a:t>Underline your simple, compound and complex sentences in a different colour.</a:t>
            </a:r>
          </a:p>
          <a:p>
            <a:pPr algn="ctr"/>
            <a:endParaRPr lang="en-GB" sz="5000" b="1" dirty="0" smtClean="0">
              <a:solidFill>
                <a:srgbClr val="FFFFFF"/>
              </a:solidFill>
              <a:latin typeface="XCCW Joined 6a - 36"/>
            </a:endParaRPr>
          </a:p>
          <a:p>
            <a:pPr algn="ctr"/>
            <a:r>
              <a:rPr lang="en-GB" sz="5000" b="1" dirty="0" smtClean="0">
                <a:solidFill>
                  <a:srgbClr val="FFFFFF"/>
                </a:solidFill>
                <a:latin typeface="XCCW Joined 6a - 36"/>
              </a:rPr>
              <a:t>Have you included at least one of each?</a:t>
            </a:r>
            <a:endParaRPr lang="en-GB" sz="5000" b="1" dirty="0">
              <a:solidFill>
                <a:srgbClr val="FFFFFF"/>
              </a:solidFill>
              <a:latin typeface="XCCW Joined 6a - 36"/>
            </a:endParaRPr>
          </a:p>
          <a:p>
            <a:pPr algn="ctr"/>
            <a:endParaRPr lang="en-GB" sz="1000" b="1" dirty="0">
              <a:solidFill>
                <a:srgbClr val="FFFFFF"/>
              </a:solidFill>
              <a:latin typeface="XCCW Joined 6a - 36"/>
            </a:endParaRPr>
          </a:p>
          <a:p>
            <a:pPr algn="ctr"/>
            <a:endParaRPr lang="en-GB" sz="1000" b="1" dirty="0">
              <a:solidFill>
                <a:srgbClr val="FFFFFF"/>
              </a:solidFill>
              <a:latin typeface="XCCW Joined 6a - 36"/>
            </a:endParaRPr>
          </a:p>
        </p:txBody>
      </p:sp>
      <p:pic>
        <p:nvPicPr>
          <p:cNvPr id="5" name="Picture 4"/>
          <p:cNvPicPr>
            <a:picLocks/>
          </p:cNvPicPr>
          <p:nvPr/>
        </p:nvPicPr>
        <p:blipFill>
          <a:blip r:embed="rId3">
            <a:extLst>
              <a:ext uri="{28A0092B-C50C-407E-A947-70E740481C1C}">
                <a14:useLocalDpi xmlns:a14="http://schemas.microsoft.com/office/drawing/2010/main" val="0"/>
              </a:ext>
            </a:extLst>
          </a:blip>
          <a:stretch>
            <a:fillRect/>
          </a:stretch>
        </p:blipFill>
        <p:spPr>
          <a:xfrm>
            <a:off x="3634314" y="1302037"/>
            <a:ext cx="2959100" cy="2959100"/>
          </a:xfrm>
          <a:prstGeom prst="rect">
            <a:avLst/>
          </a:prstGeom>
          <a:solidFill>
            <a:scrgbClr r="0" g="0" b="0">
              <a:alpha val="0"/>
            </a:scrgbClr>
          </a:solidFill>
        </p:spPr>
      </p:pic>
    </p:spTree>
    <p:extLst>
      <p:ext uri="{BB962C8B-B14F-4D97-AF65-F5344CB8AC3E}">
        <p14:creationId xmlns:p14="http://schemas.microsoft.com/office/powerpoint/2010/main" val="37715520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1065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TotalTime>
  <Words>631</Words>
  <Application>Microsoft Office PowerPoint</Application>
  <PresentationFormat>Custom</PresentationFormat>
  <Paragraphs>127</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Times New Roman</vt:lpstr>
      <vt:lpstr>Arial</vt:lpstr>
      <vt:lpstr>XCCW Joined 6a</vt:lpstr>
      <vt:lpstr>Calibri Light</vt:lpstr>
      <vt:lpstr>Calibri</vt:lpstr>
      <vt:lpstr>XCCW Joined 6a - 36</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Donovan</dc:creator>
  <cp:lastModifiedBy>Jessica Donovan</cp:lastModifiedBy>
  <cp:revision>16</cp:revision>
  <dcterms:created xsi:type="dcterms:W3CDTF">2021-01-14T10:57:35Z</dcterms:created>
  <dcterms:modified xsi:type="dcterms:W3CDTF">2021-01-17T11:01:38Z</dcterms:modified>
</cp:coreProperties>
</file>