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Roboto"/>
      <p:regular r:id="rId27"/>
      <p:bold r:id="rId28"/>
      <p:italic r:id="rId29"/>
      <p:boldItalic r:id="rId30"/>
    </p:embeddedFont>
    <p:embeddedFont>
      <p:font typeface="Open Sans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Roboto-bold.fntdata"/><Relationship Id="rId27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OpenSans-regular.fntdata"/><Relationship Id="rId30" Type="http://schemas.openxmlformats.org/officeDocument/2006/relationships/font" Target="fonts/Roboto-boldItalic.fntdata"/><Relationship Id="rId11" Type="http://schemas.openxmlformats.org/officeDocument/2006/relationships/slide" Target="slides/slide6.xml"/><Relationship Id="rId33" Type="http://schemas.openxmlformats.org/officeDocument/2006/relationships/font" Target="fonts/OpenSans-italic.fntdata"/><Relationship Id="rId10" Type="http://schemas.openxmlformats.org/officeDocument/2006/relationships/slide" Target="slides/slide5.xml"/><Relationship Id="rId32" Type="http://schemas.openxmlformats.org/officeDocument/2006/relationships/font" Target="fonts/OpenSans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OpenSans-bold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de974ab5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de974ab5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bde974ab51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bde974ab51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bde974ab51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bde974ab51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bde974ab51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bde974ab51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c3fac13f63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c3fac13f63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bde974ab51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bde974ab51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bde974ab51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bde974ab5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bde974ab51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bde974ab51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bde974ab51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bde974ab51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bde974ab51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bde974ab51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bde974ab51_1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bde974ab51_1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bde974ab51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bde974ab51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de974ab51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de974ab51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bde974ab51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bde974ab51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bde974ab51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bde974ab51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bde974ab51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bde974ab51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bde974ab51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bde974ab51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bde974ab51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bde974ab51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bde974ab51_1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bde974ab51_1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bde974ab51_1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bde974ab51_1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toybox-assets.files.bbci.co.uk/activities/legacy-bitesize-games/recycling/computers/index.html" TargetMode="External"/><Relationship Id="rId4" Type="http://schemas.openxmlformats.org/officeDocument/2006/relationships/image" Target="../media/image6.png"/><Relationship Id="rId5" Type="http://schemas.openxmlformats.org/officeDocument/2006/relationships/hyperlink" Target="https://toybox-assets.files.bbci.co.uk/activities/legacy-bitesize-games/recycling/computers/index.html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10.png"/><Relationship Id="rId5" Type="http://schemas.openxmlformats.org/officeDocument/2006/relationships/image" Target="../media/image9.png"/><Relationship Id="rId6" Type="http://schemas.openxmlformats.org/officeDocument/2006/relationships/image" Target="../media/image12.png"/><Relationship Id="rId7" Type="http://schemas.openxmlformats.org/officeDocument/2006/relationships/image" Target="../media/image11.png"/><Relationship Id="rId8" Type="http://schemas.openxmlformats.org/officeDocument/2006/relationships/image" Target="../media/image1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www.bbc.co.uk/newsround/47523993" TargetMode="External"/><Relationship Id="rId4" Type="http://schemas.openxmlformats.org/officeDocument/2006/relationships/image" Target="../media/image17.png"/><Relationship Id="rId5" Type="http://schemas.openxmlformats.org/officeDocument/2006/relationships/hyperlink" Target="https://www.bbc.co.uk/newsround/47523993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43000"/>
            <a:ext cx="9143999" cy="2349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5975" y="289325"/>
            <a:ext cx="4999175" cy="3606776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 txBox="1"/>
          <p:nvPr>
            <p:ph type="title"/>
          </p:nvPr>
        </p:nvSpPr>
        <p:spPr>
          <a:xfrm>
            <a:off x="0" y="41898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20">
                <a:solidFill>
                  <a:srgbClr val="FF0000"/>
                </a:solidFill>
              </a:rPr>
              <a:t>Underline the important words in the LO</a:t>
            </a:r>
            <a:endParaRPr sz="262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620">
                <a:solidFill>
                  <a:srgbClr val="FF0000"/>
                </a:solidFill>
              </a:rPr>
              <a:t>Are there any words that you’re unfamiliar with?</a:t>
            </a:r>
            <a:endParaRPr sz="262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4220"/>
              <a:t>What is a Computer?</a:t>
            </a:r>
            <a:endParaRPr sz="4220"/>
          </a:p>
        </p:txBody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268825" y="1924000"/>
            <a:ext cx="8520600" cy="17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FF0000"/>
                </a:solidFill>
              </a:rPr>
              <a:t>D</a:t>
            </a:r>
            <a:r>
              <a:rPr lang="en-GB" sz="2600">
                <a:solidFill>
                  <a:srgbClr val="FF0000"/>
                </a:solidFill>
              </a:rPr>
              <a:t>iscuss this with someone at home or in school.</a:t>
            </a:r>
            <a:endParaRPr sz="26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600">
                <a:solidFill>
                  <a:srgbClr val="FF0000"/>
                </a:solidFill>
              </a:rPr>
              <a:t>Write down as many examples of computers as you can think of.</a:t>
            </a:r>
            <a:endParaRPr sz="2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311700" y="91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Play this game and see if you can find all the items that contain computers. 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72" name="Google Shape;72;p16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8263" y="1354675"/>
            <a:ext cx="4487474" cy="273587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6"/>
          <p:cNvSpPr txBox="1"/>
          <p:nvPr/>
        </p:nvSpPr>
        <p:spPr>
          <a:xfrm>
            <a:off x="903600" y="1007275"/>
            <a:ext cx="824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https://toybox-assets.files.bbci.co.uk/activities/legacy-bitesize-games/recycling/computers/index.html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type="title"/>
          </p:nvPr>
        </p:nvSpPr>
        <p:spPr>
          <a:xfrm>
            <a:off x="376000" y="41954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-GB">
                <a:solidFill>
                  <a:srgbClr val="FF0000"/>
                </a:solidFill>
              </a:rPr>
              <a:t>Now add to your list of computers from what you discovered in the game.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97425" y="21273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would you describe a computers someone?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title"/>
          </p:nvPr>
        </p:nvSpPr>
        <p:spPr>
          <a:xfrm>
            <a:off x="547450" y="509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would you describe a computers someone?</a:t>
            </a:r>
            <a:endParaRPr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 computer is a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device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for working with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information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. The information can be numbers, words, pictures, movies, or sounds. Computer information is also called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data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. Computers can </a:t>
            </a:r>
            <a:r>
              <a:rPr lang="en-GB" sz="2755" u="sng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process</a:t>
            </a:r>
            <a:r>
              <a:rPr lang="en-GB" sz="2755">
                <a:solidFill>
                  <a:srgbClr val="333333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huge amounts of data very quickly.</a:t>
            </a:r>
            <a:endParaRPr sz="4355">
              <a:solidFill>
                <a:srgbClr val="FF0000"/>
              </a:solidFill>
            </a:endParaRPr>
          </a:p>
        </p:txBody>
      </p:sp>
      <p:sp>
        <p:nvSpPr>
          <p:cNvPr id="85" name="Google Shape;85;p18"/>
          <p:cNvSpPr txBox="1"/>
          <p:nvPr>
            <p:ph type="title"/>
          </p:nvPr>
        </p:nvSpPr>
        <p:spPr>
          <a:xfrm>
            <a:off x="483150" y="39169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How are computers useful?</a:t>
            </a:r>
            <a:endParaRPr sz="4355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What do you think these words mean?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91" name="Google Shape;91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Network</a:t>
            </a:r>
            <a:endParaRPr sz="22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/>
              <a:t>Internet</a:t>
            </a:r>
            <a:endParaRPr sz="22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/>
              <a:t>World-Wide-Web</a:t>
            </a:r>
            <a:endParaRPr sz="2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FF0000"/>
                </a:solidFill>
              </a:rPr>
              <a:t>Discuss these terms with someone at home or at school.</a:t>
            </a:r>
            <a:endParaRPr sz="25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computers are </a:t>
            </a:r>
            <a:r>
              <a:rPr lang="en-GB"/>
              <a:t>connected</a:t>
            </a:r>
            <a:r>
              <a:rPr lang="en-GB"/>
              <a:t> to each other it’s called a network.</a:t>
            </a:r>
            <a:endParaRPr/>
          </a:p>
        </p:txBody>
      </p:sp>
      <p:pic>
        <p:nvPicPr>
          <p:cNvPr id="97" name="Google Shape;9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6075" y="1663075"/>
            <a:ext cx="7014650" cy="20552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0"/>
          <p:cNvSpPr txBox="1"/>
          <p:nvPr>
            <p:ph type="title"/>
          </p:nvPr>
        </p:nvSpPr>
        <p:spPr>
          <a:xfrm>
            <a:off x="0" y="417910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</a:t>
            </a:r>
            <a:r>
              <a:rPr lang="en-GB">
                <a:solidFill>
                  <a:srgbClr val="FF0000"/>
                </a:solidFill>
              </a:rPr>
              <a:t>connected.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99" name="Google Shape;99;p20"/>
          <p:cNvSpPr txBox="1"/>
          <p:nvPr/>
        </p:nvSpPr>
        <p:spPr>
          <a:xfrm>
            <a:off x="950100" y="1037475"/>
            <a:ext cx="7243800" cy="4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50">
                <a:solidFill>
                  <a:srgbClr val="11111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A network is a</a:t>
            </a:r>
            <a:r>
              <a:rPr lang="en-GB" sz="1850">
                <a:solidFill>
                  <a:srgbClr val="11111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group or system of interconnected people or things</a:t>
            </a:r>
            <a:endParaRPr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Networks also allow computers to connect to the same device</a:t>
            </a:r>
            <a:endParaRPr/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1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connected to the same devices, like a printer.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8" name="Google Shape;108;p21"/>
          <p:cNvCxnSpPr>
            <a:endCxn id="107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9" name="Google Shape;109;p21"/>
          <p:cNvCxnSpPr>
            <a:endCxn id="107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Networks also allow computers to connect to the same device</a:t>
            </a:r>
            <a:endParaRPr/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2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be connected to the same devices, like a printer.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17" name="Google Shape;11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8" name="Google Shape;118;p22"/>
          <p:cNvCxnSpPr>
            <a:endCxn id="117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19" name="Google Shape;119;p22"/>
          <p:cNvCxnSpPr>
            <a:endCxn id="117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If there’s lots of computers connected in a network, it can become very </a:t>
            </a:r>
            <a:r>
              <a:rPr lang="en-GB"/>
              <a:t>complicated connecting them!</a:t>
            </a:r>
            <a:r>
              <a:rPr lang="en-GB"/>
              <a:t> </a:t>
            </a:r>
            <a:endParaRPr/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19359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317520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0275" y="30787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5975" y="1877338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3" name="Google Shape;133;p23"/>
          <p:cNvCxnSpPr>
            <a:endCxn id="127" idx="0"/>
          </p:cNvCxnSpPr>
          <p:nvPr/>
        </p:nvCxnSpPr>
        <p:spPr>
          <a:xfrm>
            <a:off x="3462350" y="2010975"/>
            <a:ext cx="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4" name="Google Shape;134;p23"/>
          <p:cNvCxnSpPr>
            <a:stCxn id="132" idx="2"/>
            <a:endCxn id="128" idx="0"/>
          </p:cNvCxnSpPr>
          <p:nvPr/>
        </p:nvCxnSpPr>
        <p:spPr>
          <a:xfrm>
            <a:off x="3462350" y="2010962"/>
            <a:ext cx="165030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5" name="Google Shape;135;p23"/>
          <p:cNvCxnSpPr>
            <a:stCxn id="132" idx="2"/>
            <a:endCxn id="129" idx="1"/>
          </p:cNvCxnSpPr>
          <p:nvPr/>
        </p:nvCxnSpPr>
        <p:spPr>
          <a:xfrm>
            <a:off x="3462350" y="2010962"/>
            <a:ext cx="2647800" cy="1439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6" name="Google Shape;136;p23"/>
          <p:cNvCxnSpPr>
            <a:stCxn id="132" idx="2"/>
            <a:endCxn id="126" idx="3"/>
          </p:cNvCxnSpPr>
          <p:nvPr/>
        </p:nvCxnSpPr>
        <p:spPr>
          <a:xfrm flipH="1">
            <a:off x="2475350" y="2010962"/>
            <a:ext cx="987000" cy="1536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7" name="Google Shape;137;p23"/>
          <p:cNvCxnSpPr>
            <a:stCxn id="132" idx="2"/>
            <a:endCxn id="125" idx="3"/>
          </p:cNvCxnSpPr>
          <p:nvPr/>
        </p:nvCxnSpPr>
        <p:spPr>
          <a:xfrm flipH="1">
            <a:off x="2475350" y="2010962"/>
            <a:ext cx="987000" cy="296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8" name="Google Shape;138;p23"/>
          <p:cNvCxnSpPr>
            <a:stCxn id="132" idx="3"/>
            <a:endCxn id="131" idx="1"/>
          </p:cNvCxnSpPr>
          <p:nvPr/>
        </p:nvCxnSpPr>
        <p:spPr>
          <a:xfrm>
            <a:off x="3954075" y="1639287"/>
            <a:ext cx="666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39" name="Google Shape;139;p23"/>
          <p:cNvCxnSpPr>
            <a:stCxn id="132" idx="2"/>
            <a:endCxn id="130" idx="1"/>
          </p:cNvCxnSpPr>
          <p:nvPr/>
        </p:nvCxnSpPr>
        <p:spPr>
          <a:xfrm>
            <a:off x="3462350" y="2010962"/>
            <a:ext cx="2583600" cy="238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0" name="Google Shape;140;p23"/>
          <p:cNvCxnSpPr>
            <a:stCxn id="131" idx="2"/>
            <a:endCxn id="127" idx="0"/>
          </p:cNvCxnSpPr>
          <p:nvPr/>
        </p:nvCxnSpPr>
        <p:spPr>
          <a:xfrm flipH="1">
            <a:off x="3462250" y="2010962"/>
            <a:ext cx="165030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1" name="Google Shape;141;p23"/>
          <p:cNvCxnSpPr>
            <a:stCxn id="131" idx="2"/>
            <a:endCxn id="128" idx="0"/>
          </p:cNvCxnSpPr>
          <p:nvPr/>
        </p:nvCxnSpPr>
        <p:spPr>
          <a:xfrm>
            <a:off x="5112550" y="2010962"/>
            <a:ext cx="0" cy="195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2" name="Google Shape;142;p23"/>
          <p:cNvCxnSpPr>
            <a:stCxn id="131" idx="2"/>
            <a:endCxn id="129" idx="1"/>
          </p:cNvCxnSpPr>
          <p:nvPr/>
        </p:nvCxnSpPr>
        <p:spPr>
          <a:xfrm>
            <a:off x="5112550" y="2010962"/>
            <a:ext cx="997800" cy="1439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3" name="Google Shape;143;p23"/>
          <p:cNvCxnSpPr>
            <a:stCxn id="131" idx="2"/>
            <a:endCxn id="130" idx="1"/>
          </p:cNvCxnSpPr>
          <p:nvPr/>
        </p:nvCxnSpPr>
        <p:spPr>
          <a:xfrm>
            <a:off x="5112550" y="2010962"/>
            <a:ext cx="933300" cy="238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4" name="Google Shape;144;p23"/>
          <p:cNvCxnSpPr>
            <a:stCxn id="131" idx="2"/>
            <a:endCxn id="126" idx="3"/>
          </p:cNvCxnSpPr>
          <p:nvPr/>
        </p:nvCxnSpPr>
        <p:spPr>
          <a:xfrm flipH="1">
            <a:off x="2475250" y="2010962"/>
            <a:ext cx="2637300" cy="1536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5" name="Google Shape;145;p23"/>
          <p:cNvCxnSpPr>
            <a:stCxn id="131" idx="2"/>
            <a:endCxn id="125" idx="3"/>
          </p:cNvCxnSpPr>
          <p:nvPr/>
        </p:nvCxnSpPr>
        <p:spPr>
          <a:xfrm flipH="1">
            <a:off x="2475250" y="2010962"/>
            <a:ext cx="2637300" cy="296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6" name="Google Shape;146;p23"/>
          <p:cNvCxnSpPr>
            <a:stCxn id="130" idx="2"/>
            <a:endCxn id="129" idx="0"/>
          </p:cNvCxnSpPr>
          <p:nvPr/>
        </p:nvCxnSpPr>
        <p:spPr>
          <a:xfrm>
            <a:off x="6537700" y="2620687"/>
            <a:ext cx="64200" cy="458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7" name="Google Shape;147;p23"/>
          <p:cNvCxnSpPr>
            <a:stCxn id="130" idx="1"/>
            <a:endCxn id="128" idx="0"/>
          </p:cNvCxnSpPr>
          <p:nvPr/>
        </p:nvCxnSpPr>
        <p:spPr>
          <a:xfrm flipH="1">
            <a:off x="5112675" y="2249012"/>
            <a:ext cx="933300" cy="1719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8" name="Google Shape;148;p23"/>
          <p:cNvCxnSpPr>
            <a:stCxn id="130" idx="1"/>
            <a:endCxn id="127" idx="0"/>
          </p:cNvCxnSpPr>
          <p:nvPr/>
        </p:nvCxnSpPr>
        <p:spPr>
          <a:xfrm flipH="1">
            <a:off x="3462375" y="2249012"/>
            <a:ext cx="2583600" cy="1719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49" name="Google Shape;149;p23"/>
          <p:cNvCxnSpPr>
            <a:stCxn id="130" idx="1"/>
            <a:endCxn id="126" idx="3"/>
          </p:cNvCxnSpPr>
          <p:nvPr/>
        </p:nvCxnSpPr>
        <p:spPr>
          <a:xfrm flipH="1">
            <a:off x="2475375" y="2249012"/>
            <a:ext cx="3570600" cy="129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0" name="Google Shape;150;p23"/>
          <p:cNvCxnSpPr>
            <a:stCxn id="130" idx="1"/>
            <a:endCxn id="125" idx="3"/>
          </p:cNvCxnSpPr>
          <p:nvPr/>
        </p:nvCxnSpPr>
        <p:spPr>
          <a:xfrm flipH="1">
            <a:off x="2475375" y="2249012"/>
            <a:ext cx="3570600" cy="58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1" name="Google Shape;151;p23"/>
          <p:cNvCxnSpPr>
            <a:stCxn id="129" idx="1"/>
            <a:endCxn id="128" idx="0"/>
          </p:cNvCxnSpPr>
          <p:nvPr/>
        </p:nvCxnSpPr>
        <p:spPr>
          <a:xfrm flipH="1">
            <a:off x="5112475" y="3450425"/>
            <a:ext cx="997800" cy="51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2" name="Google Shape;152;p23"/>
          <p:cNvCxnSpPr>
            <a:stCxn id="129" idx="1"/>
            <a:endCxn id="127" idx="0"/>
          </p:cNvCxnSpPr>
          <p:nvPr/>
        </p:nvCxnSpPr>
        <p:spPr>
          <a:xfrm flipH="1">
            <a:off x="3462475" y="3450425"/>
            <a:ext cx="2647800" cy="51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3" name="Google Shape;153;p23"/>
          <p:cNvCxnSpPr>
            <a:stCxn id="129" idx="1"/>
            <a:endCxn id="126" idx="3"/>
          </p:cNvCxnSpPr>
          <p:nvPr/>
        </p:nvCxnSpPr>
        <p:spPr>
          <a:xfrm flipH="1">
            <a:off x="2475175" y="3450425"/>
            <a:ext cx="3635100" cy="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4" name="Google Shape;154;p23"/>
          <p:cNvCxnSpPr>
            <a:stCxn id="129" idx="1"/>
            <a:endCxn id="125" idx="3"/>
          </p:cNvCxnSpPr>
          <p:nvPr/>
        </p:nvCxnSpPr>
        <p:spPr>
          <a:xfrm rot="10800000">
            <a:off x="2475175" y="2307725"/>
            <a:ext cx="3635100" cy="1142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5" name="Google Shape;155;p23"/>
          <p:cNvCxnSpPr>
            <a:stCxn id="128" idx="1"/>
            <a:endCxn id="127" idx="3"/>
          </p:cNvCxnSpPr>
          <p:nvPr/>
        </p:nvCxnSpPr>
        <p:spPr>
          <a:xfrm rot="10800000">
            <a:off x="3953925" y="4339850"/>
            <a:ext cx="666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6" name="Google Shape;156;p23"/>
          <p:cNvCxnSpPr>
            <a:stCxn id="128" idx="0"/>
            <a:endCxn id="126" idx="3"/>
          </p:cNvCxnSpPr>
          <p:nvPr/>
        </p:nvCxnSpPr>
        <p:spPr>
          <a:xfrm rot="10800000">
            <a:off x="2475250" y="3546975"/>
            <a:ext cx="2637300" cy="42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7" name="Google Shape;157;p23"/>
          <p:cNvCxnSpPr>
            <a:stCxn id="128" idx="0"/>
            <a:endCxn id="125" idx="3"/>
          </p:cNvCxnSpPr>
          <p:nvPr/>
        </p:nvCxnSpPr>
        <p:spPr>
          <a:xfrm rot="10800000">
            <a:off x="2475250" y="2307675"/>
            <a:ext cx="2637300" cy="1660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8" name="Google Shape;158;p23"/>
          <p:cNvCxnSpPr>
            <a:stCxn id="127" idx="0"/>
            <a:endCxn id="126" idx="3"/>
          </p:cNvCxnSpPr>
          <p:nvPr/>
        </p:nvCxnSpPr>
        <p:spPr>
          <a:xfrm rot="10800000">
            <a:off x="2475350" y="3546975"/>
            <a:ext cx="987000" cy="421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59" name="Google Shape;159;p23"/>
          <p:cNvCxnSpPr>
            <a:stCxn id="127" idx="0"/>
            <a:endCxn id="125" idx="3"/>
          </p:cNvCxnSpPr>
          <p:nvPr/>
        </p:nvCxnSpPr>
        <p:spPr>
          <a:xfrm rot="10800000">
            <a:off x="2475350" y="2307675"/>
            <a:ext cx="987000" cy="1660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0" name="Google Shape;160;p23"/>
          <p:cNvCxnSpPr>
            <a:stCxn id="126" idx="0"/>
            <a:endCxn id="125" idx="2"/>
          </p:cNvCxnSpPr>
          <p:nvPr/>
        </p:nvCxnSpPr>
        <p:spPr>
          <a:xfrm rot="10800000">
            <a:off x="1983575" y="2679300"/>
            <a:ext cx="0" cy="495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</a:t>
            </a:r>
            <a:r>
              <a:rPr b="1" lang="en-GB"/>
              <a:t>Switch</a:t>
            </a:r>
            <a:r>
              <a:rPr lang="en-GB"/>
              <a:t> can be used to simplify the connections in the network</a:t>
            </a:r>
            <a:endParaRPr/>
          </a:p>
        </p:txBody>
      </p:sp>
      <p:pic>
        <p:nvPicPr>
          <p:cNvPr id="166" name="Google Shape;16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19359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1850" y="317520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3968175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0275" y="3078750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5975" y="1877338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08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0625" y="1267613"/>
            <a:ext cx="983450" cy="74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74225" y="2571752"/>
            <a:ext cx="1772544" cy="7433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4"/>
          <p:cNvCxnSpPr>
            <a:stCxn id="166" idx="3"/>
            <a:endCxn id="174" idx="1"/>
          </p:cNvCxnSpPr>
          <p:nvPr/>
        </p:nvCxnSpPr>
        <p:spPr>
          <a:xfrm>
            <a:off x="2475300" y="2307625"/>
            <a:ext cx="999000" cy="63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6" name="Google Shape;176;p24"/>
          <p:cNvCxnSpPr>
            <a:stCxn id="173" idx="2"/>
            <a:endCxn id="174" idx="0"/>
          </p:cNvCxnSpPr>
          <p:nvPr/>
        </p:nvCxnSpPr>
        <p:spPr>
          <a:xfrm>
            <a:off x="3462350" y="2010962"/>
            <a:ext cx="898200" cy="560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7" name="Google Shape;177;p24"/>
          <p:cNvCxnSpPr>
            <a:stCxn id="172" idx="2"/>
            <a:endCxn id="174" idx="0"/>
          </p:cNvCxnSpPr>
          <p:nvPr/>
        </p:nvCxnSpPr>
        <p:spPr>
          <a:xfrm flipH="1">
            <a:off x="4360450" y="2010962"/>
            <a:ext cx="752100" cy="560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8" name="Google Shape;178;p24"/>
          <p:cNvCxnSpPr>
            <a:stCxn id="171" idx="1"/>
            <a:endCxn id="174" idx="3"/>
          </p:cNvCxnSpPr>
          <p:nvPr/>
        </p:nvCxnSpPr>
        <p:spPr>
          <a:xfrm flipH="1">
            <a:off x="5246775" y="2249012"/>
            <a:ext cx="799200" cy="694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9" name="Google Shape;179;p24"/>
          <p:cNvCxnSpPr>
            <a:stCxn id="170" idx="1"/>
            <a:endCxn id="174" idx="3"/>
          </p:cNvCxnSpPr>
          <p:nvPr/>
        </p:nvCxnSpPr>
        <p:spPr>
          <a:xfrm rot="10800000">
            <a:off x="5246875" y="2943425"/>
            <a:ext cx="863400" cy="507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0" name="Google Shape;180;p24"/>
          <p:cNvCxnSpPr>
            <a:stCxn id="169" idx="0"/>
            <a:endCxn id="174" idx="2"/>
          </p:cNvCxnSpPr>
          <p:nvPr/>
        </p:nvCxnSpPr>
        <p:spPr>
          <a:xfrm rot="10800000">
            <a:off x="4360450" y="3315075"/>
            <a:ext cx="752100" cy="653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1" name="Google Shape;181;p24"/>
          <p:cNvCxnSpPr>
            <a:stCxn id="168" idx="0"/>
            <a:endCxn id="174" idx="2"/>
          </p:cNvCxnSpPr>
          <p:nvPr/>
        </p:nvCxnSpPr>
        <p:spPr>
          <a:xfrm flipH="1" rot="10800000">
            <a:off x="3462350" y="3315075"/>
            <a:ext cx="898200" cy="6531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2" name="Google Shape;182;p24"/>
          <p:cNvCxnSpPr>
            <a:stCxn id="167" idx="3"/>
            <a:endCxn id="174" idx="1"/>
          </p:cNvCxnSpPr>
          <p:nvPr/>
        </p:nvCxnSpPr>
        <p:spPr>
          <a:xfrm flipH="1" rot="10800000">
            <a:off x="2475300" y="2943275"/>
            <a:ext cx="999000" cy="603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benefits of a network are..</a:t>
            </a:r>
            <a:endParaRPr/>
          </a:p>
        </p:txBody>
      </p:sp>
      <p:sp>
        <p:nvSpPr>
          <p:cNvPr id="188" name="Google Shape;188;p25"/>
          <p:cNvSpPr txBox="1"/>
          <p:nvPr>
            <p:ph idx="1" type="body"/>
          </p:nvPr>
        </p:nvSpPr>
        <p:spPr>
          <a:xfrm>
            <a:off x="311700" y="1152475"/>
            <a:ext cx="8520600" cy="31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27025" lvl="0" marL="457200" rtl="0" algn="l"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File sharing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you can easily share information between different computers.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27025" lvl="0" marL="457200" rtl="0" algn="l"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Resource sharing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Share other devices like printers, scanners and copiers to save money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27025" lvl="0" marL="457200" rtl="0" algn="l"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550"/>
              <a:buFont typeface="Open Sans"/>
              <a:buChar char="●"/>
            </a:pPr>
            <a:r>
              <a:rPr b="1"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Internet connection</a:t>
            </a:r>
            <a:r>
              <a:rPr lang="en-GB" sz="15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- Able to share one internet connection</a:t>
            </a:r>
            <a:endParaRPr sz="15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"/>
          <p:cNvSpPr txBox="1"/>
          <p:nvPr>
            <p:ph type="title"/>
          </p:nvPr>
        </p:nvSpPr>
        <p:spPr>
          <a:xfrm>
            <a:off x="0" y="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When devices </a:t>
            </a:r>
            <a:r>
              <a:rPr lang="en-GB"/>
              <a:t>are not always</a:t>
            </a:r>
            <a:r>
              <a:rPr lang="en-GB"/>
              <a:t> </a:t>
            </a:r>
            <a:r>
              <a:rPr lang="en-GB"/>
              <a:t>connected</a:t>
            </a:r>
            <a:r>
              <a:rPr lang="en-GB"/>
              <a:t> with wires, this is called wireless</a:t>
            </a:r>
            <a:endParaRPr/>
          </a:p>
        </p:txBody>
      </p:sp>
      <p:pic>
        <p:nvPicPr>
          <p:cNvPr id="194" name="Google Shape;19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813" y="880825"/>
            <a:ext cx="5332363" cy="15623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6"/>
          <p:cNvSpPr txBox="1"/>
          <p:nvPr>
            <p:ph type="title"/>
          </p:nvPr>
        </p:nvSpPr>
        <p:spPr>
          <a:xfrm>
            <a:off x="98275" y="4221950"/>
            <a:ext cx="9204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Think about and discuss why it’s useful for computers to have wireless connections.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96" name="Google Shape;19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7125" y="2659850"/>
            <a:ext cx="1647825" cy="1208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26"/>
          <p:cNvCxnSpPr>
            <a:endCxn id="196" idx="1"/>
          </p:cNvCxnSpPr>
          <p:nvPr/>
        </p:nvCxnSpPr>
        <p:spPr>
          <a:xfrm flipH="1" rot="-5400000">
            <a:off x="2740125" y="2337050"/>
            <a:ext cx="972900" cy="8811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26"/>
          <p:cNvCxnSpPr>
            <a:endCxn id="196" idx="3"/>
          </p:cNvCxnSpPr>
          <p:nvPr/>
        </p:nvCxnSpPr>
        <p:spPr>
          <a:xfrm rot="5400000">
            <a:off x="5310600" y="2284700"/>
            <a:ext cx="983700" cy="975000"/>
          </a:xfrm>
          <a:prstGeom prst="bentConnector2">
            <a:avLst/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sp>
        <p:nvSpPr>
          <p:cNvPr id="199" name="Google Shape;199;p26"/>
          <p:cNvSpPr/>
          <p:nvPr/>
        </p:nvSpPr>
        <p:spPr>
          <a:xfrm>
            <a:off x="3667088" y="1566313"/>
            <a:ext cx="1647900" cy="9990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0" name="Google Shape;200;p26"/>
          <p:cNvCxnSpPr/>
          <p:nvPr/>
        </p:nvCxnSpPr>
        <p:spPr>
          <a:xfrm flipH="1" rot="10800000">
            <a:off x="3764388" y="1609075"/>
            <a:ext cx="1675800" cy="14400"/>
          </a:xfrm>
          <a:prstGeom prst="bentConnector3">
            <a:avLst>
              <a:gd fmla="val 50000" name="adj1"/>
            </a:avLst>
          </a:prstGeom>
          <a:noFill/>
          <a:ln cap="flat" cmpd="sng" w="76200">
            <a:solidFill>
              <a:schemeClr val="dk2"/>
            </a:solidFill>
            <a:prstDash val="dot"/>
            <a:round/>
            <a:headEnd len="med" w="med" type="none"/>
            <a:tailEnd len="med" w="med" type="none"/>
          </a:ln>
        </p:spPr>
      </p:cxnSp>
      <p:pic>
        <p:nvPicPr>
          <p:cNvPr id="201" name="Google Shape;20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9725" y="1051972"/>
            <a:ext cx="975001" cy="85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benefits of a wireless network are...</a:t>
            </a:r>
            <a:endParaRPr/>
          </a:p>
        </p:txBody>
      </p:sp>
      <p:sp>
        <p:nvSpPr>
          <p:cNvPr id="207" name="Google Shape;207;p27"/>
          <p:cNvSpPr txBox="1"/>
          <p:nvPr>
            <p:ph idx="1" type="body"/>
          </p:nvPr>
        </p:nvSpPr>
        <p:spPr>
          <a:xfrm>
            <a:off x="311700" y="1152475"/>
            <a:ext cx="8520600" cy="20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6075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Cheaper to set up because no wires are needed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46075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Wires can be </a:t>
            </a: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unsightly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-346075" lvl="0" marL="45720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rgbClr val="4A4A4A"/>
              </a:buClr>
              <a:buSzPts val="1850"/>
              <a:buFont typeface="Open Sans"/>
              <a:buChar char="●"/>
            </a:pP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Able to connect mobile phones, tablets and other devices that don’t use wires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t/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1400"/>
              </a:spcAft>
              <a:buNone/>
            </a:pPr>
            <a:r>
              <a:rPr b="1" lang="en-GB" sz="1850" u="sng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But</a:t>
            </a:r>
            <a:r>
              <a:rPr b="1" lang="en-GB" sz="1850">
                <a:solidFill>
                  <a:srgbClr val="4A4A4A"/>
                </a:solidFill>
                <a:highlight>
                  <a:srgbClr val="FFFFFF"/>
                </a:highlight>
                <a:latin typeface="Open Sans"/>
                <a:ea typeface="Open Sans"/>
                <a:cs typeface="Open Sans"/>
                <a:sym typeface="Open Sans"/>
              </a:rPr>
              <a:t> they can be slower than wired networks</a:t>
            </a:r>
            <a:endParaRPr b="1" sz="1850">
              <a:solidFill>
                <a:srgbClr val="4A4A4A"/>
              </a:solidFill>
              <a:highlight>
                <a:srgbClr val="FFFFFF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8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Connecting to the internet</a:t>
            </a:r>
            <a:endParaRPr/>
          </a:p>
        </p:txBody>
      </p:sp>
      <p:pic>
        <p:nvPicPr>
          <p:cNvPr id="213" name="Google Shape;21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313" y="1464200"/>
            <a:ext cx="822725" cy="86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4238" y="2523513"/>
            <a:ext cx="704875" cy="80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5663" y="3471675"/>
            <a:ext cx="662000" cy="73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3513" y="4347575"/>
            <a:ext cx="608400" cy="6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650" y="651341"/>
            <a:ext cx="902068" cy="734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8" name="Google Shape;218;p28"/>
          <p:cNvCxnSpPr>
            <a:stCxn id="217" idx="3"/>
          </p:cNvCxnSpPr>
          <p:nvPr/>
        </p:nvCxnSpPr>
        <p:spPr>
          <a:xfrm>
            <a:off x="1507718" y="1018454"/>
            <a:ext cx="2778600" cy="17997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stealth"/>
          </a:ln>
        </p:spPr>
      </p:cxnSp>
      <p:cxnSp>
        <p:nvCxnSpPr>
          <p:cNvPr id="219" name="Google Shape;219;p28"/>
          <p:cNvCxnSpPr>
            <a:stCxn id="213" idx="3"/>
          </p:cNvCxnSpPr>
          <p:nvPr/>
        </p:nvCxnSpPr>
        <p:spPr>
          <a:xfrm>
            <a:off x="1468038" y="1898600"/>
            <a:ext cx="2850300" cy="909000"/>
          </a:xfrm>
          <a:prstGeom prst="bentConnector3">
            <a:avLst>
              <a:gd fmla="val 50000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none"/>
          </a:ln>
        </p:spPr>
      </p:cxnSp>
      <p:cxnSp>
        <p:nvCxnSpPr>
          <p:cNvPr id="220" name="Google Shape;220;p28"/>
          <p:cNvCxnSpPr>
            <a:stCxn id="214" idx="3"/>
          </p:cNvCxnSpPr>
          <p:nvPr/>
        </p:nvCxnSpPr>
        <p:spPr>
          <a:xfrm flipH="1" rot="10800000">
            <a:off x="1409112" y="2807350"/>
            <a:ext cx="2919900" cy="119400"/>
          </a:xfrm>
          <a:prstGeom prst="bentConnector3">
            <a:avLst>
              <a:gd fmla="val 51194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triangle"/>
            <a:tailEnd len="med" w="med" type="none"/>
          </a:ln>
        </p:spPr>
      </p:cxnSp>
      <p:cxnSp>
        <p:nvCxnSpPr>
          <p:cNvPr id="221" name="Google Shape;221;p28"/>
          <p:cNvCxnSpPr/>
          <p:nvPr/>
        </p:nvCxnSpPr>
        <p:spPr>
          <a:xfrm flipH="1" rot="10800000">
            <a:off x="1387588" y="2818138"/>
            <a:ext cx="2823600" cy="1020600"/>
          </a:xfrm>
          <a:prstGeom prst="bentConnector3">
            <a:avLst>
              <a:gd fmla="val 53323" name="adj1"/>
            </a:avLst>
          </a:prstGeom>
          <a:noFill/>
          <a:ln cap="flat" cmpd="sng" w="9525">
            <a:solidFill>
              <a:schemeClr val="dk2"/>
            </a:solidFill>
            <a:prstDash val="dot"/>
            <a:round/>
            <a:headEnd len="med" w="med" type="stealth"/>
            <a:tailEnd len="med" w="med" type="none"/>
          </a:ln>
        </p:spPr>
      </p:cxnSp>
      <p:cxnSp>
        <p:nvCxnSpPr>
          <p:cNvPr id="222" name="Google Shape;222;p28"/>
          <p:cNvCxnSpPr>
            <a:stCxn id="216" idx="3"/>
          </p:cNvCxnSpPr>
          <p:nvPr/>
        </p:nvCxnSpPr>
        <p:spPr>
          <a:xfrm flipH="1" rot="10800000">
            <a:off x="1301913" y="2828775"/>
            <a:ext cx="2909400" cy="1853700"/>
          </a:xfrm>
          <a:prstGeom prst="bentConnector3">
            <a:avLst>
              <a:gd fmla="val 54696" name="adj1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none"/>
          </a:ln>
        </p:spPr>
      </p:cxnSp>
      <p:pic>
        <p:nvPicPr>
          <p:cNvPr id="223" name="Google Shape;223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377288" y="2525788"/>
            <a:ext cx="952500" cy="58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614990" y="2134800"/>
            <a:ext cx="1697728" cy="17189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5" name="Google Shape;225;p28"/>
          <p:cNvCxnSpPr/>
          <p:nvPr/>
        </p:nvCxnSpPr>
        <p:spPr>
          <a:xfrm flipH="1">
            <a:off x="5381253" y="2807613"/>
            <a:ext cx="1182300" cy="17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stealth"/>
            <a:tailEnd len="med" w="med" type="triangle"/>
          </a:ln>
        </p:spPr>
      </p:cxnSp>
      <p:sp>
        <p:nvSpPr>
          <p:cNvPr id="226" name="Google Shape;226;p28"/>
          <p:cNvSpPr txBox="1"/>
          <p:nvPr/>
        </p:nvSpPr>
        <p:spPr>
          <a:xfrm>
            <a:off x="4031500" y="336600"/>
            <a:ext cx="4916100" cy="18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400"/>
              <a:buChar char="●"/>
            </a:pPr>
            <a:r>
              <a:rPr lang="en-GB">
                <a:solidFill>
                  <a:srgbClr val="FF0000"/>
                </a:solidFill>
              </a:rPr>
              <a:t>Can you think about all the devices you have at home and draw how they are connected to the internet.</a:t>
            </a:r>
            <a:endParaRPr>
              <a:solidFill>
                <a:srgbClr val="FF0000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  <a:p>
            <a:pPr indent="-3175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400"/>
              <a:buChar char="●"/>
            </a:pPr>
            <a:r>
              <a:rPr lang="en-GB">
                <a:solidFill>
                  <a:srgbClr val="FF0000"/>
                </a:solidFill>
              </a:rPr>
              <a:t>Think about which ones have wires that connect them to the internet and which are wireless and show this using a dotted line for wireless and a normal line for a wired connection.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27" name="Google Shape;227;p28"/>
          <p:cNvSpPr txBox="1"/>
          <p:nvPr/>
        </p:nvSpPr>
        <p:spPr>
          <a:xfrm>
            <a:off x="3921675" y="4347575"/>
            <a:ext cx="4916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Extension: Why do the arrows have a double arrow head.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28" name="Google Shape;228;p28"/>
          <p:cNvSpPr txBox="1"/>
          <p:nvPr/>
        </p:nvSpPr>
        <p:spPr>
          <a:xfrm>
            <a:off x="3718075" y="3190750"/>
            <a:ext cx="24648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router </a:t>
            </a:r>
            <a:r>
              <a:rPr lang="en-GB"/>
              <a:t>connects</a:t>
            </a:r>
            <a:r>
              <a:rPr lang="en-GB"/>
              <a:t> a </a:t>
            </a:r>
            <a:r>
              <a:rPr lang="en-GB"/>
              <a:t>network</a:t>
            </a:r>
            <a:r>
              <a:rPr lang="en-GB"/>
              <a:t> to the internet.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the internet?</a:t>
            </a:r>
            <a:endParaRPr/>
          </a:p>
        </p:txBody>
      </p:sp>
      <p:sp>
        <p:nvSpPr>
          <p:cNvPr id="234" name="Google Shape;234;p29"/>
          <p:cNvSpPr txBox="1"/>
          <p:nvPr/>
        </p:nvSpPr>
        <p:spPr>
          <a:xfrm>
            <a:off x="559225" y="857250"/>
            <a:ext cx="7841700" cy="40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7000" lvl="0" marL="360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1C1C1C"/>
                </a:solidFill>
              </a:rPr>
              <a:t>It might surprise you to know that the internet has been around since the 1960s, when the first computers were joined together.</a:t>
            </a:r>
            <a:endParaRPr sz="2000">
              <a:solidFill>
                <a:srgbClr val="1C1C1C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1C1C1C"/>
              </a:solidFill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1C1C1C"/>
                </a:solidFill>
              </a:rPr>
              <a:t>Today the internet has grown into a huge spider’s web where millions of computers, networks, phones and tablets are all joined together.</a:t>
            </a:r>
            <a:endParaRPr sz="2000">
              <a:solidFill>
                <a:srgbClr val="1C1C1C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454545"/>
                </a:solidFill>
                <a:highlight>
                  <a:srgbClr val="FFFFFF"/>
                </a:highlight>
              </a:rPr>
              <a:t>The Internet works the same way a network would in a home or office but has millions of more computers, routers, and switches.</a:t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454545"/>
              </a:solidFill>
              <a:highlight>
                <a:srgbClr val="FFFFFF"/>
              </a:highlight>
            </a:endParaRPr>
          </a:p>
          <a:p>
            <a:pPr indent="-355600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Char char="●"/>
            </a:pPr>
            <a:r>
              <a:rPr lang="en-GB" sz="2000">
                <a:solidFill>
                  <a:srgbClr val="454545"/>
                </a:solidFill>
                <a:highlight>
                  <a:srgbClr val="FFFFFF"/>
                </a:highlight>
              </a:rPr>
              <a:t>The internet means we can share files and email each other.</a:t>
            </a:r>
            <a:endParaRPr sz="2000">
              <a:solidFill>
                <a:srgbClr val="1C1C1C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0"/>
          <p:cNvSpPr txBox="1"/>
          <p:nvPr>
            <p:ph type="title"/>
          </p:nvPr>
        </p:nvSpPr>
        <p:spPr>
          <a:xfrm>
            <a:off x="121200" y="592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620"/>
              <a:t>The internet is </a:t>
            </a:r>
            <a:r>
              <a:rPr lang="en-GB" sz="3620">
                <a:solidFill>
                  <a:srgbClr val="FF0000"/>
                </a:solidFill>
              </a:rPr>
              <a:t>not </a:t>
            </a:r>
            <a:r>
              <a:rPr lang="en-GB" sz="3620"/>
              <a:t>the World-Wide-Web!</a:t>
            </a:r>
            <a:endParaRPr sz="3620"/>
          </a:p>
        </p:txBody>
      </p:sp>
      <p:sp>
        <p:nvSpPr>
          <p:cNvPr id="240" name="Google Shape;240;p30"/>
          <p:cNvSpPr txBox="1"/>
          <p:nvPr/>
        </p:nvSpPr>
        <p:spPr>
          <a:xfrm>
            <a:off x="3407575" y="1118650"/>
            <a:ext cx="5143500" cy="3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Tim Berners-Lee invented the Internet and made it free for everyone.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The World Wide Web is part of the Internet where we can visit web pages and websites.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It is a massive collection of digital pages, which are put on our screens by the Internet, we see the web through programs called web browsers.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1" name="Google Shape;2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200" y="1802350"/>
            <a:ext cx="2962275" cy="1695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1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9162" y="1685550"/>
            <a:ext cx="5625676" cy="311325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1"/>
          <p:cNvSpPr txBox="1"/>
          <p:nvPr/>
        </p:nvSpPr>
        <p:spPr>
          <a:xfrm>
            <a:off x="1510925" y="1069950"/>
            <a:ext cx="6221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https://www.bbc.co.uk/newsround/47523993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31"/>
          <p:cNvSpPr txBox="1"/>
          <p:nvPr>
            <p:ph type="title"/>
          </p:nvPr>
        </p:nvSpPr>
        <p:spPr>
          <a:xfrm>
            <a:off x="0" y="0"/>
            <a:ext cx="914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the video and think about one thing that you already knew, one thing you learnt and one thing that surprised you.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b="1" lang="en-GB" sz="2588">
                <a:solidFill>
                  <a:srgbClr val="231F20"/>
                </a:solidFill>
                <a:highlight>
                  <a:srgbClr val="FFFFFF"/>
                </a:highlight>
              </a:rPr>
              <a:t>Why is the web so important?</a:t>
            </a:r>
            <a:endParaRPr sz="3688"/>
          </a:p>
        </p:txBody>
      </p:sp>
      <p:sp>
        <p:nvSpPr>
          <p:cNvPr id="254" name="Google Shape;254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The world wide web opened up the internet to everyone.</a:t>
            </a:r>
            <a:endParaRPr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It connected the world in a way that was not possible before and made it much easier for people to get information, share ideas and communicate.</a:t>
            </a:r>
            <a:endParaRPr>
              <a:solidFill>
                <a:srgbClr val="231F2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231F20"/>
                </a:solidFill>
                <a:highlight>
                  <a:srgbClr val="FFFFFF"/>
                </a:highlight>
              </a:rPr>
              <a:t>It allows people to share their work and thoughts through social networking sites, blogs and video sharing</a:t>
            </a:r>
            <a:r>
              <a:rPr lang="en-GB" sz="1750">
                <a:solidFill>
                  <a:srgbClr val="231F20"/>
                </a:solidFill>
                <a:highlight>
                  <a:srgbClr val="FFFFFF"/>
                </a:highlight>
              </a:rPr>
              <a:t>, k</a:t>
            </a:r>
            <a:r>
              <a:rPr lang="en-GB">
                <a:solidFill>
                  <a:srgbClr val="1C1C1C"/>
                </a:solidFill>
              </a:rPr>
              <a:t>eep up to date with news and events </a:t>
            </a:r>
            <a:r>
              <a:rPr b="1" lang="en-GB">
                <a:solidFill>
                  <a:srgbClr val="1C1C1C"/>
                </a:solidFill>
              </a:rPr>
              <a:t>instantly</a:t>
            </a:r>
            <a:r>
              <a:rPr lang="en-GB">
                <a:solidFill>
                  <a:srgbClr val="1C1C1C"/>
                </a:solidFill>
              </a:rPr>
              <a:t>. We can   play games with others around the world and our </a:t>
            </a:r>
            <a:r>
              <a:rPr lang="en-GB">
                <a:solidFill>
                  <a:srgbClr val="1C1C1C"/>
                </a:solidFill>
              </a:rPr>
              <a:t>smartphones</a:t>
            </a:r>
            <a:r>
              <a:rPr lang="en-GB">
                <a:solidFill>
                  <a:srgbClr val="1C1C1C"/>
                </a:solidFill>
              </a:rPr>
              <a:t> and smart TVs connect to the web.</a:t>
            </a:r>
            <a:endParaRPr>
              <a:solidFill>
                <a:srgbClr val="1C1C1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3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Draw or write a mind-map to describe what you’ve learnt today. Use the word bank to help.</a:t>
            </a:r>
            <a:endParaRPr/>
          </a:p>
        </p:txBody>
      </p:sp>
      <p:sp>
        <p:nvSpPr>
          <p:cNvPr id="260" name="Google Shape;260;p33"/>
          <p:cNvSpPr txBox="1"/>
          <p:nvPr>
            <p:ph idx="1" type="body"/>
          </p:nvPr>
        </p:nvSpPr>
        <p:spPr>
          <a:xfrm>
            <a:off x="0" y="4146900"/>
            <a:ext cx="8658300" cy="92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935"/>
              <a:buNone/>
            </a:pP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Word bank</a:t>
            </a:r>
            <a:endParaRPr b="1" sz="1135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935"/>
              <a:buNone/>
            </a:pP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Network, devices, computer, switch, router, wireless, Wired, </a:t>
            </a: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internet</a:t>
            </a:r>
            <a:r>
              <a:rPr b="1" lang="en-GB" sz="1135">
                <a:solidFill>
                  <a:srgbClr val="222222"/>
                </a:solidFill>
                <a:highlight>
                  <a:srgbClr val="FFFFFF"/>
                </a:highlight>
              </a:rPr>
              <a:t>, world-wide-web,</a:t>
            </a:r>
            <a:r>
              <a:rPr lang="en-GB" sz="1135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endParaRPr sz="1135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  <p:sp>
        <p:nvSpPr>
          <p:cNvPr id="261" name="Google Shape;261;p33"/>
          <p:cNvSpPr txBox="1"/>
          <p:nvPr/>
        </p:nvSpPr>
        <p:spPr>
          <a:xfrm>
            <a:off x="3386125" y="22502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Computing</a:t>
            </a:r>
            <a:endParaRPr sz="2400">
              <a:solidFill>
                <a:srgbClr val="FF0000"/>
              </a:solidFill>
            </a:endParaRPr>
          </a:p>
        </p:txBody>
      </p:sp>
      <p:cxnSp>
        <p:nvCxnSpPr>
          <p:cNvPr id="262" name="Google Shape;262;p33"/>
          <p:cNvCxnSpPr/>
          <p:nvPr/>
        </p:nvCxnSpPr>
        <p:spPr>
          <a:xfrm rot="10800000">
            <a:off x="2550300" y="2121575"/>
            <a:ext cx="1221600" cy="3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63" name="Google Shape;263;p33"/>
          <p:cNvSpPr txBox="1"/>
          <p:nvPr/>
        </p:nvSpPr>
        <p:spPr>
          <a:xfrm>
            <a:off x="1103725" y="15674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Network</a:t>
            </a:r>
            <a:endParaRPr sz="2400">
              <a:solidFill>
                <a:srgbClr val="FF0000"/>
              </a:solidFill>
            </a:endParaRPr>
          </a:p>
        </p:txBody>
      </p:sp>
      <p:sp>
        <p:nvSpPr>
          <p:cNvPr id="264" name="Google Shape;264;p33"/>
          <p:cNvSpPr txBox="1"/>
          <p:nvPr/>
        </p:nvSpPr>
        <p:spPr>
          <a:xfrm>
            <a:off x="5949575" y="1301975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Internet</a:t>
            </a:r>
            <a:endParaRPr sz="2400">
              <a:solidFill>
                <a:srgbClr val="FF0000"/>
              </a:solidFill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5735250" y="3080750"/>
            <a:ext cx="2282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0000"/>
                </a:solidFill>
              </a:rPr>
              <a:t>W.W.W</a:t>
            </a:r>
            <a:endParaRPr sz="2400">
              <a:solidFill>
                <a:srgbClr val="FF0000"/>
              </a:solidFill>
            </a:endParaRPr>
          </a:p>
        </p:txBody>
      </p:sp>
      <p:cxnSp>
        <p:nvCxnSpPr>
          <p:cNvPr id="266" name="Google Shape;266;p33"/>
          <p:cNvCxnSpPr/>
          <p:nvPr/>
        </p:nvCxnSpPr>
        <p:spPr>
          <a:xfrm rot="10800000">
            <a:off x="5403025" y="2684150"/>
            <a:ext cx="1221600" cy="396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67" name="Google Shape;267;p33"/>
          <p:cNvCxnSpPr/>
          <p:nvPr/>
        </p:nvCxnSpPr>
        <p:spPr>
          <a:xfrm flipH="1">
            <a:off x="5298375" y="1703775"/>
            <a:ext cx="1131000" cy="457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