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3" r:id="rId5"/>
    <p:sldId id="275" r:id="rId6"/>
    <p:sldId id="274" r:id="rId7"/>
    <p:sldId id="271" r:id="rId8"/>
    <p:sldId id="272" r:id="rId9"/>
    <p:sldId id="276" r:id="rId10"/>
    <p:sldId id="259" r:id="rId11"/>
    <p:sldId id="260" r:id="rId12"/>
    <p:sldId id="261" r:id="rId13"/>
    <p:sldId id="262" r:id="rId14"/>
    <p:sldId id="263" r:id="rId15"/>
    <p:sldId id="264" r:id="rId16"/>
    <p:sldId id="266" r:id="rId17"/>
    <p:sldId id="268" r:id="rId18"/>
    <p:sldId id="265" r:id="rId19"/>
    <p:sldId id="267" r:id="rId20"/>
    <p:sldId id="269" r:id="rId21"/>
    <p:sldId id="270"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F2F0"/>
    <a:srgbClr val="A6B7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F363C91-780D-4DF0-A75E-F29DBF57E3F6}"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7055ED-C0E5-4120-A5F5-A35FA4680BE3}" type="slidenum">
              <a:rPr lang="en-GB" smtClean="0"/>
              <a:t>‹#›</a:t>
            </a:fld>
            <a:endParaRPr lang="en-GB"/>
          </a:p>
        </p:txBody>
      </p:sp>
    </p:spTree>
    <p:extLst>
      <p:ext uri="{BB962C8B-B14F-4D97-AF65-F5344CB8AC3E}">
        <p14:creationId xmlns:p14="http://schemas.microsoft.com/office/powerpoint/2010/main" val="26317348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F363C91-780D-4DF0-A75E-F29DBF57E3F6}"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7055ED-C0E5-4120-A5F5-A35FA4680BE3}" type="slidenum">
              <a:rPr lang="en-GB" smtClean="0"/>
              <a:t>‹#›</a:t>
            </a:fld>
            <a:endParaRPr lang="en-GB"/>
          </a:p>
        </p:txBody>
      </p:sp>
    </p:spTree>
    <p:extLst>
      <p:ext uri="{BB962C8B-B14F-4D97-AF65-F5344CB8AC3E}">
        <p14:creationId xmlns:p14="http://schemas.microsoft.com/office/powerpoint/2010/main" val="2192544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F363C91-780D-4DF0-A75E-F29DBF57E3F6}"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7055ED-C0E5-4120-A5F5-A35FA4680BE3}" type="slidenum">
              <a:rPr lang="en-GB" smtClean="0"/>
              <a:t>‹#›</a:t>
            </a:fld>
            <a:endParaRPr lang="en-GB"/>
          </a:p>
        </p:txBody>
      </p:sp>
    </p:spTree>
    <p:extLst>
      <p:ext uri="{BB962C8B-B14F-4D97-AF65-F5344CB8AC3E}">
        <p14:creationId xmlns:p14="http://schemas.microsoft.com/office/powerpoint/2010/main" val="1639464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F363C91-780D-4DF0-A75E-F29DBF57E3F6}" type="datetimeFigureOut">
              <a:rPr lang="en-GB" smtClean="0"/>
              <a:t>10/02/2021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7055ED-C0E5-4120-A5F5-A35FA4680BE3}" type="slidenum">
              <a:rPr lang="en-GB" smtClean="0"/>
              <a:t>‹#›</a:t>
            </a:fld>
            <a:endParaRPr lang="en-GB"/>
          </a:p>
        </p:txBody>
      </p:sp>
    </p:spTree>
    <p:extLst>
      <p:ext uri="{BB962C8B-B14F-4D97-AF65-F5344CB8AC3E}">
        <p14:creationId xmlns:p14="http://schemas.microsoft.com/office/powerpoint/2010/main" val="39402561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F363C91-780D-4DF0-A75E-F29DBF57E3F6}" type="datetimeFigureOut">
              <a:rPr lang="en-GB" smtClean="0"/>
              <a:t>10/02/2021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47055ED-C0E5-4120-A5F5-A35FA4680BE3}" type="slidenum">
              <a:rPr lang="en-GB" smtClean="0"/>
              <a:t>‹#›</a:t>
            </a:fld>
            <a:endParaRPr lang="en-GB"/>
          </a:p>
        </p:txBody>
      </p:sp>
    </p:spTree>
    <p:extLst>
      <p:ext uri="{BB962C8B-B14F-4D97-AF65-F5344CB8AC3E}">
        <p14:creationId xmlns:p14="http://schemas.microsoft.com/office/powerpoint/2010/main" val="27207088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F363C91-780D-4DF0-A75E-F29DBF57E3F6}" type="datetimeFigureOut">
              <a:rPr lang="en-GB" smtClean="0"/>
              <a:t>10/02/2021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47055ED-C0E5-4120-A5F5-A35FA4680BE3}" type="slidenum">
              <a:rPr lang="en-GB" smtClean="0"/>
              <a:t>‹#›</a:t>
            </a:fld>
            <a:endParaRPr lang="en-GB"/>
          </a:p>
        </p:txBody>
      </p:sp>
    </p:spTree>
    <p:extLst>
      <p:ext uri="{BB962C8B-B14F-4D97-AF65-F5344CB8AC3E}">
        <p14:creationId xmlns:p14="http://schemas.microsoft.com/office/powerpoint/2010/main" val="312757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363C91-780D-4DF0-A75E-F29DBF57E3F6}" type="datetimeFigureOut">
              <a:rPr lang="en-GB" smtClean="0"/>
              <a:t>10/02/2021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47055ED-C0E5-4120-A5F5-A35FA4680BE3}" type="slidenum">
              <a:rPr lang="en-GB" smtClean="0"/>
              <a:t>‹#›</a:t>
            </a:fld>
            <a:endParaRPr lang="en-GB"/>
          </a:p>
        </p:txBody>
      </p:sp>
    </p:spTree>
    <p:extLst>
      <p:ext uri="{BB962C8B-B14F-4D97-AF65-F5344CB8AC3E}">
        <p14:creationId xmlns:p14="http://schemas.microsoft.com/office/powerpoint/2010/main" val="1884616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F363C91-780D-4DF0-A75E-F29DBF57E3F6}" type="datetimeFigureOut">
              <a:rPr lang="en-GB" smtClean="0"/>
              <a:t>10/02/2021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7055ED-C0E5-4120-A5F5-A35FA4680BE3}" type="slidenum">
              <a:rPr lang="en-GB" smtClean="0"/>
              <a:t>‹#›</a:t>
            </a:fld>
            <a:endParaRPr lang="en-GB"/>
          </a:p>
        </p:txBody>
      </p:sp>
    </p:spTree>
    <p:extLst>
      <p:ext uri="{BB962C8B-B14F-4D97-AF65-F5344CB8AC3E}">
        <p14:creationId xmlns:p14="http://schemas.microsoft.com/office/powerpoint/2010/main" val="12861636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F363C91-780D-4DF0-A75E-F29DBF57E3F6}" type="datetimeFigureOut">
              <a:rPr lang="en-GB" smtClean="0"/>
              <a:t>10/02/2021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7055ED-C0E5-4120-A5F5-A35FA4680BE3}" type="slidenum">
              <a:rPr lang="en-GB" smtClean="0"/>
              <a:t>‹#›</a:t>
            </a:fld>
            <a:endParaRPr lang="en-GB"/>
          </a:p>
        </p:txBody>
      </p:sp>
    </p:spTree>
    <p:extLst>
      <p:ext uri="{BB962C8B-B14F-4D97-AF65-F5344CB8AC3E}">
        <p14:creationId xmlns:p14="http://schemas.microsoft.com/office/powerpoint/2010/main" val="3258541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F363C91-780D-4DF0-A75E-F29DBF57E3F6}"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7055ED-C0E5-4120-A5F5-A35FA4680BE3}" type="slidenum">
              <a:rPr lang="en-GB" smtClean="0"/>
              <a:t>‹#›</a:t>
            </a:fld>
            <a:endParaRPr lang="en-GB"/>
          </a:p>
        </p:txBody>
      </p:sp>
    </p:spTree>
    <p:extLst>
      <p:ext uri="{BB962C8B-B14F-4D97-AF65-F5344CB8AC3E}">
        <p14:creationId xmlns:p14="http://schemas.microsoft.com/office/powerpoint/2010/main" val="2586001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F363C91-780D-4DF0-A75E-F29DBF57E3F6}"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7055ED-C0E5-4120-A5F5-A35FA4680BE3}" type="slidenum">
              <a:rPr lang="en-GB" smtClean="0"/>
              <a:t>‹#›</a:t>
            </a:fld>
            <a:endParaRPr lang="en-GB"/>
          </a:p>
        </p:txBody>
      </p:sp>
    </p:spTree>
    <p:extLst>
      <p:ext uri="{BB962C8B-B14F-4D97-AF65-F5344CB8AC3E}">
        <p14:creationId xmlns:p14="http://schemas.microsoft.com/office/powerpoint/2010/main" val="40589895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363C91-780D-4DF0-A75E-F29DBF57E3F6}" type="datetimeFigureOut">
              <a:rPr lang="en-GB" smtClean="0"/>
              <a:t>10/02/2021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7055ED-C0E5-4120-A5F5-A35FA4680BE3}" type="slidenum">
              <a:rPr lang="en-GB" smtClean="0"/>
              <a:t>‹#›</a:t>
            </a:fld>
            <a:endParaRPr lang="en-GB"/>
          </a:p>
        </p:txBody>
      </p:sp>
    </p:spTree>
    <p:extLst>
      <p:ext uri="{BB962C8B-B14F-4D97-AF65-F5344CB8AC3E}">
        <p14:creationId xmlns:p14="http://schemas.microsoft.com/office/powerpoint/2010/main" val="29391763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bbc.co.uk/bitesize/topics/z9bbkqt/articles/zsgkdmn"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64676" y="4248443"/>
            <a:ext cx="9144000" cy="1927273"/>
          </a:xfrm>
          <a:ln w="76200"/>
        </p:spPr>
        <p:style>
          <a:lnRef idx="2">
            <a:schemeClr val="dk1"/>
          </a:lnRef>
          <a:fillRef idx="1">
            <a:schemeClr val="lt1"/>
          </a:fillRef>
          <a:effectRef idx="0">
            <a:schemeClr val="dk1"/>
          </a:effectRef>
          <a:fontRef idx="minor">
            <a:schemeClr val="dk1"/>
          </a:fontRef>
        </p:style>
        <p:txBody>
          <a:bodyPr anchor="ctr">
            <a:noAutofit/>
          </a:bodyPr>
          <a:lstStyle/>
          <a:p>
            <a:r>
              <a:rPr lang="en-GB" sz="13800" dirty="0" smtClean="0">
                <a:latin typeface="Algerian" panose="04020705040A02060702" pitchFamily="82" charset="0"/>
              </a:rPr>
              <a:t>Rocks</a:t>
            </a:r>
            <a:endParaRPr lang="en-GB" sz="13800" dirty="0">
              <a:latin typeface="Algerian" panose="04020705040A02060702" pitchFamily="82" charset="0"/>
            </a:endParaRPr>
          </a:p>
        </p:txBody>
      </p:sp>
    </p:spTree>
    <p:extLst>
      <p:ext uri="{BB962C8B-B14F-4D97-AF65-F5344CB8AC3E}">
        <p14:creationId xmlns:p14="http://schemas.microsoft.com/office/powerpoint/2010/main" val="4738371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2" y="1026942"/>
            <a:ext cx="9144000" cy="4600135"/>
          </a:xfrm>
          <a:ln w="76200"/>
        </p:spPr>
        <p:style>
          <a:lnRef idx="2">
            <a:schemeClr val="dk1"/>
          </a:lnRef>
          <a:fillRef idx="1">
            <a:schemeClr val="lt1"/>
          </a:fillRef>
          <a:effectRef idx="0">
            <a:schemeClr val="dk1"/>
          </a:effectRef>
          <a:fontRef idx="minor">
            <a:schemeClr val="dk1"/>
          </a:fontRef>
        </p:style>
        <p:txBody>
          <a:bodyPr anchor="ctr">
            <a:noAutofit/>
          </a:bodyPr>
          <a:lstStyle/>
          <a:p>
            <a:r>
              <a:rPr lang="en-GB" sz="4000" dirty="0" smtClean="0">
                <a:latin typeface="Britannic Bold" panose="020B0903060703020204" pitchFamily="34" charset="0"/>
              </a:rPr>
              <a:t>This half term you will become geologists.</a:t>
            </a:r>
            <a:br>
              <a:rPr lang="en-GB" sz="4000" dirty="0" smtClean="0">
                <a:latin typeface="Britannic Bold" panose="020B0903060703020204" pitchFamily="34" charset="0"/>
              </a:rPr>
            </a:br>
            <a:r>
              <a:rPr lang="en-GB" sz="4000" dirty="0">
                <a:latin typeface="Britannic Bold" panose="020B0903060703020204" pitchFamily="34" charset="0"/>
              </a:rPr>
              <a:t/>
            </a:r>
            <a:br>
              <a:rPr lang="en-GB" sz="4000" dirty="0">
                <a:latin typeface="Britannic Bold" panose="020B0903060703020204" pitchFamily="34" charset="0"/>
              </a:rPr>
            </a:br>
            <a:r>
              <a:rPr lang="en-GB" sz="4000" dirty="0" smtClean="0">
                <a:latin typeface="Britannic Bold" panose="020B0903060703020204" pitchFamily="34" charset="0"/>
              </a:rPr>
              <a:t>Geologists are scientists that study what makes up the Earth.  We will be focusing on rocks.</a:t>
            </a:r>
            <a:endParaRPr lang="en-GB" sz="4000" dirty="0">
              <a:latin typeface="Britannic Bold" panose="020B0903060703020204" pitchFamily="34" charset="0"/>
            </a:endParaRPr>
          </a:p>
        </p:txBody>
      </p:sp>
    </p:spTree>
    <p:extLst>
      <p:ext uri="{BB962C8B-B14F-4D97-AF65-F5344CB8AC3E}">
        <p14:creationId xmlns:p14="http://schemas.microsoft.com/office/powerpoint/2010/main" val="42904592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44579" y="1889091"/>
            <a:ext cx="9144000" cy="2904978"/>
          </a:xfrm>
          <a:ln w="76200"/>
        </p:spPr>
        <p:style>
          <a:lnRef idx="2">
            <a:schemeClr val="dk1"/>
          </a:lnRef>
          <a:fillRef idx="1">
            <a:schemeClr val="lt1"/>
          </a:fillRef>
          <a:effectRef idx="0">
            <a:schemeClr val="dk1"/>
          </a:effectRef>
          <a:fontRef idx="minor">
            <a:schemeClr val="dk1"/>
          </a:fontRef>
        </p:style>
        <p:txBody>
          <a:bodyPr anchor="ctr">
            <a:noAutofit/>
          </a:bodyPr>
          <a:lstStyle/>
          <a:p>
            <a:r>
              <a:rPr lang="en-GB" sz="4000" dirty="0" smtClean="0">
                <a:latin typeface="Britannic Bold" panose="020B0903060703020204" pitchFamily="34" charset="0"/>
              </a:rPr>
              <a:t>L.O. I am learning to </a:t>
            </a:r>
            <a:r>
              <a:rPr lang="en-GB" sz="4000" dirty="0">
                <a:latin typeface="Britannic Bold" panose="020B0903060703020204" pitchFamily="34" charset="0"/>
              </a:rPr>
              <a:t>compare and group together different kinds of </a:t>
            </a:r>
            <a:r>
              <a:rPr lang="en-GB" sz="4000" dirty="0" smtClean="0">
                <a:latin typeface="Britannic Bold" panose="020B0903060703020204" pitchFamily="34" charset="0"/>
              </a:rPr>
              <a:t>rocks.</a:t>
            </a:r>
            <a:r>
              <a:rPr lang="en-GB" dirty="0"/>
              <a:t/>
            </a:r>
            <a:br>
              <a:rPr lang="en-GB" dirty="0"/>
            </a:br>
            <a:endParaRPr lang="en-GB" sz="2800" dirty="0">
              <a:latin typeface="Britannic Bold" panose="020B0903060703020204" pitchFamily="34" charset="0"/>
            </a:endParaRPr>
          </a:p>
        </p:txBody>
      </p:sp>
    </p:spTree>
    <p:extLst>
      <p:ext uri="{BB962C8B-B14F-4D97-AF65-F5344CB8AC3E}">
        <p14:creationId xmlns:p14="http://schemas.microsoft.com/office/powerpoint/2010/main" val="36648367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2" y="1026942"/>
            <a:ext cx="9144000" cy="4600135"/>
          </a:xfrm>
          <a:ln w="76200"/>
        </p:spPr>
        <p:style>
          <a:lnRef idx="2">
            <a:schemeClr val="dk1"/>
          </a:lnRef>
          <a:fillRef idx="1">
            <a:schemeClr val="lt1"/>
          </a:fillRef>
          <a:effectRef idx="0">
            <a:schemeClr val="dk1"/>
          </a:effectRef>
          <a:fontRef idx="minor">
            <a:schemeClr val="dk1"/>
          </a:fontRef>
        </p:style>
        <p:txBody>
          <a:bodyPr anchor="ctr">
            <a:noAutofit/>
          </a:bodyPr>
          <a:lstStyle/>
          <a:p>
            <a:r>
              <a:rPr lang="en-GB" sz="4000" dirty="0" smtClean="0">
                <a:latin typeface="Britannic Bold" panose="020B0903060703020204" pitchFamily="34" charset="0"/>
              </a:rPr>
              <a:t>What is a rock?</a:t>
            </a:r>
            <a:br>
              <a:rPr lang="en-GB" sz="4000" dirty="0" smtClean="0">
                <a:latin typeface="Britannic Bold" panose="020B0903060703020204" pitchFamily="34" charset="0"/>
              </a:rPr>
            </a:br>
            <a:r>
              <a:rPr lang="en-GB" sz="3600" dirty="0">
                <a:latin typeface="Britannic Bold" panose="020B0903060703020204" pitchFamily="34" charset="0"/>
              </a:rPr>
              <a:t/>
            </a:r>
            <a:br>
              <a:rPr lang="en-GB" sz="3600" dirty="0">
                <a:latin typeface="Britannic Bold" panose="020B0903060703020204" pitchFamily="34" charset="0"/>
              </a:rPr>
            </a:br>
            <a:r>
              <a:rPr lang="en-GB" sz="2800" dirty="0" smtClean="0">
                <a:solidFill>
                  <a:schemeClr val="tx1"/>
                </a:solidFill>
                <a:latin typeface="Britannic Bold" panose="020B0903060703020204" pitchFamily="34" charset="0"/>
              </a:rPr>
              <a:t>Rock is </a:t>
            </a:r>
            <a:r>
              <a:rPr lang="en-GB" sz="2800" dirty="0">
                <a:solidFill>
                  <a:schemeClr val="tx1"/>
                </a:solidFill>
                <a:latin typeface="Britannic Bold" panose="020B0903060703020204" pitchFamily="34" charset="0"/>
              </a:rPr>
              <a:t>a hard material made up of one or more </a:t>
            </a:r>
            <a:r>
              <a:rPr lang="en-GB" sz="2800" dirty="0" smtClean="0">
                <a:solidFill>
                  <a:schemeClr val="tx1"/>
                </a:solidFill>
                <a:latin typeface="Britannic Bold" panose="020B0903060703020204" pitchFamily="34" charset="0"/>
              </a:rPr>
              <a:t>minerals. </a:t>
            </a:r>
            <a:r>
              <a:rPr lang="en-GB" sz="2800" dirty="0">
                <a:solidFill>
                  <a:schemeClr val="tx1"/>
                </a:solidFill>
                <a:latin typeface="Britannic Bold" panose="020B0903060703020204" pitchFamily="34" charset="0"/>
              </a:rPr>
              <a:t>Rock makes up the outer layer of Earth, called the crust. The lower parts of this layer are solid rock, or bedrock. Broken bits of rock lie on top. The tiniest bits of rock make up </a:t>
            </a:r>
            <a:r>
              <a:rPr lang="en-GB" sz="2800" dirty="0" smtClean="0">
                <a:solidFill>
                  <a:schemeClr val="tx1"/>
                </a:solidFill>
                <a:latin typeface="Britannic Bold" panose="020B0903060703020204" pitchFamily="34" charset="0"/>
              </a:rPr>
              <a:t>sand</a:t>
            </a:r>
            <a:r>
              <a:rPr lang="en-GB" sz="2800" dirty="0">
                <a:solidFill>
                  <a:schemeClr val="tx1"/>
                </a:solidFill>
                <a:latin typeface="Britannic Bold" panose="020B0903060703020204" pitchFamily="34" charset="0"/>
              </a:rPr>
              <a:t> and </a:t>
            </a:r>
            <a:r>
              <a:rPr lang="en-GB" sz="2800" dirty="0" smtClean="0">
                <a:solidFill>
                  <a:schemeClr val="tx1"/>
                </a:solidFill>
                <a:latin typeface="Britannic Bold" panose="020B0903060703020204" pitchFamily="34" charset="0"/>
              </a:rPr>
              <a:t>soil.  Rocks are naturally occurring and not man-made, although they can be shaped by humans and used for difference purposes.</a:t>
            </a:r>
            <a:endParaRPr lang="en-GB" sz="3600" dirty="0">
              <a:solidFill>
                <a:schemeClr val="tx1"/>
              </a:solidFill>
              <a:latin typeface="Britannic Bold" panose="020B0903060703020204" pitchFamily="34" charset="0"/>
            </a:endParaRPr>
          </a:p>
        </p:txBody>
      </p:sp>
    </p:spTree>
    <p:extLst>
      <p:ext uri="{BB962C8B-B14F-4D97-AF65-F5344CB8AC3E}">
        <p14:creationId xmlns:p14="http://schemas.microsoft.com/office/powerpoint/2010/main" val="6335716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2" y="1026942"/>
            <a:ext cx="9144000" cy="4600135"/>
          </a:xfrm>
          <a:ln w="76200"/>
        </p:spPr>
        <p:style>
          <a:lnRef idx="2">
            <a:schemeClr val="dk1"/>
          </a:lnRef>
          <a:fillRef idx="1">
            <a:schemeClr val="lt1"/>
          </a:fillRef>
          <a:effectRef idx="0">
            <a:schemeClr val="dk1"/>
          </a:effectRef>
          <a:fontRef idx="minor">
            <a:schemeClr val="dk1"/>
          </a:fontRef>
        </p:style>
        <p:txBody>
          <a:bodyPr anchor="ctr">
            <a:noAutofit/>
          </a:bodyPr>
          <a:lstStyle/>
          <a:p>
            <a:r>
              <a:rPr lang="en-GB" sz="4000" dirty="0" smtClean="0">
                <a:latin typeface="Britannic Bold" panose="020B0903060703020204" pitchFamily="34" charset="0"/>
              </a:rPr>
              <a:t>Do you know any famous rocks?</a:t>
            </a:r>
            <a:endParaRPr lang="en-GB" sz="4000" dirty="0">
              <a:latin typeface="Britannic Bold" panose="020B0903060703020204" pitchFamily="34" charset="0"/>
            </a:endParaRPr>
          </a:p>
        </p:txBody>
      </p:sp>
    </p:spTree>
    <p:extLst>
      <p:ext uri="{BB962C8B-B14F-4D97-AF65-F5344CB8AC3E}">
        <p14:creationId xmlns:p14="http://schemas.microsoft.com/office/powerpoint/2010/main" val="11295384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64419" y="255880"/>
            <a:ext cx="3345432" cy="2826600"/>
          </a:xfrm>
          <a:ln w="76200"/>
        </p:spPr>
        <p:style>
          <a:lnRef idx="2">
            <a:schemeClr val="dk1"/>
          </a:lnRef>
          <a:fillRef idx="1">
            <a:schemeClr val="lt1"/>
          </a:fillRef>
          <a:effectRef idx="0">
            <a:schemeClr val="dk1"/>
          </a:effectRef>
          <a:fontRef idx="minor">
            <a:schemeClr val="dk1"/>
          </a:fontRef>
        </p:style>
        <p:txBody>
          <a:bodyPr anchor="b">
            <a:noAutofit/>
          </a:bodyPr>
          <a:lstStyle/>
          <a:p>
            <a:r>
              <a:rPr lang="en-GB" sz="2000" dirty="0" smtClean="0">
                <a:latin typeface="Britannic Bold" panose="020B0903060703020204" pitchFamily="34" charset="0"/>
              </a:rPr>
              <a:t>Pulpit Rock, Portland Bill, Dorset</a:t>
            </a:r>
            <a:endParaRPr lang="en-GB" sz="2000" dirty="0">
              <a:latin typeface="Britannic Bold" panose="020B0903060703020204" pitchFamily="34" charset="0"/>
            </a:endParaRPr>
          </a:p>
        </p:txBody>
      </p:sp>
      <p:pic>
        <p:nvPicPr>
          <p:cNvPr id="3" name="Picture 2"/>
          <p:cNvPicPr>
            <a:picLocks noChangeAspect="1"/>
          </p:cNvPicPr>
          <p:nvPr/>
        </p:nvPicPr>
        <p:blipFill>
          <a:blip r:embed="rId3"/>
          <a:stretch>
            <a:fillRect/>
          </a:stretch>
        </p:blipFill>
        <p:spPr>
          <a:xfrm>
            <a:off x="841883" y="444138"/>
            <a:ext cx="2390504" cy="1789256"/>
          </a:xfrm>
          <a:prstGeom prst="rect">
            <a:avLst/>
          </a:prstGeom>
        </p:spPr>
      </p:pic>
      <p:sp>
        <p:nvSpPr>
          <p:cNvPr id="4" name="Title 1"/>
          <p:cNvSpPr txBox="1">
            <a:spLocks/>
          </p:cNvSpPr>
          <p:nvPr/>
        </p:nvSpPr>
        <p:spPr>
          <a:xfrm>
            <a:off x="4313312" y="255880"/>
            <a:ext cx="3345432" cy="2826600"/>
          </a:xfrm>
          <a:prstGeom prst="rect">
            <a:avLst/>
          </a:prstGeom>
          <a:ln w="76200" cap="flat" cmpd="sng" algn="ctr">
            <a:solidFill>
              <a:schemeClr val="dk1"/>
            </a:solidFill>
            <a:prstDash val="solid"/>
            <a:miter lim="800000"/>
          </a:ln>
        </p:spPr>
        <p:style>
          <a:lnRef idx="2">
            <a:schemeClr val="dk1"/>
          </a:lnRef>
          <a:fillRef idx="1">
            <a:schemeClr val="lt1"/>
          </a:fillRef>
          <a:effectRef idx="0">
            <a:schemeClr val="dk1"/>
          </a:effectRef>
          <a:fontRef idx="minor">
            <a:schemeClr val="dk1"/>
          </a:fontRef>
        </p:style>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000" dirty="0" smtClean="0">
                <a:latin typeface="Britannic Bold" panose="020B0903060703020204" pitchFamily="34" charset="0"/>
              </a:rPr>
              <a:t>Stonehenge, </a:t>
            </a:r>
          </a:p>
          <a:p>
            <a:r>
              <a:rPr lang="en-GB" sz="2000" dirty="0" smtClean="0">
                <a:latin typeface="Britannic Bold" panose="020B0903060703020204" pitchFamily="34" charset="0"/>
              </a:rPr>
              <a:t>Wiltshire</a:t>
            </a:r>
            <a:endParaRPr lang="en-GB" sz="2000" dirty="0">
              <a:latin typeface="Britannic Bold" panose="020B0903060703020204" pitchFamily="34" charset="0"/>
            </a:endParaRPr>
          </a:p>
        </p:txBody>
      </p:sp>
      <p:pic>
        <p:nvPicPr>
          <p:cNvPr id="1026" name="Picture 2" descr="Image result for stonehen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12819" y="444138"/>
            <a:ext cx="2746418" cy="1544860"/>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p:cNvSpPr txBox="1">
            <a:spLocks/>
          </p:cNvSpPr>
          <p:nvPr/>
        </p:nvSpPr>
        <p:spPr>
          <a:xfrm>
            <a:off x="8262205" y="255880"/>
            <a:ext cx="3345432" cy="2826600"/>
          </a:xfrm>
          <a:prstGeom prst="rect">
            <a:avLst/>
          </a:prstGeom>
          <a:ln w="76200" cap="flat" cmpd="sng" algn="ctr">
            <a:solidFill>
              <a:schemeClr val="dk1"/>
            </a:solidFill>
            <a:prstDash val="solid"/>
            <a:miter lim="800000"/>
          </a:ln>
        </p:spPr>
        <p:style>
          <a:lnRef idx="2">
            <a:schemeClr val="dk1"/>
          </a:lnRef>
          <a:fillRef idx="1">
            <a:schemeClr val="lt1"/>
          </a:fillRef>
          <a:effectRef idx="0">
            <a:schemeClr val="dk1"/>
          </a:effectRef>
          <a:fontRef idx="minor">
            <a:schemeClr val="dk1"/>
          </a:fontRef>
        </p:style>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000" dirty="0" err="1" smtClean="0">
                <a:latin typeface="Britannic Bold" panose="020B0903060703020204" pitchFamily="34" charset="0"/>
              </a:rPr>
              <a:t>Durdle</a:t>
            </a:r>
            <a:r>
              <a:rPr lang="en-GB" sz="2000" dirty="0" smtClean="0">
                <a:latin typeface="Britannic Bold" panose="020B0903060703020204" pitchFamily="34" charset="0"/>
              </a:rPr>
              <a:t> Door, </a:t>
            </a:r>
          </a:p>
          <a:p>
            <a:r>
              <a:rPr lang="en-GB" sz="2000" dirty="0" smtClean="0">
                <a:latin typeface="Britannic Bold" panose="020B0903060703020204" pitchFamily="34" charset="0"/>
              </a:rPr>
              <a:t>Dorset</a:t>
            </a:r>
            <a:endParaRPr lang="en-GB" sz="2000" dirty="0">
              <a:latin typeface="Britannic Bold" panose="020B0903060703020204" pitchFamily="34" charset="0"/>
            </a:endParaRPr>
          </a:p>
        </p:txBody>
      </p:sp>
      <p:pic>
        <p:nvPicPr>
          <p:cNvPr id="1028" name="Picture 4" descr="Image result for durdle doo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09463" y="444138"/>
            <a:ext cx="2685562" cy="1789256"/>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1"/>
          <p:cNvSpPr txBox="1">
            <a:spLocks/>
          </p:cNvSpPr>
          <p:nvPr/>
        </p:nvSpPr>
        <p:spPr>
          <a:xfrm>
            <a:off x="364419" y="3412737"/>
            <a:ext cx="3345432" cy="2826600"/>
          </a:xfrm>
          <a:prstGeom prst="rect">
            <a:avLst/>
          </a:prstGeom>
          <a:ln w="76200" cap="flat" cmpd="sng" algn="ctr">
            <a:solidFill>
              <a:schemeClr val="dk1"/>
            </a:solidFill>
            <a:prstDash val="solid"/>
            <a:miter lim="800000"/>
          </a:ln>
        </p:spPr>
        <p:style>
          <a:lnRef idx="2">
            <a:schemeClr val="dk1"/>
          </a:lnRef>
          <a:fillRef idx="1">
            <a:schemeClr val="lt1"/>
          </a:fillRef>
          <a:effectRef idx="0">
            <a:schemeClr val="dk1"/>
          </a:effectRef>
          <a:fontRef idx="minor">
            <a:schemeClr val="dk1"/>
          </a:fontRef>
        </p:style>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000" dirty="0" smtClean="0">
                <a:latin typeface="Britannic Bold" panose="020B0903060703020204" pitchFamily="34" charset="0"/>
              </a:rPr>
              <a:t>Mount Rushmore, </a:t>
            </a:r>
          </a:p>
          <a:p>
            <a:r>
              <a:rPr lang="en-GB" sz="2000" dirty="0" smtClean="0">
                <a:latin typeface="Britannic Bold" panose="020B0903060703020204" pitchFamily="34" charset="0"/>
              </a:rPr>
              <a:t>South Dakota, USA</a:t>
            </a:r>
            <a:endParaRPr lang="en-GB" sz="2000" dirty="0">
              <a:latin typeface="Britannic Bold" panose="020B0903060703020204" pitchFamily="34" charset="0"/>
            </a:endParaRPr>
          </a:p>
        </p:txBody>
      </p:sp>
      <p:sp>
        <p:nvSpPr>
          <p:cNvPr id="12" name="Title 1"/>
          <p:cNvSpPr txBox="1">
            <a:spLocks/>
          </p:cNvSpPr>
          <p:nvPr/>
        </p:nvSpPr>
        <p:spPr>
          <a:xfrm>
            <a:off x="4313312" y="3412737"/>
            <a:ext cx="3345432" cy="2826600"/>
          </a:xfrm>
          <a:prstGeom prst="rect">
            <a:avLst/>
          </a:prstGeom>
          <a:ln w="76200" cap="flat" cmpd="sng" algn="ctr">
            <a:solidFill>
              <a:schemeClr val="dk1"/>
            </a:solidFill>
            <a:prstDash val="solid"/>
            <a:miter lim="800000"/>
          </a:ln>
        </p:spPr>
        <p:style>
          <a:lnRef idx="2">
            <a:schemeClr val="dk1"/>
          </a:lnRef>
          <a:fillRef idx="1">
            <a:schemeClr val="lt1"/>
          </a:fillRef>
          <a:effectRef idx="0">
            <a:schemeClr val="dk1"/>
          </a:effectRef>
          <a:fontRef idx="minor">
            <a:schemeClr val="dk1"/>
          </a:fontRef>
        </p:style>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000" dirty="0" smtClean="0">
                <a:latin typeface="Britannic Bold" panose="020B0903060703020204" pitchFamily="34" charset="0"/>
              </a:rPr>
              <a:t>Uluru (Ayers Rock), Australia</a:t>
            </a:r>
            <a:endParaRPr lang="en-GB" sz="2000" dirty="0">
              <a:latin typeface="Britannic Bold" panose="020B0903060703020204" pitchFamily="34" charset="0"/>
            </a:endParaRPr>
          </a:p>
        </p:txBody>
      </p:sp>
      <p:sp>
        <p:nvSpPr>
          <p:cNvPr id="14" name="Title 1"/>
          <p:cNvSpPr txBox="1">
            <a:spLocks/>
          </p:cNvSpPr>
          <p:nvPr/>
        </p:nvSpPr>
        <p:spPr>
          <a:xfrm>
            <a:off x="8262205" y="3412737"/>
            <a:ext cx="3345432" cy="2826600"/>
          </a:xfrm>
          <a:prstGeom prst="rect">
            <a:avLst/>
          </a:prstGeom>
          <a:ln w="76200" cap="flat" cmpd="sng" algn="ctr">
            <a:solidFill>
              <a:schemeClr val="dk1"/>
            </a:solidFill>
            <a:prstDash val="solid"/>
            <a:miter lim="800000"/>
          </a:ln>
        </p:spPr>
        <p:style>
          <a:lnRef idx="2">
            <a:schemeClr val="dk1"/>
          </a:lnRef>
          <a:fillRef idx="1">
            <a:schemeClr val="lt1"/>
          </a:fillRef>
          <a:effectRef idx="0">
            <a:schemeClr val="dk1"/>
          </a:effectRef>
          <a:fontRef idx="minor">
            <a:schemeClr val="dk1"/>
          </a:fontRef>
        </p:style>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000" dirty="0" smtClean="0">
                <a:latin typeface="Britannic Bold" panose="020B0903060703020204" pitchFamily="34" charset="0"/>
              </a:rPr>
              <a:t>Grand Canyon, </a:t>
            </a:r>
          </a:p>
          <a:p>
            <a:r>
              <a:rPr lang="en-GB" sz="2000" dirty="0" smtClean="0">
                <a:latin typeface="Britannic Bold" panose="020B0903060703020204" pitchFamily="34" charset="0"/>
              </a:rPr>
              <a:t>Arizona, USA</a:t>
            </a:r>
            <a:endParaRPr lang="en-GB" sz="2000" dirty="0">
              <a:latin typeface="Britannic Bold" panose="020B0903060703020204" pitchFamily="34" charset="0"/>
            </a:endParaRPr>
          </a:p>
        </p:txBody>
      </p:sp>
      <p:pic>
        <p:nvPicPr>
          <p:cNvPr id="1030" name="Picture 6" descr="Image result for mount rushmor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9507" y="3600995"/>
            <a:ext cx="2715255" cy="188540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7"/>
          <a:stretch>
            <a:fillRect/>
          </a:stretch>
        </p:blipFill>
        <p:spPr>
          <a:xfrm>
            <a:off x="4543209" y="3742131"/>
            <a:ext cx="2885638" cy="1603132"/>
          </a:xfrm>
          <a:prstGeom prst="rect">
            <a:avLst/>
          </a:prstGeom>
        </p:spPr>
      </p:pic>
      <p:pic>
        <p:nvPicPr>
          <p:cNvPr id="1032" name="Picture 8" descr="Image result for grand cany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430421" y="3600995"/>
            <a:ext cx="3043646" cy="1667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2259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2" y="1026942"/>
            <a:ext cx="9144000" cy="4600135"/>
          </a:xfrm>
          <a:ln w="76200"/>
        </p:spPr>
        <p:style>
          <a:lnRef idx="2">
            <a:schemeClr val="dk1"/>
          </a:lnRef>
          <a:fillRef idx="1">
            <a:schemeClr val="lt1"/>
          </a:fillRef>
          <a:effectRef idx="0">
            <a:schemeClr val="dk1"/>
          </a:effectRef>
          <a:fontRef idx="minor">
            <a:schemeClr val="dk1"/>
          </a:fontRef>
        </p:style>
        <p:txBody>
          <a:bodyPr anchor="ctr">
            <a:noAutofit/>
          </a:bodyPr>
          <a:lstStyle/>
          <a:p>
            <a:r>
              <a:rPr lang="en-GB" sz="4000" dirty="0" smtClean="0">
                <a:latin typeface="Britannic Bold" panose="020B0903060703020204" pitchFamily="34" charset="0"/>
              </a:rPr>
              <a:t>Rocks come in all shapes and sizes.</a:t>
            </a:r>
            <a:br>
              <a:rPr lang="en-GB" sz="4000" dirty="0" smtClean="0">
                <a:latin typeface="Britannic Bold" panose="020B0903060703020204" pitchFamily="34" charset="0"/>
              </a:rPr>
            </a:br>
            <a:r>
              <a:rPr lang="en-GB" sz="4000" dirty="0" smtClean="0">
                <a:latin typeface="Britannic Bold" panose="020B0903060703020204" pitchFamily="34" charset="0"/>
              </a:rPr>
              <a:t/>
            </a:r>
            <a:br>
              <a:rPr lang="en-GB" sz="4000" dirty="0" smtClean="0">
                <a:latin typeface="Britannic Bold" panose="020B0903060703020204" pitchFamily="34" charset="0"/>
              </a:rPr>
            </a:br>
            <a:r>
              <a:rPr lang="en-GB" sz="4000" dirty="0" smtClean="0">
                <a:latin typeface="Britannic Bold" panose="020B0903060703020204" pitchFamily="34" charset="0"/>
              </a:rPr>
              <a:t>What </a:t>
            </a:r>
            <a:r>
              <a:rPr lang="en-GB" sz="4000" dirty="0" smtClean="0">
                <a:latin typeface="Britannic Bold" panose="020B0903060703020204" pitchFamily="34" charset="0"/>
              </a:rPr>
              <a:t>types of rock do you know</a:t>
            </a:r>
            <a:r>
              <a:rPr lang="en-GB" sz="4000" dirty="0" smtClean="0">
                <a:latin typeface="Britannic Bold" panose="020B0903060703020204" pitchFamily="34" charset="0"/>
              </a:rPr>
              <a:t>?</a:t>
            </a:r>
            <a:endParaRPr lang="en-GB" sz="4000" dirty="0">
              <a:latin typeface="Britannic Bold" panose="020B0903060703020204" pitchFamily="34" charset="0"/>
            </a:endParaRPr>
          </a:p>
        </p:txBody>
      </p:sp>
    </p:spTree>
    <p:extLst>
      <p:ext uri="{BB962C8B-B14F-4D97-AF65-F5344CB8AC3E}">
        <p14:creationId xmlns:p14="http://schemas.microsoft.com/office/powerpoint/2010/main" val="3149853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2" y="1026942"/>
            <a:ext cx="9144000" cy="4600135"/>
          </a:xfrm>
          <a:ln w="76200"/>
        </p:spPr>
        <p:style>
          <a:lnRef idx="2">
            <a:schemeClr val="dk1"/>
          </a:lnRef>
          <a:fillRef idx="1">
            <a:schemeClr val="lt1"/>
          </a:fillRef>
          <a:effectRef idx="0">
            <a:schemeClr val="dk1"/>
          </a:effectRef>
          <a:fontRef idx="minor">
            <a:schemeClr val="dk1"/>
          </a:fontRef>
        </p:style>
        <p:txBody>
          <a:bodyPr anchor="t">
            <a:noAutofit/>
          </a:bodyPr>
          <a:lstStyle/>
          <a:p>
            <a:pPr algn="l"/>
            <a:r>
              <a:rPr lang="en-GB" sz="4000" dirty="0" smtClean="0">
                <a:latin typeface="Britannic Bold" panose="020B0903060703020204" pitchFamily="34" charset="0"/>
              </a:rPr>
              <a:t>Boulder </a:t>
            </a:r>
            <a:r>
              <a:rPr lang="en-GB" sz="2000" dirty="0" smtClean="0">
                <a:latin typeface="Britannic Bold" panose="020B0903060703020204" pitchFamily="34" charset="0"/>
              </a:rPr>
              <a:t>(a large rock</a:t>
            </a:r>
            <a:r>
              <a:rPr lang="en-GB" sz="2000" dirty="0" smtClean="0">
                <a:latin typeface="Britannic Bold" panose="020B0903060703020204" pitchFamily="34" charset="0"/>
              </a:rPr>
              <a:t>)</a:t>
            </a:r>
            <a:br>
              <a:rPr lang="en-GB" sz="2000" dirty="0" smtClean="0">
                <a:latin typeface="Britannic Bold" panose="020B0903060703020204" pitchFamily="34" charset="0"/>
              </a:rPr>
            </a:br>
            <a:r>
              <a:rPr lang="en-GB" sz="2000" dirty="0" smtClean="0">
                <a:latin typeface="Britannic Bold" panose="020B0903060703020204" pitchFamily="34" charset="0"/>
              </a:rPr>
              <a:t/>
            </a:r>
            <a:br>
              <a:rPr lang="en-GB" sz="2000" dirty="0" smtClean="0">
                <a:latin typeface="Britannic Bold" panose="020B0903060703020204" pitchFamily="34" charset="0"/>
              </a:rPr>
            </a:br>
            <a:r>
              <a:rPr lang="en-GB" sz="4000" dirty="0" smtClean="0">
                <a:latin typeface="Britannic Bold" panose="020B0903060703020204" pitchFamily="34" charset="0"/>
              </a:rPr>
              <a:t/>
            </a:r>
            <a:br>
              <a:rPr lang="en-GB" sz="4000" dirty="0" smtClean="0">
                <a:latin typeface="Britannic Bold" panose="020B0903060703020204" pitchFamily="34" charset="0"/>
              </a:rPr>
            </a:br>
            <a:r>
              <a:rPr lang="en-GB" sz="4000" dirty="0" smtClean="0">
                <a:latin typeface="Britannic Bold" panose="020B0903060703020204" pitchFamily="34" charset="0"/>
              </a:rPr>
              <a:t>Pebble </a:t>
            </a:r>
            <a:r>
              <a:rPr lang="en-GB" sz="2000" dirty="0" smtClean="0">
                <a:latin typeface="Britannic Bold" panose="020B0903060703020204" pitchFamily="34" charset="0"/>
              </a:rPr>
              <a:t>(a small rock that has been made smooth by water or wind)</a:t>
            </a:r>
            <a:br>
              <a:rPr lang="en-GB" sz="2000" dirty="0" smtClean="0">
                <a:latin typeface="Britannic Bold" panose="020B0903060703020204" pitchFamily="34" charset="0"/>
              </a:rPr>
            </a:br>
            <a:r>
              <a:rPr lang="en-GB" sz="2000" dirty="0" smtClean="0">
                <a:latin typeface="Britannic Bold" panose="020B0903060703020204" pitchFamily="34" charset="0"/>
              </a:rPr>
              <a:t/>
            </a:r>
            <a:br>
              <a:rPr lang="en-GB" sz="2000" dirty="0" smtClean="0">
                <a:latin typeface="Britannic Bold" panose="020B0903060703020204" pitchFamily="34" charset="0"/>
              </a:rPr>
            </a:br>
            <a:r>
              <a:rPr lang="en-GB" sz="4000" dirty="0" smtClean="0">
                <a:latin typeface="Britannic Bold" panose="020B0903060703020204" pitchFamily="34" charset="0"/>
              </a:rPr>
              <a:t/>
            </a:r>
            <a:br>
              <a:rPr lang="en-GB" sz="4000" dirty="0" smtClean="0">
                <a:latin typeface="Britannic Bold" panose="020B0903060703020204" pitchFamily="34" charset="0"/>
              </a:rPr>
            </a:br>
            <a:r>
              <a:rPr lang="en-GB" sz="4000" dirty="0" smtClean="0">
                <a:latin typeface="Britannic Bold" panose="020B0903060703020204" pitchFamily="34" charset="0"/>
              </a:rPr>
              <a:t>Stone </a:t>
            </a:r>
            <a:r>
              <a:rPr lang="en-GB" sz="2000" dirty="0" smtClean="0">
                <a:latin typeface="Britannic Bold" panose="020B0903060703020204" pitchFamily="34" charset="0"/>
              </a:rPr>
              <a:t>(smaller and rougher than a pebble)</a:t>
            </a:r>
            <a:endParaRPr lang="en-GB" sz="2000" dirty="0">
              <a:latin typeface="Britannic Bold" panose="020B0903060703020204" pitchFamily="34" charset="0"/>
            </a:endParaRPr>
          </a:p>
        </p:txBody>
      </p:sp>
      <p:pic>
        <p:nvPicPr>
          <p:cNvPr id="3" name="Picture 2"/>
          <p:cNvPicPr>
            <a:picLocks noChangeAspect="1"/>
          </p:cNvPicPr>
          <p:nvPr/>
        </p:nvPicPr>
        <p:blipFill>
          <a:blip r:embed="rId3"/>
          <a:stretch>
            <a:fillRect/>
          </a:stretch>
        </p:blipFill>
        <p:spPr>
          <a:xfrm>
            <a:off x="5468186" y="1234984"/>
            <a:ext cx="1679666" cy="1201052"/>
          </a:xfrm>
          <a:prstGeom prst="rect">
            <a:avLst/>
          </a:prstGeom>
        </p:spPr>
      </p:pic>
      <p:pic>
        <p:nvPicPr>
          <p:cNvPr id="4" name="Picture 3"/>
          <p:cNvPicPr>
            <a:picLocks noChangeAspect="1"/>
          </p:cNvPicPr>
          <p:nvPr/>
        </p:nvPicPr>
        <p:blipFill>
          <a:blip r:embed="rId4"/>
          <a:stretch>
            <a:fillRect/>
          </a:stretch>
        </p:blipFill>
        <p:spPr>
          <a:xfrm>
            <a:off x="8373876" y="3015345"/>
            <a:ext cx="1242856" cy="1242856"/>
          </a:xfrm>
          <a:prstGeom prst="rect">
            <a:avLst/>
          </a:prstGeom>
        </p:spPr>
      </p:pic>
      <p:pic>
        <p:nvPicPr>
          <p:cNvPr id="5" name="Picture 4"/>
          <p:cNvPicPr>
            <a:picLocks noChangeAspect="1"/>
          </p:cNvPicPr>
          <p:nvPr/>
        </p:nvPicPr>
        <p:blipFill>
          <a:blip r:embed="rId5"/>
          <a:stretch>
            <a:fillRect/>
          </a:stretch>
        </p:blipFill>
        <p:spPr>
          <a:xfrm>
            <a:off x="5468186" y="4493919"/>
            <a:ext cx="1746719" cy="978163"/>
          </a:xfrm>
          <a:prstGeom prst="rect">
            <a:avLst/>
          </a:prstGeom>
        </p:spPr>
      </p:pic>
    </p:spTree>
    <p:extLst>
      <p:ext uri="{BB962C8B-B14F-4D97-AF65-F5344CB8AC3E}">
        <p14:creationId xmlns:p14="http://schemas.microsoft.com/office/powerpoint/2010/main" val="12699688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2" y="1026942"/>
            <a:ext cx="9144000" cy="4600135"/>
          </a:xfrm>
          <a:ln w="76200"/>
        </p:spPr>
        <p:style>
          <a:lnRef idx="2">
            <a:schemeClr val="dk1"/>
          </a:lnRef>
          <a:fillRef idx="1">
            <a:schemeClr val="lt1"/>
          </a:fillRef>
          <a:effectRef idx="0">
            <a:schemeClr val="dk1"/>
          </a:effectRef>
          <a:fontRef idx="minor">
            <a:schemeClr val="dk1"/>
          </a:fontRef>
        </p:style>
        <p:txBody>
          <a:bodyPr anchor="ctr">
            <a:noAutofit/>
          </a:bodyPr>
          <a:lstStyle/>
          <a:p>
            <a:r>
              <a:rPr lang="en-GB" sz="3200" dirty="0" smtClean="0">
                <a:latin typeface="Britannic Bold" panose="020B0903060703020204" pitchFamily="34" charset="0"/>
              </a:rPr>
              <a:t>However,  vocabulary like boulder, pebble and stone are not scientific enough for geologists.</a:t>
            </a:r>
            <a:br>
              <a:rPr lang="en-GB" sz="3200" dirty="0" smtClean="0">
                <a:latin typeface="Britannic Bold" panose="020B0903060703020204" pitchFamily="34" charset="0"/>
              </a:rPr>
            </a:br>
            <a:r>
              <a:rPr lang="en-GB" sz="3200" dirty="0">
                <a:latin typeface="Britannic Bold" panose="020B0903060703020204" pitchFamily="34" charset="0"/>
              </a:rPr>
              <a:t/>
            </a:r>
            <a:br>
              <a:rPr lang="en-GB" sz="3200" dirty="0">
                <a:latin typeface="Britannic Bold" panose="020B0903060703020204" pitchFamily="34" charset="0"/>
              </a:rPr>
            </a:br>
            <a:r>
              <a:rPr lang="en-GB" sz="3200" dirty="0" smtClean="0">
                <a:latin typeface="Britannic Bold" panose="020B0903060703020204" pitchFamily="34" charset="0"/>
              </a:rPr>
              <a:t>They needs words that are more specific to the type of rock so they can group them in ways that allow them to study their similarities and differences carefully.</a:t>
            </a:r>
            <a:endParaRPr lang="en-GB" sz="3200" dirty="0">
              <a:latin typeface="Britannic Bold" panose="020B0903060703020204" pitchFamily="34" charset="0"/>
            </a:endParaRPr>
          </a:p>
        </p:txBody>
      </p:sp>
    </p:spTree>
    <p:extLst>
      <p:ext uri="{BB962C8B-B14F-4D97-AF65-F5344CB8AC3E}">
        <p14:creationId xmlns:p14="http://schemas.microsoft.com/office/powerpoint/2010/main" val="13603904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2" y="1026942"/>
            <a:ext cx="9144000" cy="4600135"/>
          </a:xfrm>
          <a:ln w="76200"/>
        </p:spPr>
        <p:style>
          <a:lnRef idx="2">
            <a:schemeClr val="dk1"/>
          </a:lnRef>
          <a:fillRef idx="1">
            <a:schemeClr val="lt1"/>
          </a:fillRef>
          <a:effectRef idx="0">
            <a:schemeClr val="dk1"/>
          </a:effectRef>
          <a:fontRef idx="minor">
            <a:schemeClr val="dk1"/>
          </a:fontRef>
        </p:style>
        <p:txBody>
          <a:bodyPr anchor="t">
            <a:noAutofit/>
          </a:bodyPr>
          <a:lstStyle/>
          <a:p>
            <a:r>
              <a:rPr lang="en-GB" sz="4000" dirty="0" smtClean="0">
                <a:latin typeface="Britannic Bold" panose="020B0903060703020204" pitchFamily="34" charset="0"/>
              </a:rPr>
              <a:t>What is a rock?</a:t>
            </a:r>
            <a:br>
              <a:rPr lang="en-GB" sz="4000" dirty="0" smtClean="0">
                <a:latin typeface="Britannic Bold" panose="020B0903060703020204" pitchFamily="34" charset="0"/>
              </a:rPr>
            </a:br>
            <a:r>
              <a:rPr lang="en-GB" sz="2800" dirty="0">
                <a:latin typeface="Britannic Bold" panose="020B0903060703020204" pitchFamily="34" charset="0"/>
              </a:rPr>
              <a:t/>
            </a:r>
            <a:br>
              <a:rPr lang="en-GB" sz="2800" dirty="0">
                <a:latin typeface="Britannic Bold" panose="020B0903060703020204" pitchFamily="34" charset="0"/>
              </a:rPr>
            </a:br>
            <a:r>
              <a:rPr lang="en-GB" sz="2800" dirty="0" smtClean="0">
                <a:latin typeface="Britannic Bold" panose="020B0903060703020204" pitchFamily="34" charset="0"/>
              </a:rPr>
              <a:t>Click on the picture to find out more.  Watch the clip, read the information and complete the quizzes.</a:t>
            </a:r>
            <a:endParaRPr lang="en-GB" sz="2800" dirty="0">
              <a:latin typeface="Britannic Bold" panose="020B0903060703020204" pitchFamily="34" charset="0"/>
            </a:endParaRPr>
          </a:p>
        </p:txBody>
      </p:sp>
      <p:pic>
        <p:nvPicPr>
          <p:cNvPr id="3" name="Picture 2">
            <a:hlinkClick r:id="rId3"/>
          </p:cNvPr>
          <p:cNvPicPr>
            <a:picLocks noChangeAspect="1"/>
          </p:cNvPicPr>
          <p:nvPr/>
        </p:nvPicPr>
        <p:blipFill>
          <a:blip r:embed="rId4"/>
          <a:stretch>
            <a:fillRect/>
          </a:stretch>
        </p:blipFill>
        <p:spPr>
          <a:xfrm>
            <a:off x="4205375" y="3074126"/>
            <a:ext cx="3865654" cy="2190065"/>
          </a:xfrm>
          <a:prstGeom prst="rect">
            <a:avLst/>
          </a:prstGeom>
        </p:spPr>
      </p:pic>
    </p:spTree>
    <p:extLst>
      <p:ext uri="{BB962C8B-B14F-4D97-AF65-F5344CB8AC3E}">
        <p14:creationId xmlns:p14="http://schemas.microsoft.com/office/powerpoint/2010/main" val="34869804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2" y="1026942"/>
            <a:ext cx="9144000" cy="4600135"/>
          </a:xfrm>
          <a:ln w="76200"/>
        </p:spPr>
        <p:style>
          <a:lnRef idx="2">
            <a:schemeClr val="dk1"/>
          </a:lnRef>
          <a:fillRef idx="1">
            <a:schemeClr val="lt1"/>
          </a:fillRef>
          <a:effectRef idx="0">
            <a:schemeClr val="dk1"/>
          </a:effectRef>
          <a:fontRef idx="minor">
            <a:schemeClr val="dk1"/>
          </a:fontRef>
        </p:style>
        <p:txBody>
          <a:bodyPr anchor="ctr">
            <a:noAutofit/>
          </a:bodyPr>
          <a:lstStyle/>
          <a:p>
            <a:r>
              <a:rPr lang="en-GB" sz="4000" dirty="0" smtClean="0">
                <a:latin typeface="Britannic Bold" panose="020B0903060703020204" pitchFamily="34" charset="0"/>
              </a:rPr>
              <a:t>How can we tell the difference between sedimentary, igneous and metamorphic rocks?  </a:t>
            </a:r>
            <a:br>
              <a:rPr lang="en-GB" sz="4000" dirty="0" smtClean="0">
                <a:latin typeface="Britannic Bold" panose="020B0903060703020204" pitchFamily="34" charset="0"/>
              </a:rPr>
            </a:br>
            <a:r>
              <a:rPr lang="en-GB" sz="4000" dirty="0">
                <a:latin typeface="Britannic Bold" panose="020B0903060703020204" pitchFamily="34" charset="0"/>
              </a:rPr>
              <a:t/>
            </a:r>
            <a:br>
              <a:rPr lang="en-GB" sz="4000" dirty="0">
                <a:latin typeface="Britannic Bold" panose="020B0903060703020204" pitchFamily="34" charset="0"/>
              </a:rPr>
            </a:br>
            <a:r>
              <a:rPr lang="en-GB" sz="4000" dirty="0" smtClean="0">
                <a:latin typeface="Britannic Bold" panose="020B0903060703020204" pitchFamily="34" charset="0"/>
              </a:rPr>
              <a:t>What clues could we look for to help?</a:t>
            </a:r>
            <a:endParaRPr lang="en-GB" sz="2800" dirty="0">
              <a:latin typeface="Britannic Bold" panose="020B0903060703020204" pitchFamily="34" charset="0"/>
            </a:endParaRPr>
          </a:p>
        </p:txBody>
      </p:sp>
    </p:spTree>
    <p:extLst>
      <p:ext uri="{BB962C8B-B14F-4D97-AF65-F5344CB8AC3E}">
        <p14:creationId xmlns:p14="http://schemas.microsoft.com/office/powerpoint/2010/main" val="1079198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2" y="1026942"/>
            <a:ext cx="9144000" cy="4600135"/>
          </a:xfrm>
          <a:ln w="76200"/>
        </p:spPr>
        <p:style>
          <a:lnRef idx="2">
            <a:schemeClr val="dk1"/>
          </a:lnRef>
          <a:fillRef idx="1">
            <a:schemeClr val="lt1"/>
          </a:fillRef>
          <a:effectRef idx="0">
            <a:schemeClr val="dk1"/>
          </a:effectRef>
          <a:fontRef idx="minor">
            <a:schemeClr val="dk1"/>
          </a:fontRef>
        </p:style>
        <p:txBody>
          <a:bodyPr anchor="ctr">
            <a:noAutofit/>
          </a:bodyPr>
          <a:lstStyle/>
          <a:p>
            <a:r>
              <a:rPr lang="en-GB" sz="3600" u="sng" dirty="0">
                <a:latin typeface="Britannic Bold" panose="020B0903060703020204" pitchFamily="34" charset="0"/>
              </a:rPr>
              <a:t>Sedimentary </a:t>
            </a:r>
            <a:r>
              <a:rPr lang="en-GB" sz="3600" u="sng" dirty="0" smtClean="0">
                <a:latin typeface="Britannic Bold" panose="020B0903060703020204" pitchFamily="34" charset="0"/>
              </a:rPr>
              <a:t>Rocks</a:t>
            </a:r>
            <a:r>
              <a:rPr lang="en-GB" sz="3600" dirty="0" smtClean="0">
                <a:latin typeface="Britannic Bold" panose="020B0903060703020204" pitchFamily="34" charset="0"/>
              </a:rPr>
              <a:t/>
            </a:r>
            <a:br>
              <a:rPr lang="en-GB" sz="3600" dirty="0" smtClean="0">
                <a:latin typeface="Britannic Bold" panose="020B0903060703020204" pitchFamily="34" charset="0"/>
              </a:rPr>
            </a:br>
            <a:r>
              <a:rPr lang="en-GB" sz="3600" dirty="0">
                <a:latin typeface="Britannic Bold" panose="020B0903060703020204" pitchFamily="34" charset="0"/>
              </a:rPr>
              <a:t/>
            </a:r>
            <a:br>
              <a:rPr lang="en-GB" sz="3600" dirty="0">
                <a:latin typeface="Britannic Bold" panose="020B0903060703020204" pitchFamily="34" charset="0"/>
              </a:rPr>
            </a:br>
            <a:r>
              <a:rPr lang="en-GB" sz="3600" dirty="0">
                <a:latin typeface="Britannic Bold" panose="020B0903060703020204" pitchFamily="34" charset="0"/>
              </a:rPr>
              <a:t>Sedimentary rock is often </a:t>
            </a:r>
            <a:r>
              <a:rPr lang="en-GB" sz="3600" dirty="0">
                <a:solidFill>
                  <a:srgbClr val="0070C0"/>
                </a:solidFill>
                <a:latin typeface="Britannic Bold" panose="020B0903060703020204" pitchFamily="34" charset="0"/>
              </a:rPr>
              <a:t>found in layers</a:t>
            </a:r>
            <a:r>
              <a:rPr lang="en-GB" sz="3600" dirty="0">
                <a:latin typeface="Britannic Bold" panose="020B0903060703020204" pitchFamily="34" charset="0"/>
              </a:rPr>
              <a:t>. One way to tell if a rock sample is sedimentary is to see if it is </a:t>
            </a:r>
            <a:r>
              <a:rPr lang="en-GB" sz="3600" dirty="0">
                <a:solidFill>
                  <a:srgbClr val="0070C0"/>
                </a:solidFill>
                <a:latin typeface="Britannic Bold" panose="020B0903060703020204" pitchFamily="34" charset="0"/>
              </a:rPr>
              <a:t>made from grains</a:t>
            </a:r>
            <a:r>
              <a:rPr lang="en-GB" sz="3600" dirty="0">
                <a:latin typeface="Britannic Bold" panose="020B0903060703020204" pitchFamily="34" charset="0"/>
              </a:rPr>
              <a:t>. Some samples of sedimentary rocks include limestone, sandstone, coal and shale.</a:t>
            </a:r>
          </a:p>
        </p:txBody>
      </p:sp>
    </p:spTree>
    <p:extLst>
      <p:ext uri="{BB962C8B-B14F-4D97-AF65-F5344CB8AC3E}">
        <p14:creationId xmlns:p14="http://schemas.microsoft.com/office/powerpoint/2010/main" val="754207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2" y="1026942"/>
            <a:ext cx="9144000" cy="4600135"/>
          </a:xfrm>
          <a:ln w="76200"/>
        </p:spPr>
        <p:style>
          <a:lnRef idx="2">
            <a:schemeClr val="dk1"/>
          </a:lnRef>
          <a:fillRef idx="1">
            <a:schemeClr val="lt1"/>
          </a:fillRef>
          <a:effectRef idx="0">
            <a:schemeClr val="dk1"/>
          </a:effectRef>
          <a:fontRef idx="minor">
            <a:schemeClr val="dk1"/>
          </a:fontRef>
        </p:style>
        <p:txBody>
          <a:bodyPr anchor="ctr">
            <a:noAutofit/>
          </a:bodyPr>
          <a:lstStyle/>
          <a:p>
            <a:r>
              <a:rPr lang="en-GB" sz="3200" u="sng" dirty="0">
                <a:latin typeface="Britannic Bold" panose="020B0903060703020204" pitchFamily="34" charset="0"/>
              </a:rPr>
              <a:t>Igneous </a:t>
            </a:r>
            <a:r>
              <a:rPr lang="en-GB" sz="3200" u="sng" dirty="0" smtClean="0">
                <a:latin typeface="Britannic Bold" panose="020B0903060703020204" pitchFamily="34" charset="0"/>
              </a:rPr>
              <a:t>Rocks</a:t>
            </a:r>
            <a:r>
              <a:rPr lang="en-GB" sz="3200" dirty="0" smtClean="0">
                <a:latin typeface="Britannic Bold" panose="020B0903060703020204" pitchFamily="34" charset="0"/>
              </a:rPr>
              <a:t/>
            </a:r>
            <a:br>
              <a:rPr lang="en-GB" sz="3200" dirty="0" smtClean="0">
                <a:latin typeface="Britannic Bold" panose="020B0903060703020204" pitchFamily="34" charset="0"/>
              </a:rPr>
            </a:br>
            <a:r>
              <a:rPr lang="en-GB" sz="3200" dirty="0">
                <a:latin typeface="Britannic Bold" panose="020B0903060703020204" pitchFamily="34" charset="0"/>
              </a:rPr>
              <a:t/>
            </a:r>
            <a:br>
              <a:rPr lang="en-GB" sz="3200" dirty="0">
                <a:latin typeface="Britannic Bold" panose="020B0903060703020204" pitchFamily="34" charset="0"/>
              </a:rPr>
            </a:br>
            <a:r>
              <a:rPr lang="en-GB" sz="3200" dirty="0">
                <a:latin typeface="Britannic Bold" panose="020B0903060703020204" pitchFamily="34" charset="0"/>
              </a:rPr>
              <a:t>Igneous rocks form when magma from inside the Earth moves toward the surface, or is forced above the Earth’s surface as lava and ash by a volcano. Here it cools and crystallizes into rock. </a:t>
            </a:r>
            <a:r>
              <a:rPr lang="en-GB" sz="3200" dirty="0">
                <a:solidFill>
                  <a:srgbClr val="0070C0"/>
                </a:solidFill>
                <a:latin typeface="Britannic Bold" panose="020B0903060703020204" pitchFamily="34" charset="0"/>
              </a:rPr>
              <a:t>Look for </a:t>
            </a:r>
            <a:r>
              <a:rPr lang="en-GB" sz="3200" dirty="0" smtClean="0">
                <a:solidFill>
                  <a:srgbClr val="0070C0"/>
                </a:solidFill>
                <a:latin typeface="Britannic Bold" panose="020B0903060703020204" pitchFamily="34" charset="0"/>
              </a:rPr>
              <a:t>crystals scattered throughout </a:t>
            </a:r>
            <a:r>
              <a:rPr lang="en-GB" sz="3200" dirty="0" smtClean="0">
                <a:latin typeface="Britannic Bold" panose="020B0903060703020204" pitchFamily="34" charset="0"/>
              </a:rPr>
              <a:t>igneous </a:t>
            </a:r>
            <a:r>
              <a:rPr lang="en-GB" sz="3200" dirty="0">
                <a:latin typeface="Britannic Bold" panose="020B0903060703020204" pitchFamily="34" charset="0"/>
              </a:rPr>
              <a:t>rocks. Examples of igneous rocks are gabbro, granite, pumice and obsidian.</a:t>
            </a:r>
          </a:p>
        </p:txBody>
      </p:sp>
    </p:spTree>
    <p:extLst>
      <p:ext uri="{BB962C8B-B14F-4D97-AF65-F5344CB8AC3E}">
        <p14:creationId xmlns:p14="http://schemas.microsoft.com/office/powerpoint/2010/main" val="21471259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2" y="1026942"/>
            <a:ext cx="9144000" cy="4600135"/>
          </a:xfrm>
          <a:ln w="76200"/>
        </p:spPr>
        <p:style>
          <a:lnRef idx="2">
            <a:schemeClr val="dk1"/>
          </a:lnRef>
          <a:fillRef idx="1">
            <a:schemeClr val="lt1"/>
          </a:fillRef>
          <a:effectRef idx="0">
            <a:schemeClr val="dk1"/>
          </a:effectRef>
          <a:fontRef idx="minor">
            <a:schemeClr val="dk1"/>
          </a:fontRef>
        </p:style>
        <p:txBody>
          <a:bodyPr anchor="ctr">
            <a:noAutofit/>
          </a:bodyPr>
          <a:lstStyle/>
          <a:p>
            <a:r>
              <a:rPr lang="en-GB" sz="3200" u="sng" dirty="0">
                <a:latin typeface="Britannic Bold" panose="020B0903060703020204" pitchFamily="34" charset="0"/>
              </a:rPr>
              <a:t>Metamorphic </a:t>
            </a:r>
            <a:r>
              <a:rPr lang="en-GB" sz="3200" u="sng" dirty="0" smtClean="0">
                <a:latin typeface="Britannic Bold" panose="020B0903060703020204" pitchFamily="34" charset="0"/>
              </a:rPr>
              <a:t>Rocks</a:t>
            </a:r>
            <a:r>
              <a:rPr lang="en-GB" sz="3200" dirty="0" smtClean="0">
                <a:latin typeface="Britannic Bold" panose="020B0903060703020204" pitchFamily="34" charset="0"/>
              </a:rPr>
              <a:t/>
            </a:r>
            <a:br>
              <a:rPr lang="en-GB" sz="3200" dirty="0" smtClean="0">
                <a:latin typeface="Britannic Bold" panose="020B0903060703020204" pitchFamily="34" charset="0"/>
              </a:rPr>
            </a:br>
            <a:r>
              <a:rPr lang="en-GB" sz="3200" dirty="0">
                <a:latin typeface="Britannic Bold" panose="020B0903060703020204" pitchFamily="34" charset="0"/>
              </a:rPr>
              <a:t/>
            </a:r>
            <a:br>
              <a:rPr lang="en-GB" sz="3200" dirty="0">
                <a:latin typeface="Britannic Bold" panose="020B0903060703020204" pitchFamily="34" charset="0"/>
              </a:rPr>
            </a:br>
            <a:r>
              <a:rPr lang="en-GB" sz="3200" dirty="0">
                <a:latin typeface="Britannic Bold" panose="020B0903060703020204" pitchFamily="34" charset="0"/>
              </a:rPr>
              <a:t>Metamorphic rocks are rocks that have become changed by intense heat or pressure while forming. One way to tell if a rock sample is metamorphic is to see </a:t>
            </a:r>
            <a:r>
              <a:rPr lang="en-GB" sz="3200" dirty="0">
                <a:solidFill>
                  <a:srgbClr val="0070C0"/>
                </a:solidFill>
                <a:latin typeface="Britannic Bold" panose="020B0903060703020204" pitchFamily="34" charset="0"/>
              </a:rPr>
              <a:t>if the crystals within it are arranged in bands</a:t>
            </a:r>
            <a:r>
              <a:rPr lang="en-GB" sz="3200" dirty="0">
                <a:latin typeface="Britannic Bold" panose="020B0903060703020204" pitchFamily="34" charset="0"/>
              </a:rPr>
              <a:t>. Examples of metamorphic rocks are marble, schist, gneiss, and slate.</a:t>
            </a:r>
          </a:p>
        </p:txBody>
      </p:sp>
    </p:spTree>
    <p:extLst>
      <p:ext uri="{BB962C8B-B14F-4D97-AF65-F5344CB8AC3E}">
        <p14:creationId xmlns:p14="http://schemas.microsoft.com/office/powerpoint/2010/main" val="19889570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2" y="1026942"/>
            <a:ext cx="9144000" cy="4600135"/>
          </a:xfrm>
          <a:ln w="76200"/>
        </p:spPr>
        <p:style>
          <a:lnRef idx="2">
            <a:schemeClr val="dk1"/>
          </a:lnRef>
          <a:fillRef idx="1">
            <a:schemeClr val="lt1"/>
          </a:fillRef>
          <a:effectRef idx="0">
            <a:schemeClr val="dk1"/>
          </a:effectRef>
          <a:fontRef idx="minor">
            <a:schemeClr val="dk1"/>
          </a:fontRef>
        </p:style>
        <p:txBody>
          <a:bodyPr anchor="t">
            <a:noAutofit/>
          </a:bodyPr>
          <a:lstStyle/>
          <a:p>
            <a:r>
              <a:rPr lang="en-GB" sz="2800" dirty="0" smtClean="0">
                <a:latin typeface="Britannic Bold" panose="020B0903060703020204" pitchFamily="34" charset="0"/>
              </a:rPr>
              <a:t>What type of rock is this?</a:t>
            </a:r>
            <a:br>
              <a:rPr lang="en-GB" sz="2800" dirty="0" smtClean="0">
                <a:latin typeface="Britannic Bold" panose="020B0903060703020204" pitchFamily="34" charset="0"/>
              </a:rPr>
            </a:br>
            <a:r>
              <a:rPr lang="en-GB" sz="2800" dirty="0" smtClean="0">
                <a:latin typeface="Britannic Bold" panose="020B0903060703020204" pitchFamily="34" charset="0"/>
              </a:rPr>
              <a:t>Sedimentary, igneous or metamorphic?</a:t>
            </a:r>
            <a:endParaRPr lang="en-GB" sz="1800" dirty="0">
              <a:latin typeface="Britannic Bold" panose="020B0903060703020204" pitchFamily="34" charset="0"/>
            </a:endParaRPr>
          </a:p>
        </p:txBody>
      </p:sp>
      <p:pic>
        <p:nvPicPr>
          <p:cNvPr id="3" name="Picture 2"/>
          <p:cNvPicPr>
            <a:picLocks noChangeAspect="1"/>
          </p:cNvPicPr>
          <p:nvPr/>
        </p:nvPicPr>
        <p:blipFill>
          <a:blip r:embed="rId3"/>
          <a:stretch>
            <a:fillRect/>
          </a:stretch>
        </p:blipFill>
        <p:spPr>
          <a:xfrm>
            <a:off x="4024322" y="2090309"/>
            <a:ext cx="4227759" cy="3170819"/>
          </a:xfrm>
          <a:prstGeom prst="rect">
            <a:avLst/>
          </a:prstGeom>
        </p:spPr>
      </p:pic>
    </p:spTree>
    <p:extLst>
      <p:ext uri="{BB962C8B-B14F-4D97-AF65-F5344CB8AC3E}">
        <p14:creationId xmlns:p14="http://schemas.microsoft.com/office/powerpoint/2010/main" val="31992051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2" y="1026942"/>
            <a:ext cx="9144000" cy="4600135"/>
          </a:xfrm>
          <a:ln w="76200"/>
        </p:spPr>
        <p:style>
          <a:lnRef idx="2">
            <a:schemeClr val="dk1"/>
          </a:lnRef>
          <a:fillRef idx="1">
            <a:schemeClr val="lt1"/>
          </a:fillRef>
          <a:effectRef idx="0">
            <a:schemeClr val="dk1"/>
          </a:effectRef>
          <a:fontRef idx="minor">
            <a:schemeClr val="dk1"/>
          </a:fontRef>
        </p:style>
        <p:txBody>
          <a:bodyPr anchor="t">
            <a:noAutofit/>
          </a:bodyPr>
          <a:lstStyle/>
          <a:p>
            <a:r>
              <a:rPr lang="en-GB" sz="2800" dirty="0" smtClean="0">
                <a:latin typeface="Britannic Bold" panose="020B0903060703020204" pitchFamily="34" charset="0"/>
              </a:rPr>
              <a:t>What type of rock is this?</a:t>
            </a:r>
            <a:br>
              <a:rPr lang="en-GB" sz="2800" dirty="0" smtClean="0">
                <a:latin typeface="Britannic Bold" panose="020B0903060703020204" pitchFamily="34" charset="0"/>
              </a:rPr>
            </a:br>
            <a:r>
              <a:rPr lang="en-GB" sz="2800" dirty="0" smtClean="0">
                <a:latin typeface="Britannic Bold" panose="020B0903060703020204" pitchFamily="34" charset="0"/>
              </a:rPr>
              <a:t>Sedimentary, igneous or metamorphic?</a:t>
            </a:r>
            <a:endParaRPr lang="en-GB" sz="1800" dirty="0">
              <a:latin typeface="Britannic Bold" panose="020B0903060703020204" pitchFamily="34" charset="0"/>
            </a:endParaRPr>
          </a:p>
        </p:txBody>
      </p:sp>
      <p:pic>
        <p:nvPicPr>
          <p:cNvPr id="4" name="Picture 3"/>
          <p:cNvPicPr>
            <a:picLocks noChangeAspect="1"/>
          </p:cNvPicPr>
          <p:nvPr/>
        </p:nvPicPr>
        <p:blipFill>
          <a:blip r:embed="rId3"/>
          <a:stretch>
            <a:fillRect/>
          </a:stretch>
        </p:blipFill>
        <p:spPr>
          <a:xfrm>
            <a:off x="4104492" y="2139315"/>
            <a:ext cx="4067420" cy="3046639"/>
          </a:xfrm>
          <a:prstGeom prst="rect">
            <a:avLst/>
          </a:prstGeom>
        </p:spPr>
      </p:pic>
    </p:spTree>
    <p:extLst>
      <p:ext uri="{BB962C8B-B14F-4D97-AF65-F5344CB8AC3E}">
        <p14:creationId xmlns:p14="http://schemas.microsoft.com/office/powerpoint/2010/main" val="16155096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2" y="1026942"/>
            <a:ext cx="9144000" cy="4600135"/>
          </a:xfrm>
          <a:ln w="76200"/>
        </p:spPr>
        <p:style>
          <a:lnRef idx="2">
            <a:schemeClr val="dk1"/>
          </a:lnRef>
          <a:fillRef idx="1">
            <a:schemeClr val="lt1"/>
          </a:fillRef>
          <a:effectRef idx="0">
            <a:schemeClr val="dk1"/>
          </a:effectRef>
          <a:fontRef idx="minor">
            <a:schemeClr val="dk1"/>
          </a:fontRef>
        </p:style>
        <p:txBody>
          <a:bodyPr anchor="t">
            <a:noAutofit/>
          </a:bodyPr>
          <a:lstStyle/>
          <a:p>
            <a:r>
              <a:rPr lang="en-GB" sz="2800" dirty="0" smtClean="0">
                <a:latin typeface="Britannic Bold" panose="020B0903060703020204" pitchFamily="34" charset="0"/>
              </a:rPr>
              <a:t>What type of rock is this?</a:t>
            </a:r>
            <a:br>
              <a:rPr lang="en-GB" sz="2800" dirty="0" smtClean="0">
                <a:latin typeface="Britannic Bold" panose="020B0903060703020204" pitchFamily="34" charset="0"/>
              </a:rPr>
            </a:br>
            <a:r>
              <a:rPr lang="en-GB" sz="2800" dirty="0" smtClean="0">
                <a:latin typeface="Britannic Bold" panose="020B0903060703020204" pitchFamily="34" charset="0"/>
              </a:rPr>
              <a:t>Sedimentary, igneous or metamorphic?</a:t>
            </a:r>
            <a:endParaRPr lang="en-GB" sz="1800" dirty="0">
              <a:latin typeface="Britannic Bold" panose="020B0903060703020204" pitchFamily="34" charset="0"/>
            </a:endParaRPr>
          </a:p>
        </p:txBody>
      </p:sp>
      <p:pic>
        <p:nvPicPr>
          <p:cNvPr id="3" name="Picture 2"/>
          <p:cNvPicPr>
            <a:picLocks noChangeAspect="1"/>
          </p:cNvPicPr>
          <p:nvPr/>
        </p:nvPicPr>
        <p:blipFill>
          <a:blip r:embed="rId3"/>
          <a:stretch>
            <a:fillRect/>
          </a:stretch>
        </p:blipFill>
        <p:spPr>
          <a:xfrm>
            <a:off x="4512420" y="2025162"/>
            <a:ext cx="3251564" cy="3251564"/>
          </a:xfrm>
          <a:prstGeom prst="rect">
            <a:avLst/>
          </a:prstGeom>
        </p:spPr>
      </p:pic>
    </p:spTree>
    <p:extLst>
      <p:ext uri="{BB962C8B-B14F-4D97-AF65-F5344CB8AC3E}">
        <p14:creationId xmlns:p14="http://schemas.microsoft.com/office/powerpoint/2010/main" val="87127033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2" y="1026942"/>
            <a:ext cx="9144000" cy="4600135"/>
          </a:xfrm>
          <a:ln w="76200"/>
        </p:spPr>
        <p:style>
          <a:lnRef idx="2">
            <a:schemeClr val="dk1"/>
          </a:lnRef>
          <a:fillRef idx="1">
            <a:schemeClr val="lt1"/>
          </a:fillRef>
          <a:effectRef idx="0">
            <a:schemeClr val="dk1"/>
          </a:effectRef>
          <a:fontRef idx="minor">
            <a:schemeClr val="dk1"/>
          </a:fontRef>
        </p:style>
        <p:txBody>
          <a:bodyPr anchor="t">
            <a:noAutofit/>
          </a:bodyPr>
          <a:lstStyle/>
          <a:p>
            <a:endParaRPr lang="en-GB" sz="1800" dirty="0">
              <a:latin typeface="Britannic Bold" panose="020B0903060703020204" pitchFamily="34" charset="0"/>
            </a:endParaRPr>
          </a:p>
        </p:txBody>
      </p:sp>
      <p:pic>
        <p:nvPicPr>
          <p:cNvPr id="3" name="Picture 2"/>
          <p:cNvPicPr>
            <a:picLocks noChangeAspect="1"/>
          </p:cNvPicPr>
          <p:nvPr/>
        </p:nvPicPr>
        <p:blipFill>
          <a:blip r:embed="rId3"/>
          <a:stretch>
            <a:fillRect/>
          </a:stretch>
        </p:blipFill>
        <p:spPr>
          <a:xfrm>
            <a:off x="2586154" y="1741599"/>
            <a:ext cx="4227759" cy="3170819"/>
          </a:xfrm>
          <a:prstGeom prst="rect">
            <a:avLst/>
          </a:prstGeom>
        </p:spPr>
      </p:pic>
      <p:sp>
        <p:nvSpPr>
          <p:cNvPr id="4" name="TextBox 3"/>
          <p:cNvSpPr txBox="1"/>
          <p:nvPr/>
        </p:nvSpPr>
        <p:spPr>
          <a:xfrm>
            <a:off x="7145383" y="2051121"/>
            <a:ext cx="2756262" cy="1446550"/>
          </a:xfrm>
          <a:prstGeom prst="rect">
            <a:avLst/>
          </a:prstGeom>
          <a:noFill/>
        </p:spPr>
        <p:txBody>
          <a:bodyPr wrap="square" rtlCol="0">
            <a:spAutoFit/>
          </a:bodyPr>
          <a:lstStyle/>
          <a:p>
            <a:pPr algn="ctr"/>
            <a:r>
              <a:rPr lang="en-GB" sz="4400" dirty="0" smtClean="0">
                <a:solidFill>
                  <a:srgbClr val="0070C0"/>
                </a:solidFill>
                <a:latin typeface="Britannic Bold" panose="020B0903060703020204" pitchFamily="34" charset="0"/>
              </a:rPr>
              <a:t>Igneous rock</a:t>
            </a:r>
            <a:endParaRPr lang="en-GB" sz="4400" dirty="0">
              <a:solidFill>
                <a:srgbClr val="0070C0"/>
              </a:solidFill>
              <a:latin typeface="Britannic Bold" panose="020B0903060703020204" pitchFamily="34" charset="0"/>
            </a:endParaRPr>
          </a:p>
        </p:txBody>
      </p:sp>
      <p:sp>
        <p:nvSpPr>
          <p:cNvPr id="5" name="TextBox 4"/>
          <p:cNvSpPr txBox="1"/>
          <p:nvPr/>
        </p:nvSpPr>
        <p:spPr>
          <a:xfrm>
            <a:off x="7145383" y="4199577"/>
            <a:ext cx="2756262" cy="461665"/>
          </a:xfrm>
          <a:prstGeom prst="rect">
            <a:avLst/>
          </a:prstGeom>
          <a:noFill/>
        </p:spPr>
        <p:txBody>
          <a:bodyPr wrap="square" rtlCol="0">
            <a:spAutoFit/>
          </a:bodyPr>
          <a:lstStyle/>
          <a:p>
            <a:pPr algn="ctr"/>
            <a:r>
              <a:rPr lang="en-GB" sz="2400" dirty="0" smtClean="0">
                <a:solidFill>
                  <a:srgbClr val="002060"/>
                </a:solidFill>
                <a:latin typeface="Britannic Bold" panose="020B0903060703020204" pitchFamily="34" charset="0"/>
              </a:rPr>
              <a:t>Scattered crystals</a:t>
            </a:r>
            <a:endParaRPr lang="en-GB" sz="2400" dirty="0">
              <a:solidFill>
                <a:srgbClr val="002060"/>
              </a:solidFill>
              <a:latin typeface="Britannic Bold" panose="020B0903060703020204" pitchFamily="34" charset="0"/>
            </a:endParaRPr>
          </a:p>
        </p:txBody>
      </p:sp>
      <p:cxnSp>
        <p:nvCxnSpPr>
          <p:cNvPr id="7" name="Straight Arrow Connector 6"/>
          <p:cNvCxnSpPr/>
          <p:nvPr/>
        </p:nvCxnSpPr>
        <p:spPr>
          <a:xfrm flipH="1" flipV="1">
            <a:off x="6138202" y="3517896"/>
            <a:ext cx="1162594" cy="694432"/>
          </a:xfrm>
          <a:prstGeom prst="straightConnector1">
            <a:avLst/>
          </a:prstGeom>
          <a:ln w="76200" cap="flat" cmpd="sng" algn="ctr">
            <a:solidFill>
              <a:srgbClr val="00206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35850512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2" y="1026942"/>
            <a:ext cx="9144000" cy="4600135"/>
          </a:xfrm>
          <a:ln w="76200"/>
        </p:spPr>
        <p:style>
          <a:lnRef idx="2">
            <a:schemeClr val="dk1"/>
          </a:lnRef>
          <a:fillRef idx="1">
            <a:schemeClr val="lt1"/>
          </a:fillRef>
          <a:effectRef idx="0">
            <a:schemeClr val="dk1"/>
          </a:effectRef>
          <a:fontRef idx="minor">
            <a:schemeClr val="dk1"/>
          </a:fontRef>
        </p:style>
        <p:txBody>
          <a:bodyPr anchor="t">
            <a:noAutofit/>
          </a:bodyPr>
          <a:lstStyle/>
          <a:p>
            <a:endParaRPr lang="en-GB" sz="1800" dirty="0">
              <a:latin typeface="Britannic Bold" panose="020B0903060703020204" pitchFamily="34" charset="0"/>
            </a:endParaRPr>
          </a:p>
        </p:txBody>
      </p:sp>
      <p:pic>
        <p:nvPicPr>
          <p:cNvPr id="4" name="Picture 3"/>
          <p:cNvPicPr>
            <a:picLocks noChangeAspect="1"/>
          </p:cNvPicPr>
          <p:nvPr/>
        </p:nvPicPr>
        <p:blipFill>
          <a:blip r:embed="rId3"/>
          <a:stretch>
            <a:fillRect/>
          </a:stretch>
        </p:blipFill>
        <p:spPr>
          <a:xfrm>
            <a:off x="2422384" y="1803689"/>
            <a:ext cx="4067420" cy="3046639"/>
          </a:xfrm>
          <a:prstGeom prst="rect">
            <a:avLst/>
          </a:prstGeom>
        </p:spPr>
      </p:pic>
      <p:sp>
        <p:nvSpPr>
          <p:cNvPr id="5" name="TextBox 4"/>
          <p:cNvSpPr txBox="1"/>
          <p:nvPr/>
        </p:nvSpPr>
        <p:spPr>
          <a:xfrm>
            <a:off x="6841548" y="2198315"/>
            <a:ext cx="3461657" cy="1446550"/>
          </a:xfrm>
          <a:prstGeom prst="rect">
            <a:avLst/>
          </a:prstGeom>
          <a:noFill/>
        </p:spPr>
        <p:txBody>
          <a:bodyPr wrap="square" rtlCol="0">
            <a:spAutoFit/>
          </a:bodyPr>
          <a:lstStyle/>
          <a:p>
            <a:pPr algn="ctr"/>
            <a:r>
              <a:rPr lang="en-GB" sz="4400" dirty="0" smtClean="0">
                <a:solidFill>
                  <a:srgbClr val="0070C0"/>
                </a:solidFill>
                <a:latin typeface="Britannic Bold" panose="020B0903060703020204" pitchFamily="34" charset="0"/>
              </a:rPr>
              <a:t>Metamorphic rock</a:t>
            </a:r>
            <a:endParaRPr lang="en-GB" sz="4400" dirty="0">
              <a:solidFill>
                <a:srgbClr val="0070C0"/>
              </a:solidFill>
              <a:latin typeface="Britannic Bold" panose="020B0903060703020204" pitchFamily="34" charset="0"/>
            </a:endParaRPr>
          </a:p>
        </p:txBody>
      </p:sp>
      <p:sp>
        <p:nvSpPr>
          <p:cNvPr id="6" name="TextBox 5"/>
          <p:cNvSpPr txBox="1"/>
          <p:nvPr/>
        </p:nvSpPr>
        <p:spPr>
          <a:xfrm>
            <a:off x="7145383" y="4199577"/>
            <a:ext cx="2756262" cy="461665"/>
          </a:xfrm>
          <a:prstGeom prst="rect">
            <a:avLst/>
          </a:prstGeom>
          <a:noFill/>
        </p:spPr>
        <p:txBody>
          <a:bodyPr wrap="square" rtlCol="0">
            <a:spAutoFit/>
          </a:bodyPr>
          <a:lstStyle/>
          <a:p>
            <a:pPr algn="ctr"/>
            <a:r>
              <a:rPr lang="en-GB" sz="2400" dirty="0" smtClean="0">
                <a:solidFill>
                  <a:srgbClr val="002060"/>
                </a:solidFill>
                <a:latin typeface="Britannic Bold" panose="020B0903060703020204" pitchFamily="34" charset="0"/>
              </a:rPr>
              <a:t>Layered crystals</a:t>
            </a:r>
            <a:endParaRPr lang="en-GB" sz="2400" dirty="0">
              <a:solidFill>
                <a:srgbClr val="002060"/>
              </a:solidFill>
              <a:latin typeface="Britannic Bold" panose="020B0903060703020204" pitchFamily="34" charset="0"/>
            </a:endParaRPr>
          </a:p>
        </p:txBody>
      </p:sp>
      <p:cxnSp>
        <p:nvCxnSpPr>
          <p:cNvPr id="7" name="Straight Arrow Connector 6"/>
          <p:cNvCxnSpPr>
            <a:stCxn id="6" idx="1"/>
          </p:cNvCxnSpPr>
          <p:nvPr/>
        </p:nvCxnSpPr>
        <p:spPr>
          <a:xfrm flipH="1" flipV="1">
            <a:off x="5982789" y="3735978"/>
            <a:ext cx="1162594" cy="694432"/>
          </a:xfrm>
          <a:prstGeom prst="straightConnector1">
            <a:avLst/>
          </a:prstGeom>
          <a:ln w="76200" cap="flat" cmpd="sng" algn="ctr">
            <a:solidFill>
              <a:srgbClr val="00206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42734627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2" y="1026942"/>
            <a:ext cx="9144000" cy="4600135"/>
          </a:xfrm>
          <a:ln w="76200"/>
        </p:spPr>
        <p:style>
          <a:lnRef idx="2">
            <a:schemeClr val="dk1"/>
          </a:lnRef>
          <a:fillRef idx="1">
            <a:schemeClr val="lt1"/>
          </a:fillRef>
          <a:effectRef idx="0">
            <a:schemeClr val="dk1"/>
          </a:effectRef>
          <a:fontRef idx="minor">
            <a:schemeClr val="dk1"/>
          </a:fontRef>
        </p:style>
        <p:txBody>
          <a:bodyPr anchor="t">
            <a:noAutofit/>
          </a:bodyPr>
          <a:lstStyle/>
          <a:p>
            <a:endParaRPr lang="en-GB" sz="1800" dirty="0">
              <a:latin typeface="Britannic Bold" panose="020B0903060703020204" pitchFamily="34" charset="0"/>
            </a:endParaRPr>
          </a:p>
        </p:txBody>
      </p:sp>
      <p:sp>
        <p:nvSpPr>
          <p:cNvPr id="5" name="TextBox 4"/>
          <p:cNvSpPr txBox="1"/>
          <p:nvPr/>
        </p:nvSpPr>
        <p:spPr>
          <a:xfrm>
            <a:off x="6592744" y="2198315"/>
            <a:ext cx="3461657" cy="1446550"/>
          </a:xfrm>
          <a:prstGeom prst="rect">
            <a:avLst/>
          </a:prstGeom>
          <a:noFill/>
        </p:spPr>
        <p:txBody>
          <a:bodyPr wrap="square" rtlCol="0">
            <a:spAutoFit/>
          </a:bodyPr>
          <a:lstStyle/>
          <a:p>
            <a:pPr algn="ctr"/>
            <a:r>
              <a:rPr lang="en-GB" sz="4400" dirty="0" smtClean="0">
                <a:solidFill>
                  <a:srgbClr val="0070C0"/>
                </a:solidFill>
                <a:latin typeface="Britannic Bold" panose="020B0903060703020204" pitchFamily="34" charset="0"/>
              </a:rPr>
              <a:t>Sedimentary rock</a:t>
            </a:r>
            <a:endParaRPr lang="en-GB" sz="4400" dirty="0">
              <a:solidFill>
                <a:srgbClr val="0070C0"/>
              </a:solidFill>
              <a:latin typeface="Britannic Bold" panose="020B0903060703020204" pitchFamily="34" charset="0"/>
            </a:endParaRPr>
          </a:p>
        </p:txBody>
      </p:sp>
      <p:sp>
        <p:nvSpPr>
          <p:cNvPr id="6" name="TextBox 5"/>
          <p:cNvSpPr txBox="1"/>
          <p:nvPr/>
        </p:nvSpPr>
        <p:spPr>
          <a:xfrm>
            <a:off x="6054447" y="4174305"/>
            <a:ext cx="2756262" cy="461665"/>
          </a:xfrm>
          <a:prstGeom prst="rect">
            <a:avLst/>
          </a:prstGeom>
          <a:noFill/>
        </p:spPr>
        <p:txBody>
          <a:bodyPr wrap="square" rtlCol="0">
            <a:spAutoFit/>
          </a:bodyPr>
          <a:lstStyle/>
          <a:p>
            <a:pPr algn="ctr"/>
            <a:r>
              <a:rPr lang="en-GB" sz="2400" dirty="0" smtClean="0">
                <a:solidFill>
                  <a:srgbClr val="002060"/>
                </a:solidFill>
                <a:latin typeface="Britannic Bold" panose="020B0903060703020204" pitchFamily="34" charset="0"/>
              </a:rPr>
              <a:t>Grains</a:t>
            </a:r>
            <a:endParaRPr lang="en-GB" sz="2400" dirty="0">
              <a:solidFill>
                <a:srgbClr val="002060"/>
              </a:solidFill>
              <a:latin typeface="Britannic Bold" panose="020B0903060703020204" pitchFamily="34" charset="0"/>
            </a:endParaRPr>
          </a:p>
        </p:txBody>
      </p:sp>
      <p:pic>
        <p:nvPicPr>
          <p:cNvPr id="8" name="Picture 7"/>
          <p:cNvPicPr>
            <a:picLocks noChangeAspect="1"/>
          </p:cNvPicPr>
          <p:nvPr/>
        </p:nvPicPr>
        <p:blipFill>
          <a:blip r:embed="rId3"/>
          <a:stretch>
            <a:fillRect/>
          </a:stretch>
        </p:blipFill>
        <p:spPr>
          <a:xfrm>
            <a:off x="2685379" y="1701227"/>
            <a:ext cx="3251564" cy="3251564"/>
          </a:xfrm>
          <a:prstGeom prst="rect">
            <a:avLst/>
          </a:prstGeom>
        </p:spPr>
      </p:pic>
      <p:cxnSp>
        <p:nvCxnSpPr>
          <p:cNvPr id="7" name="Straight Arrow Connector 6"/>
          <p:cNvCxnSpPr/>
          <p:nvPr/>
        </p:nvCxnSpPr>
        <p:spPr>
          <a:xfrm flipH="1" flipV="1">
            <a:off x="5559145" y="3644865"/>
            <a:ext cx="1162594" cy="694432"/>
          </a:xfrm>
          <a:prstGeom prst="straightConnector1">
            <a:avLst/>
          </a:prstGeom>
          <a:ln w="76200" cap="flat" cmpd="sng" algn="ctr">
            <a:solidFill>
              <a:srgbClr val="00206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859707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2" y="1026942"/>
            <a:ext cx="9144000" cy="4600135"/>
          </a:xfrm>
          <a:ln w="76200"/>
        </p:spPr>
        <p:style>
          <a:lnRef idx="2">
            <a:schemeClr val="dk1"/>
          </a:lnRef>
          <a:fillRef idx="1">
            <a:schemeClr val="lt1"/>
          </a:fillRef>
          <a:effectRef idx="0">
            <a:schemeClr val="dk1"/>
          </a:effectRef>
          <a:fontRef idx="minor">
            <a:schemeClr val="dk1"/>
          </a:fontRef>
        </p:style>
        <p:txBody>
          <a:bodyPr anchor="ctr">
            <a:noAutofit/>
          </a:bodyPr>
          <a:lstStyle/>
          <a:p>
            <a:r>
              <a:rPr lang="en-GB" sz="2800" dirty="0" smtClean="0">
                <a:latin typeface="Britannic Bold" panose="020B0903060703020204" pitchFamily="34" charset="0"/>
              </a:rPr>
              <a:t>Your </a:t>
            </a:r>
            <a:r>
              <a:rPr lang="en-GB" sz="2800" dirty="0" smtClean="0">
                <a:latin typeface="Britannic Bold" panose="020B0903060703020204" pitchFamily="34" charset="0"/>
              </a:rPr>
              <a:t>task, if you can, </a:t>
            </a:r>
            <a:r>
              <a:rPr lang="en-GB" sz="2800" dirty="0" smtClean="0">
                <a:latin typeface="Britannic Bold" panose="020B0903060703020204" pitchFamily="34" charset="0"/>
              </a:rPr>
              <a:t>is to collect some rocks and sort them into groups.  These can just be tiny pebbles you find in your garden or if you go out for a walk for exercise in your local area.</a:t>
            </a:r>
            <a:br>
              <a:rPr lang="en-GB" sz="2800" dirty="0" smtClean="0">
                <a:latin typeface="Britannic Bold" panose="020B0903060703020204" pitchFamily="34" charset="0"/>
              </a:rPr>
            </a:br>
            <a:r>
              <a:rPr lang="en-GB" sz="2800" dirty="0">
                <a:latin typeface="Britannic Bold" panose="020B0903060703020204" pitchFamily="34" charset="0"/>
              </a:rPr>
              <a:t/>
            </a:r>
            <a:br>
              <a:rPr lang="en-GB" sz="2800" dirty="0">
                <a:latin typeface="Britannic Bold" panose="020B0903060703020204" pitchFamily="34" charset="0"/>
              </a:rPr>
            </a:br>
            <a:r>
              <a:rPr lang="en-GB" sz="2800" dirty="0" smtClean="0">
                <a:latin typeface="Britannic Bold" panose="020B0903060703020204" pitchFamily="34" charset="0"/>
              </a:rPr>
              <a:t>You can sort them however you like: size, shape, colour or type (it is unlikely you will find all types of rocks locally).  Studying the rocks you find closely and looking at their features, makes you a geologist!</a:t>
            </a:r>
            <a:endParaRPr lang="en-GB" sz="2800" dirty="0">
              <a:latin typeface="Britannic Bold" panose="020B0903060703020204" pitchFamily="34" charset="0"/>
            </a:endParaRPr>
          </a:p>
        </p:txBody>
      </p:sp>
    </p:spTree>
    <p:extLst>
      <p:ext uri="{BB962C8B-B14F-4D97-AF65-F5344CB8AC3E}">
        <p14:creationId xmlns:p14="http://schemas.microsoft.com/office/powerpoint/2010/main" val="8869404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181</TotalTime>
  <Words>200</Words>
  <Application>Microsoft Office PowerPoint</Application>
  <PresentationFormat>Widescreen</PresentationFormat>
  <Paragraphs>33</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Algerian</vt:lpstr>
      <vt:lpstr>Arial</vt:lpstr>
      <vt:lpstr>Britannic Bold</vt:lpstr>
      <vt:lpstr>Calibri</vt:lpstr>
      <vt:lpstr>Calibri Light</vt:lpstr>
      <vt:lpstr>Office Theme</vt:lpstr>
      <vt:lpstr>Rocks</vt:lpstr>
      <vt:lpstr>This half term you will become geologists.  Geologists are scientists that study what makes up the Earth.  We will be focusing on rocks.</vt:lpstr>
      <vt:lpstr>L.O. I am learning to compare and group together different kinds of rocks. </vt:lpstr>
      <vt:lpstr>What is a rock?  Rock is a hard material made up of one or more minerals. Rock makes up the outer layer of Earth, called the crust. The lower parts of this layer are solid rock, or bedrock. Broken bits of rock lie on top. The tiniest bits of rock make up sand and soil.  Rocks are naturally occurring and not man-made, although they can be shaped by humans and used for difference purposes.</vt:lpstr>
      <vt:lpstr>Do you know any famous rocks?</vt:lpstr>
      <vt:lpstr>Pulpit Rock, Portland Bill, Dorset</vt:lpstr>
      <vt:lpstr>Rocks come in all shapes and sizes.  What types of rock do you know?</vt:lpstr>
      <vt:lpstr>Boulder (a large rock)   Pebble (a small rock that has been made smooth by water or wind)   Stone (smaller and rougher than a pebble)</vt:lpstr>
      <vt:lpstr>However,  vocabulary like boulder, pebble and stone are not scientific enough for geologists.  They needs words that are more specific to the type of rock so they can group them in ways that allow them to study their similarities and differences carefully.</vt:lpstr>
      <vt:lpstr>What is a rock?  Click on the picture to find out more.  Watch the clip, read the information and complete the quizzes.</vt:lpstr>
      <vt:lpstr>How can we tell the difference between sedimentary, igneous and metamorphic rocks?    What clues could we look for to help?</vt:lpstr>
      <vt:lpstr>Sedimentary Rocks  Sedimentary rock is often found in layers. One way to tell if a rock sample is sedimentary is to see if it is made from grains. Some samples of sedimentary rocks include limestone, sandstone, coal and shale.</vt:lpstr>
      <vt:lpstr>Igneous Rocks  Igneous rocks form when magma from inside the Earth moves toward the surface, or is forced above the Earth’s surface as lava and ash by a volcano. Here it cools and crystallizes into rock. Look for crystals scattered throughout igneous rocks. Examples of igneous rocks are gabbro, granite, pumice and obsidian.</vt:lpstr>
      <vt:lpstr>Metamorphic Rocks  Metamorphic rocks are rocks that have become changed by intense heat or pressure while forming. One way to tell if a rock sample is metamorphic is to see if the crystals within it are arranged in bands. Examples of metamorphic rocks are marble, schist, gneiss, and slate.</vt:lpstr>
      <vt:lpstr>What type of rock is this? Sedimentary, igneous or metamorphic?</vt:lpstr>
      <vt:lpstr>What type of rock is this? Sedimentary, igneous or metamorphic?</vt:lpstr>
      <vt:lpstr>What type of rock is this? Sedimentary, igneous or metamorphic?</vt:lpstr>
      <vt:lpstr>PowerPoint Presentation</vt:lpstr>
      <vt:lpstr>PowerPoint Presentation</vt:lpstr>
      <vt:lpstr>PowerPoint Presentation</vt:lpstr>
      <vt:lpstr>Your task, if you can, is to collect some rocks and sort them into groups.  These can just be tiny pebbles you find in your garden or if you go out for a walk for exercise in your local area.  You can sort them however you like: size, shape, colour or type (it is unlikely you will find all types of rocks locally).  Studying the rocks you find closely and looking at their features, makes you a geologist!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Rocks</dc:title>
  <dc:creator>Woods, Daniel</dc:creator>
  <cp:lastModifiedBy>Woods, Daniel</cp:lastModifiedBy>
  <cp:revision>17</cp:revision>
  <dcterms:created xsi:type="dcterms:W3CDTF">2021-02-09T21:41:52Z</dcterms:created>
  <dcterms:modified xsi:type="dcterms:W3CDTF">2021-02-10T10:53:53Z</dcterms:modified>
</cp:coreProperties>
</file>