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67" r:id="rId4"/>
    <p:sldId id="259" r:id="rId5"/>
    <p:sldId id="258" r:id="rId6"/>
    <p:sldId id="260" r:id="rId7"/>
    <p:sldId id="261" r:id="rId8"/>
    <p:sldId id="265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3" autoAdjust="0"/>
    <p:restoredTop sz="86909" autoAdjust="0"/>
  </p:normalViewPr>
  <p:slideViewPr>
    <p:cSldViewPr snapToGrid="0">
      <p:cViewPr varScale="1">
        <p:scale>
          <a:sx n="64" d="100"/>
          <a:sy n="64" d="100"/>
        </p:scale>
        <p:origin x="9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9B4408-870A-469C-A410-223C859F069F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9C63B4-78B7-44A3-9280-5FE0330BD0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8468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FE28A-B1A5-42AC-83DD-510D655F8333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4BC4AC-E0AE-4CBE-8FE7-B93041668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504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Fk9YmJv-jc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https://www.youtube.com/watch?v=MFk9YmJv-jc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36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https://www.youtube.com/watch?v=_LYy3P2okyw</a:t>
            </a:r>
          </a:p>
          <a:p>
            <a:endParaRPr lang="en-GB" dirty="0" smtClean="0"/>
          </a:p>
          <a:p>
            <a:r>
              <a:rPr lang="en-GB" dirty="0" smtClean="0"/>
              <a:t>Alphabet</a:t>
            </a:r>
            <a:r>
              <a:rPr lang="en-GB" baseline="0" dirty="0" smtClean="0"/>
              <a:t> chant to music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808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GB" altLang="en-US" dirty="0" smtClean="0"/>
              <a:t>Pupils have seen this slide once already but it makes a good recapping activity to start the lesson.</a:t>
            </a:r>
          </a:p>
          <a:p>
            <a:pPr>
              <a:spcBef>
                <a:spcPct val="0"/>
              </a:spcBef>
            </a:pPr>
            <a:endParaRPr lang="en-GB" altLang="en-US" dirty="0" smtClean="0"/>
          </a:p>
          <a:p>
            <a:pPr>
              <a:spcBef>
                <a:spcPct val="0"/>
              </a:spcBef>
            </a:pPr>
            <a:r>
              <a:rPr lang="en-GB" altLang="en-US" dirty="0" smtClean="0"/>
              <a:t>Comment </a:t>
            </a:r>
            <a:r>
              <a:rPr lang="en-GB" altLang="en-US" dirty="0" err="1" smtClean="0"/>
              <a:t>il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s’appelle</a:t>
            </a:r>
            <a:r>
              <a:rPr lang="en-GB" altLang="en-US" dirty="0" smtClean="0"/>
              <a:t>?  Comment </a:t>
            </a:r>
            <a:r>
              <a:rPr lang="en-GB" altLang="en-US" dirty="0" err="1" smtClean="0"/>
              <a:t>elle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s’appelle</a:t>
            </a:r>
            <a:r>
              <a:rPr lang="en-GB" altLang="en-US" dirty="0" smtClean="0"/>
              <a:t>  (What is he/she called?</a:t>
            </a:r>
          </a:p>
          <a:p>
            <a:pPr>
              <a:spcBef>
                <a:spcPct val="0"/>
              </a:spcBef>
            </a:pPr>
            <a:r>
              <a:rPr lang="en-GB" altLang="en-US" dirty="0" smtClean="0"/>
              <a:t>Comment ca</a:t>
            </a:r>
            <a:r>
              <a:rPr lang="en-GB" altLang="en-US" baseline="0" dirty="0" smtClean="0"/>
              <a:t> </a:t>
            </a:r>
            <a:r>
              <a:rPr lang="en-GB" altLang="en-US" baseline="0" dirty="0" err="1" smtClean="0"/>
              <a:t>s’écrit</a:t>
            </a:r>
            <a:r>
              <a:rPr lang="en-GB" altLang="en-US" dirty="0" smtClean="0"/>
              <a:t>? (How do you spell that?</a:t>
            </a:r>
          </a:p>
          <a:p>
            <a:pPr>
              <a:spcBef>
                <a:spcPct val="0"/>
              </a:spcBef>
            </a:pPr>
            <a:r>
              <a:rPr lang="en-GB" altLang="en-US" dirty="0" smtClean="0"/>
              <a:t>Alphabet introduction</a:t>
            </a:r>
          </a:p>
          <a:p>
            <a:pPr>
              <a:spcBef>
                <a:spcPct val="0"/>
              </a:spcBef>
            </a:pPr>
            <a:r>
              <a:rPr lang="en-GB" altLang="en-US" dirty="0" smtClean="0"/>
              <a:t>A - a, B - bay, C - say, D - </a:t>
            </a:r>
            <a:r>
              <a:rPr lang="en-GB" altLang="en-US" dirty="0" err="1" smtClean="0"/>
              <a:t>dé</a:t>
            </a:r>
            <a:r>
              <a:rPr lang="en-GB" altLang="en-US" dirty="0" smtClean="0"/>
              <a:t>, E - </a:t>
            </a:r>
            <a:r>
              <a:rPr lang="en-GB" altLang="en-US" dirty="0" err="1" smtClean="0"/>
              <a:t>euh</a:t>
            </a:r>
            <a:r>
              <a:rPr lang="en-GB" altLang="en-US" dirty="0" smtClean="0"/>
              <a:t>, F - eff, G - jay, H - </a:t>
            </a:r>
            <a:r>
              <a:rPr lang="en-GB" altLang="en-US" dirty="0" err="1" smtClean="0"/>
              <a:t>aash</a:t>
            </a:r>
            <a:r>
              <a:rPr lang="en-GB" altLang="en-US" dirty="0" smtClean="0"/>
              <a:t>, I - </a:t>
            </a:r>
            <a:r>
              <a:rPr lang="en-GB" altLang="en-US" dirty="0" err="1" smtClean="0"/>
              <a:t>ee</a:t>
            </a:r>
            <a:r>
              <a:rPr lang="en-GB" altLang="en-US" dirty="0" smtClean="0"/>
              <a:t>, J - gee, K - </a:t>
            </a:r>
            <a:r>
              <a:rPr lang="en-GB" altLang="en-US" dirty="0" err="1" smtClean="0"/>
              <a:t>ka</a:t>
            </a:r>
            <a:r>
              <a:rPr lang="en-GB" altLang="en-US" dirty="0" smtClean="0"/>
              <a:t>, L - ell, M - </a:t>
            </a:r>
            <a:r>
              <a:rPr lang="en-GB" altLang="en-US" dirty="0" err="1" smtClean="0"/>
              <a:t>emm</a:t>
            </a:r>
            <a:r>
              <a:rPr lang="en-GB" altLang="en-US" dirty="0" smtClean="0"/>
              <a:t>, N - </a:t>
            </a:r>
            <a:r>
              <a:rPr lang="en-GB" altLang="en-US" dirty="0" err="1" smtClean="0"/>
              <a:t>enn</a:t>
            </a:r>
            <a:r>
              <a:rPr lang="en-GB" altLang="en-US" dirty="0" smtClean="0"/>
              <a:t>, O - oh, P - pay, Q - </a:t>
            </a:r>
            <a:r>
              <a:rPr lang="en-GB" altLang="en-US" dirty="0" err="1" smtClean="0"/>
              <a:t>koo</a:t>
            </a:r>
            <a:r>
              <a:rPr lang="en-GB" altLang="en-US" dirty="0" smtClean="0"/>
              <a:t>, R - air, S - </a:t>
            </a:r>
            <a:r>
              <a:rPr lang="en-GB" altLang="en-US" dirty="0" err="1" smtClean="0"/>
              <a:t>ss</a:t>
            </a:r>
            <a:r>
              <a:rPr lang="en-GB" altLang="en-US" dirty="0" smtClean="0"/>
              <a:t>, T - </a:t>
            </a:r>
            <a:r>
              <a:rPr lang="en-GB" altLang="en-US" dirty="0" err="1" smtClean="0"/>
              <a:t>tay</a:t>
            </a:r>
            <a:r>
              <a:rPr lang="en-GB" altLang="en-US" dirty="0" smtClean="0"/>
              <a:t>, U - u, W -  </a:t>
            </a:r>
            <a:r>
              <a:rPr lang="en-GB" altLang="en-US" dirty="0" err="1" smtClean="0"/>
              <a:t>dooblé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vay</a:t>
            </a:r>
            <a:r>
              <a:rPr lang="en-GB" altLang="en-US" dirty="0" smtClean="0"/>
              <a:t>, X - </a:t>
            </a:r>
            <a:r>
              <a:rPr lang="en-GB" altLang="en-US" dirty="0" err="1" smtClean="0"/>
              <a:t>eeks</a:t>
            </a:r>
            <a:r>
              <a:rPr lang="en-GB" altLang="en-US" dirty="0" smtClean="0"/>
              <a:t>, Y - </a:t>
            </a:r>
            <a:r>
              <a:rPr lang="en-GB" altLang="en-US" dirty="0" err="1" smtClean="0"/>
              <a:t>egrek</a:t>
            </a:r>
            <a:r>
              <a:rPr lang="en-GB" altLang="en-US" dirty="0" smtClean="0"/>
              <a:t>, Z - zed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232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1200" dirty="0" smtClean="0"/>
              <a:t>H – ash</a:t>
            </a:r>
            <a:br>
              <a:rPr lang="en-GB" altLang="en-US" sz="1200" dirty="0" smtClean="0"/>
            </a:br>
            <a:r>
              <a:rPr lang="en-GB" altLang="en-US" sz="1200" dirty="0" smtClean="0"/>
              <a:t>O - oh</a:t>
            </a:r>
            <a:br>
              <a:rPr lang="en-GB" altLang="en-US" sz="1200" dirty="0" smtClean="0"/>
            </a:br>
            <a:r>
              <a:rPr lang="en-GB" altLang="en-US" sz="1200" dirty="0" smtClean="0"/>
              <a:t>M – </a:t>
            </a:r>
            <a:r>
              <a:rPr lang="en-GB" altLang="en-US" sz="1200" dirty="0" err="1" smtClean="0"/>
              <a:t>em</a:t>
            </a:r>
            <a:r>
              <a:rPr lang="en-GB" altLang="en-US" sz="1200" dirty="0" smtClean="0"/>
              <a:t> </a:t>
            </a:r>
            <a:br>
              <a:rPr lang="en-GB" altLang="en-US" sz="1200" dirty="0" smtClean="0"/>
            </a:br>
            <a:r>
              <a:rPr lang="en-GB" altLang="en-US" sz="1200" dirty="0" smtClean="0"/>
              <a:t>E – </a:t>
            </a:r>
            <a:r>
              <a:rPr lang="en-GB" altLang="en-US" sz="1200" dirty="0" err="1" smtClean="0"/>
              <a:t>euh</a:t>
            </a:r>
            <a:r>
              <a:rPr lang="en-GB" altLang="en-US" sz="1200" dirty="0" smtClean="0"/>
              <a:t/>
            </a:r>
            <a:br>
              <a:rPr lang="en-GB" altLang="en-US" sz="1200" dirty="0" smtClean="0"/>
            </a:br>
            <a:r>
              <a:rPr lang="en-GB" altLang="en-US" sz="1200" dirty="0" smtClean="0"/>
              <a:t>R - </a:t>
            </a:r>
            <a:r>
              <a:rPr lang="en-GB" altLang="en-US" sz="1200" dirty="0" err="1" smtClean="0"/>
              <a:t>aire</a:t>
            </a:r>
            <a:endParaRPr lang="en-GB" altLang="en-US" sz="120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0571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GB" altLang="en-US" sz="1200" dirty="0" smtClean="0"/>
              <a:t>A - a, B - </a:t>
            </a:r>
            <a:r>
              <a:rPr lang="en-GB" altLang="en-US" sz="1200" dirty="0" err="1" smtClean="0"/>
              <a:t>beuh</a:t>
            </a:r>
            <a:r>
              <a:rPr lang="en-GB" altLang="en-US" sz="1200" dirty="0" smtClean="0"/>
              <a:t>, E – </a:t>
            </a:r>
            <a:r>
              <a:rPr lang="en-GB" altLang="en-US" sz="1200" dirty="0" err="1" smtClean="0"/>
              <a:t>euh</a:t>
            </a:r>
            <a:r>
              <a:rPr lang="en-GB" altLang="en-US" sz="1200" dirty="0" smtClean="0"/>
              <a:t/>
            </a:r>
            <a:br>
              <a:rPr lang="en-GB" altLang="en-US" sz="1200" dirty="0" smtClean="0"/>
            </a:br>
            <a:endParaRPr lang="en-GB" altLang="en-US" sz="1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BC4AC-E0AE-4CBE-8FE7-B9304166827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5818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272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525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836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97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260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745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865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093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070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53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329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10D6C-BAE5-4040-8797-6C7AF8BADD6A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2538D8-07CB-4707-A248-E9105B528B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155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MFk9YmJv-jc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_LYy3P2okyw" TargetMode="External"/><Relationship Id="rId6" Type="http://schemas.openxmlformats.org/officeDocument/2006/relationships/image" Target="../media/image4.jpeg"/><Relationship Id="rId5" Type="http://schemas.openxmlformats.org/officeDocument/2006/relationships/audio" Target="../media/audio1.wav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2.wav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715" y="1410652"/>
            <a:ext cx="7464765" cy="302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659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5900" y="1280160"/>
            <a:ext cx="92125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4400" b="1" u="sng" dirty="0" smtClean="0">
                <a:latin typeface="XCCW Joined 6a" panose="03050602040000000000" pitchFamily="66" charset="0"/>
              </a:rPr>
              <a:t>LO: I am learning </a:t>
            </a:r>
            <a:r>
              <a:rPr lang="en-GB" sz="4400" b="1" u="sng" dirty="0" smtClean="0">
                <a:latin typeface="XCCW Joined 6a" panose="03050602040000000000" pitchFamily="66" charset="0"/>
              </a:rPr>
              <a:t>to spell the names of family members in French</a:t>
            </a:r>
            <a:endParaRPr lang="en-GB" sz="4400" b="1" u="sng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22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hlinkClick r:id="rId4"/>
          </p:cNvPr>
          <p:cNvPicPr>
            <a:picLocks noChangeAspect="1"/>
          </p:cNvPicPr>
          <p:nvPr/>
        </p:nvPicPr>
        <p:blipFill rotWithShape="1">
          <a:blip r:embed="rId5"/>
          <a:srcRect l="18910" t="7634" r="10848" b="16547"/>
          <a:stretch/>
        </p:blipFill>
        <p:spPr>
          <a:xfrm>
            <a:off x="2443397" y="1663909"/>
            <a:ext cx="6670624" cy="40661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9686" y="269823"/>
            <a:ext cx="114374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XCCW Joined 6a" panose="03050602040000000000" pitchFamily="66" charset="0"/>
              </a:rPr>
              <a:t>Let’s recap family member names… remember to join in. </a:t>
            </a:r>
            <a:endParaRPr lang="en-GB" sz="2800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535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708910" y="31940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b="1" smtClean="0">
                <a:latin typeface="XCCW Joined 6a" panose="03050602040000000000" pitchFamily="66" charset="0"/>
                <a:hlinkClick r:id="" action="ppaction://noaction">
                  <a:snd r:embed="rId5" name="l'alphabet francais.wav"/>
                </a:hlinkClick>
              </a:rPr>
              <a:t>l’alphabet français</a:t>
            </a:r>
            <a:endParaRPr lang="en-GB" sz="5400" b="1" dirty="0">
              <a:latin typeface="XCCW Joined 6a" panose="03050602040000000000" pitchFamily="66" charset="0"/>
              <a:hlinkClick r:id="" action="ppaction://noaction">
                <a:snd r:embed="rId5" name="l'alphabet francais.wav"/>
              </a:hlinkClick>
            </a:endParaRPr>
          </a:p>
        </p:txBody>
      </p:sp>
      <p:pic>
        <p:nvPicPr>
          <p:cNvPr id="5" name="_LYy3P2okyw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2708910" y="1736646"/>
            <a:ext cx="7886700" cy="4436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43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BZ_Simpsons_Family_Tree_by_Marruche_we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010" y="298231"/>
            <a:ext cx="6253163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hlinkClick r:id="" action="ppaction://noaction">
              <a:snd r:embed="rId5" name="comment_ca_s'ecrit.wav"/>
            </a:hlinkClick>
          </p:cNvPr>
          <p:cNvSpPr txBox="1"/>
          <p:nvPr/>
        </p:nvSpPr>
        <p:spPr>
          <a:xfrm>
            <a:off x="1988185" y="6211669"/>
            <a:ext cx="897572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___________, comment </a:t>
            </a:r>
            <a:r>
              <a:rPr lang="en-GB" sz="3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ça</a:t>
            </a:r>
            <a:r>
              <a:rPr lang="en-GB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s’écrit</a:t>
            </a:r>
            <a:r>
              <a:rPr lang="en-GB" sz="3600" b="1" dirty="0" smtClean="0">
                <a:latin typeface="XCCW Joined 6a" panose="03050602040000000000" pitchFamily="66" charset="0"/>
              </a:rPr>
              <a:t>?</a:t>
            </a:r>
            <a:endParaRPr lang="en-GB" sz="3600" b="1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67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056765" y="5273358"/>
            <a:ext cx="897572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36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Homer</a:t>
            </a:r>
            <a:r>
              <a:rPr lang="en-GB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, comment </a:t>
            </a:r>
            <a:r>
              <a:rPr lang="en-GB" sz="3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ça</a:t>
            </a:r>
            <a:r>
              <a:rPr lang="en-GB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s’écrit</a:t>
            </a:r>
            <a:r>
              <a:rPr lang="en-GB" sz="3600" b="1" dirty="0" smtClean="0">
                <a:latin typeface="XCCW Joined 6a" panose="03050602040000000000" pitchFamily="66" charset="0"/>
              </a:rPr>
              <a:t>?</a:t>
            </a:r>
            <a:endParaRPr lang="en-GB" sz="3600" b="1" dirty="0">
              <a:latin typeface="XCCW Joined 6a" panose="03050602040000000000" pitchFamily="66" charset="0"/>
            </a:endParaRPr>
          </a:p>
        </p:txBody>
      </p:sp>
      <p:pic>
        <p:nvPicPr>
          <p:cNvPr id="7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515" y="1093470"/>
            <a:ext cx="2701925" cy="373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ular Callout 7"/>
          <p:cNvSpPr/>
          <p:nvPr/>
        </p:nvSpPr>
        <p:spPr>
          <a:xfrm>
            <a:off x="4536440" y="941070"/>
            <a:ext cx="3889375" cy="1576388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Ça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s’écrit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b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H – O – M – E – R.</a:t>
            </a:r>
          </a:p>
        </p:txBody>
      </p:sp>
      <p:pic>
        <p:nvPicPr>
          <p:cNvPr id="10" name="Content Placeholder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628" y="810895"/>
            <a:ext cx="4349750" cy="446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3862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O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955" y="1139190"/>
            <a:ext cx="2701925" cy="373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4627880" y="986790"/>
            <a:ext cx="3889375" cy="1576388"/>
          </a:xfrm>
          <a:prstGeom prst="wedgeRoundRectCallout">
            <a:avLst>
              <a:gd name="adj1" fmla="val -63601"/>
              <a:gd name="adj2" fmla="val 25862"/>
              <a:gd name="adj3" fmla="val 16667"/>
            </a:avLst>
          </a:prstGeom>
          <a:solidFill>
            <a:srgbClr val="A4DCFE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Ça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s’écrit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 </a:t>
            </a:r>
            <a:b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  <a:cs typeface="Arial" panose="020B0604020202020204" pitchFamily="34" charset="0"/>
              </a:rPr>
              <a:t>A – B - E.</a:t>
            </a:r>
          </a:p>
        </p:txBody>
      </p:sp>
      <p:pic>
        <p:nvPicPr>
          <p:cNvPr id="8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2418" y="788353"/>
            <a:ext cx="2401887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925955" y="5403681"/>
            <a:ext cx="897572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3600" b="1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Abe</a:t>
            </a:r>
            <a:r>
              <a:rPr lang="en-GB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, comment </a:t>
            </a:r>
            <a:r>
              <a:rPr lang="en-GB" sz="3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ça</a:t>
            </a:r>
            <a:r>
              <a:rPr lang="en-GB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 </a:t>
            </a:r>
            <a:r>
              <a:rPr lang="en-GB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XCCW Joined 6a" panose="03050602040000000000" pitchFamily="66" charset="0"/>
              </a:rPr>
              <a:t>s’écrit</a:t>
            </a:r>
            <a:r>
              <a:rPr lang="en-GB" sz="3600" b="1" dirty="0" smtClean="0">
                <a:latin typeface="XCCW Joined 6a" panose="03050602040000000000" pitchFamily="66" charset="0"/>
              </a:rPr>
              <a:t>?</a:t>
            </a:r>
            <a:endParaRPr lang="en-GB" sz="3600" b="1" dirty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9731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B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6470" y="501046"/>
            <a:ext cx="11452860" cy="39703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600" b="1" u="sng" dirty="0" smtClean="0">
                <a:latin typeface="XCCW Joined 6a" panose="03050602040000000000" pitchFamily="66" charset="0"/>
              </a:rPr>
              <a:t>Task</a:t>
            </a:r>
          </a:p>
          <a:p>
            <a:endParaRPr lang="en-GB" sz="3600" dirty="0" smtClean="0">
              <a:latin typeface="XCCW Joined 6a" panose="03050602040000000000" pitchFamily="66" charset="0"/>
            </a:endParaRPr>
          </a:p>
          <a:p>
            <a:r>
              <a:rPr lang="en-GB" sz="3600" dirty="0" smtClean="0">
                <a:latin typeface="XCCW Joined 6a" panose="03050602040000000000" pitchFamily="66" charset="0"/>
              </a:rPr>
              <a:t>Ask a partner how to spell their name. </a:t>
            </a:r>
          </a:p>
          <a:p>
            <a:r>
              <a:rPr lang="en-GB" sz="3600" dirty="0" smtClean="0">
                <a:latin typeface="XCCW Joined 6a" panose="03050602040000000000" pitchFamily="66" charset="0"/>
              </a:rPr>
              <a:t>Then they will ask you to spell yours.  </a:t>
            </a:r>
          </a:p>
          <a:p>
            <a:endParaRPr lang="en-GB" sz="3600" dirty="0">
              <a:latin typeface="XCCW Joined 6a" panose="03050602040000000000" pitchFamily="66" charset="0"/>
            </a:endParaRPr>
          </a:p>
          <a:p>
            <a:r>
              <a:rPr lang="en-GB" sz="3600" dirty="0" smtClean="0">
                <a:latin typeface="XCCW Joined 6a" panose="03050602040000000000" pitchFamily="66" charset="0"/>
              </a:rPr>
              <a:t>Take your time and use the resource sheet to support you. </a:t>
            </a:r>
            <a:endParaRPr lang="en-GB" sz="3600" dirty="0" smtClean="0">
              <a:latin typeface="XCCW Joined 6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34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75" y="1592580"/>
            <a:ext cx="10549451" cy="2865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24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258</Words>
  <Application>Microsoft Office PowerPoint</Application>
  <PresentationFormat>Widescreen</PresentationFormat>
  <Paragraphs>31</Paragraphs>
  <Slides>9</Slides>
  <Notes>5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XCCW Joined 6a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Dawn Murphy</dc:creator>
  <cp:lastModifiedBy>Dawn Murphy</cp:lastModifiedBy>
  <cp:revision>8</cp:revision>
  <dcterms:created xsi:type="dcterms:W3CDTF">2021-03-10T16:56:40Z</dcterms:created>
  <dcterms:modified xsi:type="dcterms:W3CDTF">2021-03-16T07:55:05Z</dcterms:modified>
</cp:coreProperties>
</file>