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82" r:id="rId3"/>
    <p:sldId id="269" r:id="rId4"/>
    <p:sldId id="283" r:id="rId5"/>
    <p:sldId id="284" r:id="rId6"/>
    <p:sldId id="285" r:id="rId7"/>
    <p:sldId id="286" r:id="rId8"/>
    <p:sldId id="287" r:id="rId9"/>
    <p:sldId id="288" r:id="rId10"/>
    <p:sldId id="277" r:id="rId11"/>
    <p:sldId id="280" r:id="rId12"/>
    <p:sldId id="279" r:id="rId13"/>
    <p:sldId id="289" r:id="rId14"/>
    <p:sldId id="290" r:id="rId15"/>
    <p:sldId id="278" r:id="rId16"/>
    <p:sldId id="270" r:id="rId17"/>
  </p:sldIdLst>
  <p:sldSz cx="10160000" cy="12738100"/>
  <p:notesSz cx="6858000" cy="9144000"/>
  <p:embeddedFontLst>
    <p:embeddedFont>
      <p:font typeface="Calibri Light" panose="020F0302020204030204" pitchFamily="34" charset="0"/>
      <p:regular r:id="rId18"/>
      <p:italic r:id="rId19"/>
    </p:embeddedFont>
    <p:embeddedFont>
      <p:font typeface="Calibri" panose="020F0502020204030204" pitchFamily="34" charset="0"/>
      <p:regular r:id="rId20"/>
      <p:bold r:id="rId21"/>
      <p:italic r:id="rId22"/>
      <p:boldItalic r:id="rId23"/>
    </p:embeddedFont>
    <p:embeddedFont>
      <p:font typeface="XCCW Joined 6a" panose="03050602040000000000" pitchFamily="66"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33CC"/>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5" d="100"/>
          <a:sy n="45" d="100"/>
        </p:scale>
        <p:origin x="23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70000" y="2084685"/>
            <a:ext cx="7620000" cy="4434746"/>
          </a:xfrm>
        </p:spPr>
        <p:txBody>
          <a:bodyPr anchor="b"/>
          <a:lstStyle>
            <a:lvl1pPr algn="ctr">
              <a:defRPr sz="5000"/>
            </a:lvl1pPr>
          </a:lstStyle>
          <a:p>
            <a:r>
              <a:rPr lang="en-US" smtClean="0"/>
              <a:t>Click to edit Master title style</a:t>
            </a:r>
            <a:endParaRPr lang="en-GB"/>
          </a:p>
        </p:txBody>
      </p:sp>
      <p:sp>
        <p:nvSpPr>
          <p:cNvPr id="3" name="Subtitle 2"/>
          <p:cNvSpPr>
            <a:spLocks noGrp="1"/>
          </p:cNvSpPr>
          <p:nvPr>
            <p:ph type="subTitle" idx="1"/>
          </p:nvPr>
        </p:nvSpPr>
        <p:spPr>
          <a:xfrm>
            <a:off x="1270000" y="6690452"/>
            <a:ext cx="7620000" cy="3075425"/>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15106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4174749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93208" y="3175683"/>
            <a:ext cx="8763000" cy="5298695"/>
          </a:xfrm>
        </p:spPr>
        <p:txBody>
          <a:bodyPr anchor="b"/>
          <a:lstStyle>
            <a:lvl1pPr>
              <a:defRPr sz="5000"/>
            </a:lvl1pPr>
          </a:lstStyle>
          <a:p>
            <a:r>
              <a:rPr lang="en-US" smtClean="0"/>
              <a:t>Click to edit Master title style</a:t>
            </a:r>
            <a:endParaRPr lang="en-GB"/>
          </a:p>
        </p:txBody>
      </p:sp>
      <p:sp>
        <p:nvSpPr>
          <p:cNvPr id="3" name="Text Placeholder 2"/>
          <p:cNvSpPr>
            <a:spLocks noGrp="1"/>
          </p:cNvSpPr>
          <p:nvPr>
            <p:ph type="body" idx="1"/>
          </p:nvPr>
        </p:nvSpPr>
        <p:spPr>
          <a:xfrm>
            <a:off x="693208" y="8524506"/>
            <a:ext cx="8763000" cy="2786458"/>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3660373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98500" y="3390930"/>
            <a:ext cx="4318000" cy="80822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43500" y="3390930"/>
            <a:ext cx="4318000" cy="80822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7728734-73FE-44F9-88B5-46A970C9CB72}"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670631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9823" y="678188"/>
            <a:ext cx="8763000" cy="2462111"/>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99824" y="3122605"/>
            <a:ext cx="4298156" cy="1530340"/>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smtClean="0"/>
              <a:t>Edit Master text styles</a:t>
            </a:r>
          </a:p>
        </p:txBody>
      </p:sp>
      <p:sp>
        <p:nvSpPr>
          <p:cNvPr id="4" name="Content Placeholder 3"/>
          <p:cNvSpPr>
            <a:spLocks noGrp="1"/>
          </p:cNvSpPr>
          <p:nvPr>
            <p:ph sz="half" idx="2"/>
          </p:nvPr>
        </p:nvSpPr>
        <p:spPr>
          <a:xfrm>
            <a:off x="699824" y="4652945"/>
            <a:ext cx="4298156" cy="68437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143501" y="3122605"/>
            <a:ext cx="4319323" cy="1530340"/>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smtClean="0"/>
              <a:t>Edit Master text styles</a:t>
            </a:r>
          </a:p>
        </p:txBody>
      </p:sp>
      <p:sp>
        <p:nvSpPr>
          <p:cNvPr id="6" name="Content Placeholder 5"/>
          <p:cNvSpPr>
            <a:spLocks noGrp="1"/>
          </p:cNvSpPr>
          <p:nvPr>
            <p:ph sz="quarter" idx="4"/>
          </p:nvPr>
        </p:nvSpPr>
        <p:spPr>
          <a:xfrm>
            <a:off x="5143501" y="4652945"/>
            <a:ext cx="4319323" cy="68437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7728734-73FE-44F9-88B5-46A970C9CB72}"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577947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7728734-73FE-44F9-88B5-46A970C9CB72}"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725825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728734-73FE-44F9-88B5-46A970C9CB72}"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44918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9824" y="849207"/>
            <a:ext cx="3276864" cy="2972223"/>
          </a:xfrm>
        </p:spPr>
        <p:txBody>
          <a:bodyPr anchor="b"/>
          <a:lstStyle>
            <a:lvl1pPr>
              <a:defRPr sz="2667"/>
            </a:lvl1pPr>
          </a:lstStyle>
          <a:p>
            <a:r>
              <a:rPr lang="en-US" smtClean="0"/>
              <a:t>Click to edit Master title style</a:t>
            </a:r>
            <a:endParaRPr lang="en-GB"/>
          </a:p>
        </p:txBody>
      </p:sp>
      <p:sp>
        <p:nvSpPr>
          <p:cNvPr id="3" name="Content Placeholder 2"/>
          <p:cNvSpPr>
            <a:spLocks noGrp="1"/>
          </p:cNvSpPr>
          <p:nvPr>
            <p:ph idx="1"/>
          </p:nvPr>
        </p:nvSpPr>
        <p:spPr>
          <a:xfrm>
            <a:off x="4319323" y="1834053"/>
            <a:ext cx="5143500" cy="9052307"/>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99824" y="3821430"/>
            <a:ext cx="3276864" cy="7079672"/>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smtClean="0"/>
              <a:t>Edit Master text styles</a:t>
            </a:r>
          </a:p>
        </p:txBody>
      </p:sp>
      <p:sp>
        <p:nvSpPr>
          <p:cNvPr id="5" name="Date Placeholder 4"/>
          <p:cNvSpPr>
            <a:spLocks noGrp="1"/>
          </p:cNvSpPr>
          <p:nvPr>
            <p:ph type="dt" sz="half" idx="10"/>
          </p:nvPr>
        </p:nvSpPr>
        <p:spPr/>
        <p:txBody>
          <a:bodyPr/>
          <a:lstStyle/>
          <a:p>
            <a:fld id="{37728734-73FE-44F9-88B5-46A970C9CB72}"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8325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9824" y="849207"/>
            <a:ext cx="3276864" cy="2972223"/>
          </a:xfrm>
        </p:spPr>
        <p:txBody>
          <a:bodyPr anchor="b"/>
          <a:lstStyle>
            <a:lvl1pPr>
              <a:defRPr sz="2667"/>
            </a:lvl1pPr>
          </a:lstStyle>
          <a:p>
            <a:r>
              <a:rPr lang="en-US" smtClean="0"/>
              <a:t>Click to edit Master title style</a:t>
            </a:r>
            <a:endParaRPr lang="en-GB"/>
          </a:p>
        </p:txBody>
      </p:sp>
      <p:sp>
        <p:nvSpPr>
          <p:cNvPr id="3" name="Picture Placeholder 2"/>
          <p:cNvSpPr>
            <a:spLocks noGrp="1"/>
          </p:cNvSpPr>
          <p:nvPr>
            <p:ph type="pic" idx="1"/>
          </p:nvPr>
        </p:nvSpPr>
        <p:spPr>
          <a:xfrm>
            <a:off x="4319323" y="1834053"/>
            <a:ext cx="5143500" cy="9052307"/>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p:cNvSpPr>
            <a:spLocks noGrp="1"/>
          </p:cNvSpPr>
          <p:nvPr>
            <p:ph type="body" sz="half" idx="2"/>
          </p:nvPr>
        </p:nvSpPr>
        <p:spPr>
          <a:xfrm>
            <a:off x="699824" y="3821430"/>
            <a:ext cx="3276864" cy="7079672"/>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smtClean="0"/>
              <a:t>Edit Master text styles</a:t>
            </a:r>
          </a:p>
        </p:txBody>
      </p:sp>
      <p:sp>
        <p:nvSpPr>
          <p:cNvPr id="5" name="Date Placeholder 4"/>
          <p:cNvSpPr>
            <a:spLocks noGrp="1"/>
          </p:cNvSpPr>
          <p:nvPr>
            <p:ph type="dt" sz="half" idx="10"/>
          </p:nvPr>
        </p:nvSpPr>
        <p:spPr/>
        <p:txBody>
          <a:bodyPr/>
          <a:lstStyle/>
          <a:p>
            <a:fld id="{37728734-73FE-44F9-88B5-46A970C9CB72}"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3151387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3703223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70750" y="678186"/>
            <a:ext cx="2190750" cy="10794951"/>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98500" y="678186"/>
            <a:ext cx="6445250" cy="107949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1207908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8500" y="678188"/>
            <a:ext cx="8763000" cy="2462111"/>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98500" y="3390930"/>
            <a:ext cx="8763000" cy="80822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98500" y="11806334"/>
            <a:ext cx="2286000" cy="678186"/>
          </a:xfrm>
          <a:prstGeom prst="rect">
            <a:avLst/>
          </a:prstGeom>
        </p:spPr>
        <p:txBody>
          <a:bodyPr vert="horz" lIns="91440" tIns="45720" rIns="91440" bIns="45720" rtlCol="0" anchor="ctr"/>
          <a:lstStyle>
            <a:lvl1pPr algn="l">
              <a:defRPr sz="1000">
                <a:solidFill>
                  <a:schemeClr val="tx1">
                    <a:tint val="75000"/>
                  </a:schemeClr>
                </a:solidFill>
              </a:defRPr>
            </a:lvl1pPr>
          </a:lstStyle>
          <a:p>
            <a:fld id="{37728734-73FE-44F9-88B5-46A970C9CB72}" type="datetimeFigureOut">
              <a:rPr lang="en-GB" smtClean="0"/>
              <a:t>17/01/2021</a:t>
            </a:fld>
            <a:endParaRPr lang="en-GB"/>
          </a:p>
        </p:txBody>
      </p:sp>
      <p:sp>
        <p:nvSpPr>
          <p:cNvPr id="5" name="Footer Placeholder 4"/>
          <p:cNvSpPr>
            <a:spLocks noGrp="1"/>
          </p:cNvSpPr>
          <p:nvPr>
            <p:ph type="ftr" sz="quarter" idx="3"/>
          </p:nvPr>
        </p:nvSpPr>
        <p:spPr>
          <a:xfrm>
            <a:off x="3365500" y="11806334"/>
            <a:ext cx="3429000" cy="678186"/>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175500" y="11806334"/>
            <a:ext cx="2286000" cy="678186"/>
          </a:xfrm>
          <a:prstGeom prst="rect">
            <a:avLst/>
          </a:prstGeom>
        </p:spPr>
        <p:txBody>
          <a:bodyPr vert="horz" lIns="91440" tIns="45720" rIns="91440" bIns="45720" rtlCol="0" anchor="ctr"/>
          <a:lstStyle>
            <a:lvl1pPr algn="r">
              <a:defRPr sz="1000">
                <a:solidFill>
                  <a:schemeClr val="tx1">
                    <a:tint val="75000"/>
                  </a:schemeClr>
                </a:solidFill>
              </a:defRPr>
            </a:lvl1pPr>
          </a:lstStyle>
          <a:p>
            <a:fld id="{2104C8F1-4314-4AA1-BE12-3A2ABD576C88}" type="slidenum">
              <a:rPr lang="en-GB" smtClean="0"/>
              <a:t>‹#›</a:t>
            </a:fld>
            <a:endParaRPr lang="en-GB"/>
          </a:p>
        </p:txBody>
      </p:sp>
    </p:spTree>
    <p:extLst>
      <p:ext uri="{BB962C8B-B14F-4D97-AF65-F5344CB8AC3E}">
        <p14:creationId xmlns:p14="http://schemas.microsoft.com/office/powerpoint/2010/main" val="1406249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teach/class-clips-video/english-ks1-ks2-how-to-write-a-non-chronological-report/zvbtscw" TargetMode="External"/><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90TT0q2mHws" TargetMode="External"/><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1104900" y="1269999"/>
            <a:ext cx="8343899" cy="10786533"/>
          </a:xfrm>
          <a:custGeom>
            <a:avLst/>
            <a:gdLst/>
            <a:ahLst/>
            <a:cxnLst/>
            <a:rect l="0" t="0" r="0" b="0"/>
            <a:pathLst>
              <a:path w="7327901" h="5168901">
                <a:moveTo>
                  <a:pt x="1221317" y="0"/>
                </a:moveTo>
                <a:lnTo>
                  <a:pt x="6228197" y="0"/>
                </a:lnTo>
                <a:lnTo>
                  <a:pt x="6350847" y="17596"/>
                </a:lnTo>
                <a:lnTo>
                  <a:pt x="6570163" y="60121"/>
                </a:lnTo>
                <a:lnTo>
                  <a:pt x="6778048" y="146635"/>
                </a:lnTo>
                <a:lnTo>
                  <a:pt x="6875752" y="189160"/>
                </a:lnTo>
                <a:lnTo>
                  <a:pt x="7047255" y="310134"/>
                </a:lnTo>
                <a:lnTo>
                  <a:pt x="7168869" y="447971"/>
                </a:lnTo>
                <a:lnTo>
                  <a:pt x="7230194" y="525689"/>
                </a:lnTo>
                <a:lnTo>
                  <a:pt x="7291519" y="680389"/>
                </a:lnTo>
                <a:lnTo>
                  <a:pt x="7315427" y="766903"/>
                </a:lnTo>
                <a:lnTo>
                  <a:pt x="7315427" y="809428"/>
                </a:lnTo>
                <a:lnTo>
                  <a:pt x="7327900" y="861483"/>
                </a:lnTo>
                <a:lnTo>
                  <a:pt x="7327900" y="4307417"/>
                </a:lnTo>
                <a:lnTo>
                  <a:pt x="7315427" y="4350675"/>
                </a:lnTo>
                <a:lnTo>
                  <a:pt x="7315427" y="4393932"/>
                </a:lnTo>
                <a:lnTo>
                  <a:pt x="7291519" y="4479713"/>
                </a:lnTo>
                <a:lnTo>
                  <a:pt x="7230194" y="4634414"/>
                </a:lnTo>
                <a:lnTo>
                  <a:pt x="7108584" y="4781050"/>
                </a:lnTo>
                <a:lnTo>
                  <a:pt x="7047255" y="4849968"/>
                </a:lnTo>
                <a:lnTo>
                  <a:pt x="6875752" y="4970943"/>
                </a:lnTo>
                <a:lnTo>
                  <a:pt x="6680341" y="5056724"/>
                </a:lnTo>
                <a:lnTo>
                  <a:pt x="6570163" y="5099981"/>
                </a:lnTo>
                <a:lnTo>
                  <a:pt x="6350847" y="5143238"/>
                </a:lnTo>
                <a:lnTo>
                  <a:pt x="6228197" y="5160103"/>
                </a:lnTo>
                <a:lnTo>
                  <a:pt x="6167909" y="5160103"/>
                </a:lnTo>
                <a:lnTo>
                  <a:pt x="6106584" y="5168900"/>
                </a:lnTo>
                <a:lnTo>
                  <a:pt x="1221317" y="5168900"/>
                </a:lnTo>
                <a:lnTo>
                  <a:pt x="1147517" y="5160103"/>
                </a:lnTo>
                <a:lnTo>
                  <a:pt x="1087233" y="5160103"/>
                </a:lnTo>
                <a:lnTo>
                  <a:pt x="964580" y="5143238"/>
                </a:lnTo>
                <a:lnTo>
                  <a:pt x="745263" y="5099981"/>
                </a:lnTo>
                <a:lnTo>
                  <a:pt x="537379" y="5013466"/>
                </a:lnTo>
                <a:lnTo>
                  <a:pt x="439674" y="4970943"/>
                </a:lnTo>
                <a:lnTo>
                  <a:pt x="269210" y="4849968"/>
                </a:lnTo>
                <a:lnTo>
                  <a:pt x="146558" y="4712131"/>
                </a:lnTo>
                <a:lnTo>
                  <a:pt x="85234" y="4634414"/>
                </a:lnTo>
                <a:lnTo>
                  <a:pt x="24947" y="4479713"/>
                </a:lnTo>
                <a:lnTo>
                  <a:pt x="0" y="4393932"/>
                </a:lnTo>
                <a:lnTo>
                  <a:pt x="0" y="766903"/>
                </a:lnTo>
                <a:lnTo>
                  <a:pt x="24947" y="680389"/>
                </a:lnTo>
                <a:lnTo>
                  <a:pt x="85234" y="525689"/>
                </a:lnTo>
                <a:lnTo>
                  <a:pt x="207884" y="379052"/>
                </a:lnTo>
                <a:lnTo>
                  <a:pt x="269210" y="310134"/>
                </a:lnTo>
                <a:lnTo>
                  <a:pt x="439674" y="189160"/>
                </a:lnTo>
                <a:lnTo>
                  <a:pt x="635085" y="103378"/>
                </a:lnTo>
                <a:lnTo>
                  <a:pt x="745263" y="60121"/>
                </a:lnTo>
                <a:lnTo>
                  <a:pt x="964580" y="17596"/>
                </a:lnTo>
                <a:lnTo>
                  <a:pt x="1087233"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657351" y="1667933"/>
            <a:ext cx="7086600" cy="9325630"/>
          </a:xfrm>
          <a:prstGeom prst="rect">
            <a:avLst/>
          </a:prstGeom>
          <a:noFill/>
        </p:spPr>
        <p:txBody>
          <a:bodyPr vert="horz" rtlCol="0">
            <a:spAutoFit/>
          </a:bodyPr>
          <a:lstStyle/>
          <a:p>
            <a:pPr algn="ctr"/>
            <a:r>
              <a:rPr lang="en-GB" sz="6000" b="1" dirty="0" smtClean="0">
                <a:solidFill>
                  <a:srgbClr val="FFFFFF"/>
                </a:solidFill>
                <a:latin typeface="XCCW Joined 6a - 36"/>
              </a:rPr>
              <a:t>What do you remember about the features of a non-chronological report?</a:t>
            </a:r>
          </a:p>
          <a:p>
            <a:pPr algn="ctr"/>
            <a:endParaRPr lang="en-GB" sz="6000" b="1" dirty="0">
              <a:solidFill>
                <a:srgbClr val="FFFFFF"/>
              </a:solidFill>
              <a:latin typeface="XCCW Joined 6a - 36"/>
            </a:endParaRPr>
          </a:p>
          <a:p>
            <a:pPr algn="ctr"/>
            <a:r>
              <a:rPr lang="en-GB" sz="6000" b="1" dirty="0" smtClean="0">
                <a:solidFill>
                  <a:srgbClr val="FFFFFF"/>
                </a:solidFill>
                <a:latin typeface="XCCW Joined 6a - 36"/>
              </a:rPr>
              <a:t>Where are you on your learning journey to writing your own?</a:t>
            </a:r>
            <a:endParaRPr lang="en-GB" sz="6000" b="1" dirty="0" smtClean="0">
              <a:solidFill>
                <a:srgbClr val="FFFFFF"/>
              </a:solidFill>
              <a:latin typeface="XCCW Joined 6a - 36"/>
            </a:endParaRPr>
          </a:p>
        </p:txBody>
      </p:sp>
    </p:spTree>
    <p:extLst>
      <p:ext uri="{BB962C8B-B14F-4D97-AF65-F5344CB8AC3E}">
        <p14:creationId xmlns:p14="http://schemas.microsoft.com/office/powerpoint/2010/main" val="24085370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1018117" y="5277421"/>
            <a:ext cx="8568266" cy="6739468"/>
          </a:xfrm>
          <a:custGeom>
            <a:avLst/>
            <a:gdLst/>
            <a:ahLst/>
            <a:cxnLst/>
            <a:rect l="0" t="0" r="0" b="0"/>
            <a:pathLst>
              <a:path w="7327901" h="5168901">
                <a:moveTo>
                  <a:pt x="1221317" y="0"/>
                </a:moveTo>
                <a:lnTo>
                  <a:pt x="6228197" y="0"/>
                </a:lnTo>
                <a:lnTo>
                  <a:pt x="6350847" y="17596"/>
                </a:lnTo>
                <a:lnTo>
                  <a:pt x="6570163" y="60121"/>
                </a:lnTo>
                <a:lnTo>
                  <a:pt x="6778048" y="146635"/>
                </a:lnTo>
                <a:lnTo>
                  <a:pt x="6875752" y="189160"/>
                </a:lnTo>
                <a:lnTo>
                  <a:pt x="7047255" y="310134"/>
                </a:lnTo>
                <a:lnTo>
                  <a:pt x="7168869" y="447971"/>
                </a:lnTo>
                <a:lnTo>
                  <a:pt x="7230194" y="525689"/>
                </a:lnTo>
                <a:lnTo>
                  <a:pt x="7291519" y="680389"/>
                </a:lnTo>
                <a:lnTo>
                  <a:pt x="7315427" y="766903"/>
                </a:lnTo>
                <a:lnTo>
                  <a:pt x="7315427" y="809428"/>
                </a:lnTo>
                <a:lnTo>
                  <a:pt x="7327900" y="861483"/>
                </a:lnTo>
                <a:lnTo>
                  <a:pt x="7327900" y="4307417"/>
                </a:lnTo>
                <a:lnTo>
                  <a:pt x="7315427" y="4350675"/>
                </a:lnTo>
                <a:lnTo>
                  <a:pt x="7315427" y="4393932"/>
                </a:lnTo>
                <a:lnTo>
                  <a:pt x="7291519" y="4479713"/>
                </a:lnTo>
                <a:lnTo>
                  <a:pt x="7230194" y="4634414"/>
                </a:lnTo>
                <a:lnTo>
                  <a:pt x="7108584" y="4781050"/>
                </a:lnTo>
                <a:lnTo>
                  <a:pt x="7047255" y="4849968"/>
                </a:lnTo>
                <a:lnTo>
                  <a:pt x="6875752" y="4970943"/>
                </a:lnTo>
                <a:lnTo>
                  <a:pt x="6680341" y="5056724"/>
                </a:lnTo>
                <a:lnTo>
                  <a:pt x="6570163" y="5099981"/>
                </a:lnTo>
                <a:lnTo>
                  <a:pt x="6350847" y="5143238"/>
                </a:lnTo>
                <a:lnTo>
                  <a:pt x="6228197" y="5160103"/>
                </a:lnTo>
                <a:lnTo>
                  <a:pt x="6167909" y="5160103"/>
                </a:lnTo>
                <a:lnTo>
                  <a:pt x="6106584" y="5168900"/>
                </a:lnTo>
                <a:lnTo>
                  <a:pt x="1221317" y="5168900"/>
                </a:lnTo>
                <a:lnTo>
                  <a:pt x="1147517" y="5160103"/>
                </a:lnTo>
                <a:lnTo>
                  <a:pt x="1087233" y="5160103"/>
                </a:lnTo>
                <a:lnTo>
                  <a:pt x="964580" y="5143238"/>
                </a:lnTo>
                <a:lnTo>
                  <a:pt x="745263" y="5099981"/>
                </a:lnTo>
                <a:lnTo>
                  <a:pt x="537379" y="5013466"/>
                </a:lnTo>
                <a:lnTo>
                  <a:pt x="439674" y="4970943"/>
                </a:lnTo>
                <a:lnTo>
                  <a:pt x="269210" y="4849968"/>
                </a:lnTo>
                <a:lnTo>
                  <a:pt x="146558" y="4712131"/>
                </a:lnTo>
                <a:lnTo>
                  <a:pt x="85234" y="4634414"/>
                </a:lnTo>
                <a:lnTo>
                  <a:pt x="24947" y="4479713"/>
                </a:lnTo>
                <a:lnTo>
                  <a:pt x="0" y="4393932"/>
                </a:lnTo>
                <a:lnTo>
                  <a:pt x="0" y="766903"/>
                </a:lnTo>
                <a:lnTo>
                  <a:pt x="24947" y="680389"/>
                </a:lnTo>
                <a:lnTo>
                  <a:pt x="85234" y="525689"/>
                </a:lnTo>
                <a:lnTo>
                  <a:pt x="207884" y="379052"/>
                </a:lnTo>
                <a:lnTo>
                  <a:pt x="269210" y="310134"/>
                </a:lnTo>
                <a:lnTo>
                  <a:pt x="439674" y="189160"/>
                </a:lnTo>
                <a:lnTo>
                  <a:pt x="635085" y="103378"/>
                </a:lnTo>
                <a:lnTo>
                  <a:pt x="745263" y="60121"/>
                </a:lnTo>
                <a:lnTo>
                  <a:pt x="964580" y="17596"/>
                </a:lnTo>
                <a:lnTo>
                  <a:pt x="1087233"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hlinkClick r:id="rId3"/>
          </p:cNvPr>
          <p:cNvSpPr txBox="1"/>
          <p:nvPr/>
        </p:nvSpPr>
        <p:spPr>
          <a:xfrm>
            <a:off x="1251225" y="10168466"/>
            <a:ext cx="8013700" cy="1292662"/>
          </a:xfrm>
          <a:prstGeom prst="rect">
            <a:avLst/>
          </a:prstGeom>
          <a:noFill/>
        </p:spPr>
        <p:txBody>
          <a:bodyPr vert="horz" rtlCol="0">
            <a:spAutoFit/>
          </a:bodyPr>
          <a:lstStyle/>
          <a:p>
            <a:pPr algn="ctr"/>
            <a:r>
              <a:rPr lang="en-GB" sz="2600" dirty="0" smtClean="0">
                <a:solidFill>
                  <a:srgbClr val="FFFFFF"/>
                </a:solidFill>
                <a:latin typeface="Arial - 26"/>
                <a:hlinkClick r:id="rId3"/>
              </a:rPr>
              <a:t>https://www.bbc.co.uk/teach/class-clips-video/english-ks1-ks2-how-to-write-a-non-chronological-report/zvbtscw</a:t>
            </a:r>
            <a:r>
              <a:rPr lang="en-GB" sz="2600" dirty="0" smtClean="0">
                <a:solidFill>
                  <a:srgbClr val="FFFFFF"/>
                </a:solidFill>
                <a:latin typeface="Arial - 26"/>
              </a:rPr>
              <a:t> </a:t>
            </a:r>
            <a:endParaRPr lang="en-GB" sz="2600" dirty="0">
              <a:solidFill>
                <a:srgbClr val="FFFFFF"/>
              </a:solidFill>
              <a:latin typeface="Arial - 26"/>
            </a:endParaRPr>
          </a:p>
        </p:txBody>
      </p:sp>
      <p:sp>
        <p:nvSpPr>
          <p:cNvPr id="5" name="TextBox 4"/>
          <p:cNvSpPr txBox="1"/>
          <p:nvPr/>
        </p:nvSpPr>
        <p:spPr>
          <a:xfrm>
            <a:off x="1289325" y="5600792"/>
            <a:ext cx="7937500" cy="4401205"/>
          </a:xfrm>
          <a:prstGeom prst="rect">
            <a:avLst/>
          </a:prstGeom>
          <a:noFill/>
        </p:spPr>
        <p:txBody>
          <a:bodyPr vert="horz" rtlCol="0">
            <a:spAutoFit/>
          </a:bodyPr>
          <a:lstStyle/>
          <a:p>
            <a:pPr algn="ctr"/>
            <a:r>
              <a:rPr lang="en-GB" sz="4000" dirty="0" smtClean="0">
                <a:solidFill>
                  <a:srgbClr val="FFFFFF"/>
                </a:solidFill>
                <a:latin typeface="XCCW Joined 6a - 28"/>
              </a:rPr>
              <a:t>Click on the link to remind yourself of what a non-chronological report is.</a:t>
            </a:r>
          </a:p>
          <a:p>
            <a:pPr algn="ctr"/>
            <a:endParaRPr lang="en-GB" sz="4000" dirty="0">
              <a:solidFill>
                <a:srgbClr val="FFFFFF"/>
              </a:solidFill>
              <a:latin typeface="XCCW Joined 6a - 28"/>
            </a:endParaRPr>
          </a:p>
          <a:p>
            <a:pPr algn="ctr"/>
            <a:r>
              <a:rPr lang="en-GB" sz="4000" dirty="0" smtClean="0">
                <a:solidFill>
                  <a:srgbClr val="FFFFFF"/>
                </a:solidFill>
                <a:latin typeface="XCCW Joined 6a - 28"/>
              </a:rPr>
              <a:t>Think…</a:t>
            </a:r>
          </a:p>
          <a:p>
            <a:pPr algn="ctr"/>
            <a:endParaRPr lang="en-GB" sz="4000" dirty="0">
              <a:solidFill>
                <a:srgbClr val="FFFFFF"/>
              </a:solidFill>
              <a:latin typeface="XCCW Joined 6a - 28"/>
            </a:endParaRPr>
          </a:p>
          <a:p>
            <a:pPr algn="ctr"/>
            <a:r>
              <a:rPr lang="en-GB" sz="4000" dirty="0" smtClean="0">
                <a:solidFill>
                  <a:srgbClr val="FFFFFF"/>
                </a:solidFill>
                <a:latin typeface="XCCW Joined 6a - 28"/>
              </a:rPr>
              <a:t>What have you done so far?</a:t>
            </a:r>
            <a:endParaRPr lang="en-GB" sz="4000" dirty="0">
              <a:solidFill>
                <a:srgbClr val="FFFFFF"/>
              </a:solidFill>
              <a:latin typeface="XCCW Joined 6a - 28"/>
            </a:endParaRPr>
          </a:p>
        </p:txBody>
      </p:sp>
      <p:pic>
        <p:nvPicPr>
          <p:cNvPr id="6" name="Picture 5"/>
          <p:cNvPicPr>
            <a:picLocks/>
          </p:cNvPicPr>
          <p:nvPr/>
        </p:nvPicPr>
        <p:blipFill>
          <a:blip r:embed="rId4">
            <a:extLst>
              <a:ext uri="{28A0092B-C50C-407E-A947-70E740481C1C}">
                <a14:useLocalDpi xmlns:a14="http://schemas.microsoft.com/office/drawing/2010/main" val="0"/>
              </a:ext>
            </a:extLst>
          </a:blip>
          <a:stretch>
            <a:fillRect/>
          </a:stretch>
        </p:blipFill>
        <p:spPr>
          <a:xfrm>
            <a:off x="1104900" y="922866"/>
            <a:ext cx="8121925" cy="4354555"/>
          </a:xfrm>
          <a:prstGeom prst="rect">
            <a:avLst/>
          </a:prstGeom>
          <a:solidFill>
            <a:scrgbClr r="0" g="0" b="0">
              <a:alpha val="0"/>
            </a:scrgbClr>
          </a:solidFill>
        </p:spPr>
      </p:pic>
      <p:pic>
        <p:nvPicPr>
          <p:cNvPr id="7" name="Picture 6"/>
          <p:cNvPicPr>
            <a:picLocks/>
          </p:cNvPicPr>
          <p:nvPr/>
        </p:nvPicPr>
        <p:blipFill>
          <a:blip r:embed="rId5">
            <a:extLst>
              <a:ext uri="{28A0092B-C50C-407E-A947-70E740481C1C}">
                <a14:useLocalDpi xmlns:a14="http://schemas.microsoft.com/office/drawing/2010/main" val="0"/>
              </a:ext>
            </a:extLst>
          </a:blip>
          <a:stretch>
            <a:fillRect/>
          </a:stretch>
        </p:blipFill>
        <p:spPr>
          <a:xfrm>
            <a:off x="6553200" y="6977878"/>
            <a:ext cx="2227182" cy="2201333"/>
          </a:xfrm>
          <a:prstGeom prst="rect">
            <a:avLst/>
          </a:prstGeom>
          <a:solidFill>
            <a:scrgbClr r="0" g="0" b="0">
              <a:alpha val="0"/>
            </a:scrgbClr>
          </a:solidFill>
        </p:spPr>
      </p:pic>
    </p:spTree>
    <p:extLst>
      <p:ext uri="{BB962C8B-B14F-4D97-AF65-F5344CB8AC3E}">
        <p14:creationId xmlns:p14="http://schemas.microsoft.com/office/powerpoint/2010/main" val="15478068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52196" y="692442"/>
            <a:ext cx="8571667" cy="7235604"/>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67679" y="1318934"/>
            <a:ext cx="8140700" cy="4708981"/>
          </a:xfrm>
          <a:prstGeom prst="rect">
            <a:avLst/>
          </a:prstGeom>
          <a:noFill/>
        </p:spPr>
        <p:txBody>
          <a:bodyPr vert="horz" rtlCol="0">
            <a:spAutoFit/>
          </a:bodyPr>
          <a:lstStyle/>
          <a:p>
            <a:pPr algn="ctr"/>
            <a:r>
              <a:rPr lang="en-GB" sz="5000" b="1" dirty="0" smtClean="0">
                <a:solidFill>
                  <a:srgbClr val="FFFFFF"/>
                </a:solidFill>
                <a:latin typeface="XCCW Joined 6a - 36"/>
              </a:rPr>
              <a:t>A non-chronological report does not need to be written in a specific order but it does need an introduction and a conclusion!</a:t>
            </a:r>
            <a:endParaRPr lang="en-GB" sz="5000" b="1" dirty="0">
              <a:solidFill>
                <a:srgbClr val="FFFFFF"/>
              </a:solidFill>
              <a:latin typeface="XCCW Joined 6a - 36"/>
            </a:endParaRPr>
          </a:p>
        </p:txBody>
      </p:sp>
    </p:spTree>
    <p:extLst>
      <p:ext uri="{BB962C8B-B14F-4D97-AF65-F5344CB8AC3E}">
        <p14:creationId xmlns:p14="http://schemas.microsoft.com/office/powerpoint/2010/main" val="19739718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52196" y="692441"/>
            <a:ext cx="9067537" cy="11516491"/>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67679" y="1318934"/>
            <a:ext cx="8140700" cy="10864513"/>
          </a:xfrm>
          <a:prstGeom prst="rect">
            <a:avLst/>
          </a:prstGeom>
          <a:noFill/>
        </p:spPr>
        <p:txBody>
          <a:bodyPr vert="horz" rtlCol="0">
            <a:spAutoFit/>
          </a:bodyPr>
          <a:lstStyle/>
          <a:p>
            <a:pPr algn="ctr"/>
            <a:r>
              <a:rPr lang="en-GB" sz="5000" b="1" dirty="0" smtClean="0">
                <a:solidFill>
                  <a:srgbClr val="FFFFFF"/>
                </a:solidFill>
                <a:latin typeface="XCCW Joined 6a - 36"/>
              </a:rPr>
              <a:t>Think…</a:t>
            </a: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r>
              <a:rPr lang="en-GB" sz="5000" b="1" dirty="0" smtClean="0">
                <a:solidFill>
                  <a:srgbClr val="FFFFFF"/>
                </a:solidFill>
                <a:latin typeface="XCCW Joined 6a - 36"/>
              </a:rPr>
              <a:t>An introduction…</a:t>
            </a:r>
          </a:p>
          <a:p>
            <a:pPr algn="ctr"/>
            <a:endParaRPr lang="en-GB" sz="5000" b="1" dirty="0" smtClean="0">
              <a:solidFill>
                <a:srgbClr val="FFFFFF"/>
              </a:solidFill>
              <a:latin typeface="XCCW Joined 6a - 36"/>
            </a:endParaRPr>
          </a:p>
          <a:p>
            <a:pPr marL="685800" indent="-685800" algn="ctr">
              <a:buFont typeface="Arial" panose="020B0604020202020204" pitchFamily="34" charset="0"/>
              <a:buChar char="•"/>
            </a:pPr>
            <a:r>
              <a:rPr lang="en-GB" sz="5000" b="1" dirty="0" smtClean="0">
                <a:solidFill>
                  <a:srgbClr val="FFFFFF"/>
                </a:solidFill>
                <a:latin typeface="XCCW Joined 6a - 36"/>
              </a:rPr>
              <a:t>Introduces the topic</a:t>
            </a:r>
          </a:p>
          <a:p>
            <a:pPr marL="685800" indent="-685800" algn="ctr">
              <a:buFont typeface="Arial" panose="020B0604020202020204" pitchFamily="34" charset="0"/>
              <a:buChar char="•"/>
            </a:pPr>
            <a:r>
              <a:rPr lang="en-GB" sz="5000" b="1" dirty="0" smtClean="0">
                <a:solidFill>
                  <a:srgbClr val="FFFFFF"/>
                </a:solidFill>
                <a:latin typeface="XCCW Joined 6a - 36"/>
              </a:rPr>
              <a:t>Should be short and snappy and should not include specific details you will discuss later</a:t>
            </a:r>
          </a:p>
          <a:p>
            <a:pPr marL="685800" indent="-685800" algn="ctr">
              <a:buFont typeface="Arial" panose="020B0604020202020204" pitchFamily="34" charset="0"/>
              <a:buChar char="•"/>
            </a:pPr>
            <a:r>
              <a:rPr lang="en-GB" sz="5000" b="1" dirty="0" smtClean="0">
                <a:solidFill>
                  <a:srgbClr val="FFFFFF"/>
                </a:solidFill>
                <a:latin typeface="XCCW Joined 6a - 36"/>
              </a:rPr>
              <a:t>Hook the reader in and make them want to find out more.</a:t>
            </a:r>
          </a:p>
          <a:p>
            <a:pPr marL="685800" indent="-685800" algn="ctr">
              <a:buFont typeface="Arial" panose="020B0604020202020204" pitchFamily="34" charset="0"/>
              <a:buChar char="•"/>
            </a:pPr>
            <a:endParaRPr lang="en-GB" sz="5000" b="1" dirty="0">
              <a:solidFill>
                <a:srgbClr val="FFFFFF"/>
              </a:solidFill>
              <a:latin typeface="XCCW Joined 6a - 36"/>
            </a:endParaRPr>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570134" y="814144"/>
            <a:ext cx="2227182" cy="2201333"/>
          </a:xfrm>
          <a:prstGeom prst="rect">
            <a:avLst/>
          </a:prstGeom>
          <a:solidFill>
            <a:scrgbClr r="0" g="0" b="0">
              <a:alpha val="0"/>
            </a:scrgbClr>
          </a:solidFill>
        </p:spPr>
      </p:pic>
    </p:spTree>
    <p:extLst>
      <p:ext uri="{BB962C8B-B14F-4D97-AF65-F5344CB8AC3E}">
        <p14:creationId xmlns:p14="http://schemas.microsoft.com/office/powerpoint/2010/main" val="25338262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52196" y="692441"/>
            <a:ext cx="9067537" cy="11516491"/>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67679" y="1318934"/>
            <a:ext cx="8140700" cy="9787295"/>
          </a:xfrm>
          <a:prstGeom prst="rect">
            <a:avLst/>
          </a:prstGeom>
          <a:noFill/>
        </p:spPr>
        <p:txBody>
          <a:bodyPr vert="horz" rtlCol="0">
            <a:spAutoFit/>
          </a:bodyPr>
          <a:lstStyle/>
          <a:p>
            <a:pPr algn="ctr"/>
            <a:r>
              <a:rPr lang="en-GB" sz="5000" b="1" dirty="0" smtClean="0">
                <a:solidFill>
                  <a:srgbClr val="FFFFFF"/>
                </a:solidFill>
                <a:latin typeface="XCCW Joined 6a - 36"/>
              </a:rPr>
              <a:t>What do you think about my introduction?</a:t>
            </a:r>
          </a:p>
          <a:p>
            <a:pPr algn="ctr"/>
            <a:endParaRPr lang="en-GB" sz="5000" b="1" dirty="0">
              <a:solidFill>
                <a:srgbClr val="FFFFFF"/>
              </a:solidFill>
              <a:latin typeface="XCCW Joined 6a - 36"/>
            </a:endParaRPr>
          </a:p>
          <a:p>
            <a:pPr algn="ctr"/>
            <a:endParaRPr lang="en-GB" sz="4000" b="1" dirty="0" smtClean="0">
              <a:solidFill>
                <a:schemeClr val="bg1"/>
              </a:solidFill>
              <a:latin typeface="XCCW Joined 6a - 36"/>
            </a:endParaRPr>
          </a:p>
          <a:p>
            <a:pPr algn="ctr"/>
            <a:r>
              <a:rPr lang="en-GB" sz="4000" dirty="0">
                <a:solidFill>
                  <a:schemeClr val="bg1"/>
                </a:solidFill>
              </a:rPr>
              <a:t>The Romans were around a really </a:t>
            </a:r>
            <a:r>
              <a:rPr lang="en-GB" sz="4000" dirty="0" err="1">
                <a:solidFill>
                  <a:schemeClr val="bg1"/>
                </a:solidFill>
              </a:rPr>
              <a:t>really</a:t>
            </a:r>
            <a:r>
              <a:rPr lang="en-GB" sz="4000" dirty="0">
                <a:solidFill>
                  <a:schemeClr val="bg1"/>
                </a:solidFill>
              </a:rPr>
              <a:t> long time ago but their not here anymore. The Romans left lots of things and we still use them today. The Romans made straight roads and invented technology like computers</a:t>
            </a:r>
            <a:r>
              <a:rPr lang="en-GB" sz="4000" dirty="0" smtClean="0">
                <a:solidFill>
                  <a:schemeClr val="bg1"/>
                </a:solidFill>
              </a:rPr>
              <a:t>. In </a:t>
            </a:r>
            <a:r>
              <a:rPr lang="en-GB" sz="4000" dirty="0">
                <a:solidFill>
                  <a:schemeClr val="bg1"/>
                </a:solidFill>
              </a:rPr>
              <a:t>my report you will find out more about the Romans. </a:t>
            </a:r>
          </a:p>
          <a:p>
            <a:pPr algn="ctr"/>
            <a:endParaRPr lang="en-GB" sz="4000" b="1" dirty="0" smtClean="0">
              <a:solidFill>
                <a:schemeClr val="bg1"/>
              </a:solidFill>
              <a:latin typeface="XCCW Joined 6a - 36"/>
            </a:endParaRPr>
          </a:p>
          <a:p>
            <a:pPr algn="ctr"/>
            <a:endParaRPr lang="en-GB" sz="4000" b="1" dirty="0">
              <a:solidFill>
                <a:schemeClr val="bg1"/>
              </a:solidFill>
              <a:latin typeface="XCCW Joined 6a - 36"/>
            </a:endParaRPr>
          </a:p>
          <a:p>
            <a:pPr algn="ctr"/>
            <a:endParaRPr lang="en-GB" sz="4000" b="1" dirty="0" smtClean="0">
              <a:solidFill>
                <a:schemeClr val="bg1"/>
              </a:solidFill>
              <a:latin typeface="XCCW Joined 6a - 36"/>
            </a:endParaRPr>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7492551" y="1914811"/>
            <a:ext cx="2227182" cy="2201333"/>
          </a:xfrm>
          <a:prstGeom prst="rect">
            <a:avLst/>
          </a:prstGeom>
          <a:solidFill>
            <a:scrgbClr r="0" g="0" b="0">
              <a:alpha val="0"/>
            </a:scrgbClr>
          </a:solidFill>
        </p:spPr>
      </p:pic>
    </p:spTree>
    <p:extLst>
      <p:ext uri="{BB962C8B-B14F-4D97-AF65-F5344CB8AC3E}">
        <p14:creationId xmlns:p14="http://schemas.microsoft.com/office/powerpoint/2010/main" val="42641869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52196" y="692441"/>
            <a:ext cx="9067537" cy="11516491"/>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67679" y="1318934"/>
            <a:ext cx="8140700" cy="6401753"/>
          </a:xfrm>
          <a:prstGeom prst="rect">
            <a:avLst/>
          </a:prstGeom>
          <a:noFill/>
        </p:spPr>
        <p:txBody>
          <a:bodyPr vert="horz" rtlCol="0">
            <a:spAutoFit/>
          </a:bodyPr>
          <a:lstStyle/>
          <a:p>
            <a:pPr algn="ctr"/>
            <a:r>
              <a:rPr lang="en-GB" sz="5000" b="1" dirty="0" smtClean="0">
                <a:solidFill>
                  <a:srgbClr val="FFFFFF"/>
                </a:solidFill>
                <a:latin typeface="XCCW Joined 6a - 36"/>
              </a:rPr>
              <a:t>What do you think about my introduction?</a:t>
            </a:r>
          </a:p>
          <a:p>
            <a:pPr algn="ctr"/>
            <a:endParaRPr lang="en-GB" sz="5000" b="1" dirty="0">
              <a:solidFill>
                <a:srgbClr val="FFFFFF"/>
              </a:solidFill>
              <a:latin typeface="XCCW Joined 6a - 36"/>
            </a:endParaRPr>
          </a:p>
          <a:p>
            <a:pPr algn="ctr"/>
            <a:endParaRPr lang="en-GB" sz="4000" b="1" dirty="0" smtClean="0">
              <a:solidFill>
                <a:schemeClr val="bg1"/>
              </a:solidFill>
              <a:latin typeface="XCCW Joined 6a - 36"/>
            </a:endParaRPr>
          </a:p>
          <a:p>
            <a:pPr algn="ctr"/>
            <a:r>
              <a:rPr lang="en-GB" sz="6000" dirty="0" smtClean="0">
                <a:solidFill>
                  <a:schemeClr val="bg1"/>
                </a:solidFill>
              </a:rPr>
              <a:t>I agree! </a:t>
            </a:r>
          </a:p>
          <a:p>
            <a:pPr algn="ctr"/>
            <a:endParaRPr lang="en-GB" sz="6000" b="1" dirty="0">
              <a:solidFill>
                <a:schemeClr val="bg1"/>
              </a:solidFill>
              <a:latin typeface="XCCW Joined 6a - 36"/>
            </a:endParaRPr>
          </a:p>
          <a:p>
            <a:pPr algn="ctr"/>
            <a:r>
              <a:rPr lang="en-GB" sz="6000" b="1" dirty="0" smtClean="0">
                <a:solidFill>
                  <a:schemeClr val="bg1"/>
                </a:solidFill>
                <a:latin typeface="XCCW Joined 6a - 36"/>
              </a:rPr>
              <a:t>I can do better!</a:t>
            </a:r>
            <a:endParaRPr lang="en-GB" sz="6000" b="1" dirty="0">
              <a:solidFill>
                <a:schemeClr val="bg1"/>
              </a:solidFill>
              <a:latin typeface="XCCW Joined 6a - 36"/>
            </a:endParaRPr>
          </a:p>
          <a:p>
            <a:pPr algn="ctr"/>
            <a:endParaRPr lang="en-GB" sz="4000" b="1" dirty="0" smtClean="0">
              <a:solidFill>
                <a:schemeClr val="bg1"/>
              </a:solidFill>
              <a:latin typeface="XCCW Joined 6a - 36"/>
            </a:endParaRPr>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7492551" y="1914811"/>
            <a:ext cx="2227182" cy="2201333"/>
          </a:xfrm>
          <a:prstGeom prst="rect">
            <a:avLst/>
          </a:prstGeom>
          <a:solidFill>
            <a:scrgbClr r="0" g="0" b="0">
              <a:alpha val="0"/>
            </a:scrgbClr>
          </a:solidFill>
        </p:spPr>
      </p:pic>
    </p:spTree>
    <p:extLst>
      <p:ext uri="{BB962C8B-B14F-4D97-AF65-F5344CB8AC3E}">
        <p14:creationId xmlns:p14="http://schemas.microsoft.com/office/powerpoint/2010/main" val="1351733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52196" y="692441"/>
            <a:ext cx="9067537" cy="11516491"/>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172481" y="574978"/>
            <a:ext cx="8140700" cy="11633954"/>
          </a:xfrm>
          <a:prstGeom prst="rect">
            <a:avLst/>
          </a:prstGeom>
          <a:noFill/>
        </p:spPr>
        <p:txBody>
          <a:bodyPr vert="horz" rtlCol="0">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r>
              <a:rPr lang="en-GB" sz="5000" b="1" dirty="0">
                <a:solidFill>
                  <a:srgbClr val="FFFFFF"/>
                </a:solidFill>
                <a:latin typeface="XCCW Joined 6a - 36"/>
              </a:rPr>
              <a:t>Roughly 2,000 years ago, the Romans began to build their empire. This was an incredibly long time ago - even before your teachers were born!  The Roman Empire was vast and covered most of Europe and North Africa. They became the most powerful civilisation at that time and their legacy lives on today.</a:t>
            </a:r>
            <a:endParaRPr lang="en-GB" sz="4000" b="1" dirty="0" smtClean="0">
              <a:solidFill>
                <a:schemeClr val="bg1"/>
              </a:solidFill>
              <a:latin typeface="XCCW Joined 6a - 36"/>
            </a:endParaRPr>
          </a:p>
        </p:txBody>
      </p:sp>
      <p:pic>
        <p:nvPicPr>
          <p:cNvPr id="7" name="Picture 6"/>
          <p:cNvPicPr>
            <a:picLocks noChangeAspect="1"/>
          </p:cNvPicPr>
          <p:nvPr/>
        </p:nvPicPr>
        <p:blipFill>
          <a:blip r:embed="rId3"/>
          <a:stretch>
            <a:fillRect/>
          </a:stretch>
        </p:blipFill>
        <p:spPr>
          <a:xfrm>
            <a:off x="2783413" y="903817"/>
            <a:ext cx="4457700" cy="1143000"/>
          </a:xfrm>
          <a:prstGeom prst="rect">
            <a:avLst/>
          </a:prstGeom>
        </p:spPr>
      </p:pic>
    </p:spTree>
    <p:extLst>
      <p:ext uri="{BB962C8B-B14F-4D97-AF65-F5344CB8AC3E}">
        <p14:creationId xmlns:p14="http://schemas.microsoft.com/office/powerpoint/2010/main" val="22924179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52196" y="692441"/>
            <a:ext cx="9067537" cy="11516491"/>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67679" y="1318934"/>
            <a:ext cx="8140700" cy="9017853"/>
          </a:xfrm>
          <a:prstGeom prst="rect">
            <a:avLst/>
          </a:prstGeom>
          <a:noFill/>
        </p:spPr>
        <p:txBody>
          <a:bodyPr vert="horz" rtlCol="0">
            <a:spAutoFit/>
          </a:bodyPr>
          <a:lstStyle/>
          <a:p>
            <a:pPr algn="ctr"/>
            <a:r>
              <a:rPr lang="en-GB" sz="5000" b="1" dirty="0" smtClean="0">
                <a:solidFill>
                  <a:srgbClr val="FFFFFF"/>
                </a:solidFill>
                <a:latin typeface="XCCW Joined 6a - 36"/>
              </a:rPr>
              <a:t>Think…</a:t>
            </a:r>
          </a:p>
          <a:p>
            <a:pPr algn="ctr"/>
            <a:endParaRPr lang="en-GB" sz="5000" b="1" dirty="0">
              <a:solidFill>
                <a:srgbClr val="FFFFFF"/>
              </a:solidFill>
              <a:latin typeface="XCCW Joined 6a - 36"/>
            </a:endParaRPr>
          </a:p>
          <a:p>
            <a:pPr algn="ctr"/>
            <a:endParaRPr lang="en-GB" sz="4000" b="1" dirty="0" smtClean="0">
              <a:solidFill>
                <a:schemeClr val="bg1"/>
              </a:solidFill>
              <a:latin typeface="XCCW Joined 6a - 36"/>
            </a:endParaRPr>
          </a:p>
          <a:p>
            <a:pPr algn="ctr"/>
            <a:endParaRPr lang="en-GB" sz="6000" dirty="0" smtClean="0">
              <a:solidFill>
                <a:schemeClr val="bg1"/>
              </a:solidFill>
            </a:endParaRPr>
          </a:p>
          <a:p>
            <a:pPr algn="ctr"/>
            <a:endParaRPr lang="en-GB" sz="6000" dirty="0" smtClean="0">
              <a:solidFill>
                <a:schemeClr val="bg1"/>
              </a:solidFill>
            </a:endParaRPr>
          </a:p>
          <a:p>
            <a:pPr algn="ctr"/>
            <a:endParaRPr lang="en-GB" sz="6000" dirty="0">
              <a:solidFill>
                <a:schemeClr val="bg1"/>
              </a:solidFill>
            </a:endParaRPr>
          </a:p>
          <a:p>
            <a:pPr algn="ctr"/>
            <a:r>
              <a:rPr lang="en-GB" sz="6000" dirty="0" smtClean="0">
                <a:solidFill>
                  <a:schemeClr val="bg1"/>
                </a:solidFill>
              </a:rPr>
              <a:t>Tell someone at home 3 things that you like about my introduction.</a:t>
            </a:r>
          </a:p>
          <a:p>
            <a:pPr algn="ctr"/>
            <a:endParaRPr lang="en-GB" sz="4000" b="1" dirty="0" smtClean="0">
              <a:solidFill>
                <a:schemeClr val="bg1"/>
              </a:solidFill>
              <a:latin typeface="XCCW Joined 6a - 36"/>
            </a:endParaRPr>
          </a:p>
          <a:p>
            <a:pPr algn="ctr"/>
            <a:endParaRPr lang="en-GB" sz="4000" b="1" dirty="0" smtClean="0">
              <a:solidFill>
                <a:schemeClr val="bg1"/>
              </a:solidFill>
              <a:latin typeface="XCCW Joined 6a - 36"/>
            </a:endParaRPr>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3858304" y="2368841"/>
            <a:ext cx="2948895" cy="3626903"/>
          </a:xfrm>
          <a:prstGeom prst="rect">
            <a:avLst/>
          </a:prstGeom>
          <a:solidFill>
            <a:scrgbClr r="0" g="0" b="0">
              <a:alpha val="0"/>
            </a:scrgbClr>
          </a:solidFill>
        </p:spPr>
      </p:pic>
    </p:spTree>
    <p:extLst>
      <p:ext uri="{BB962C8B-B14F-4D97-AF65-F5344CB8AC3E}">
        <p14:creationId xmlns:p14="http://schemas.microsoft.com/office/powerpoint/2010/main" val="32324782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42477" y="302974"/>
            <a:ext cx="9067537" cy="11516491"/>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Arial" panose="020B0604020202020204" pitchFamily="34" charset="0"/>
              <a:buChar char="•"/>
            </a:pPr>
            <a:endParaRPr lang="en-GB" b="1" dirty="0">
              <a:solidFill>
                <a:srgbClr val="00FF00"/>
              </a:solidFill>
              <a:latin typeface="XCCW Joined 6a - 36"/>
            </a:endParaRPr>
          </a:p>
        </p:txBody>
      </p:sp>
      <p:sp>
        <p:nvSpPr>
          <p:cNvPr id="3" name="TextBox 2"/>
          <p:cNvSpPr txBox="1"/>
          <p:nvPr/>
        </p:nvSpPr>
        <p:spPr>
          <a:xfrm>
            <a:off x="1172481" y="574978"/>
            <a:ext cx="8140700" cy="8556188"/>
          </a:xfrm>
          <a:prstGeom prst="rect">
            <a:avLst/>
          </a:prstGeom>
          <a:noFill/>
        </p:spPr>
        <p:txBody>
          <a:bodyPr vert="horz" rtlCol="0">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r>
              <a:rPr lang="en-GB" sz="3000" b="1" dirty="0">
                <a:solidFill>
                  <a:srgbClr val="FF33CC"/>
                </a:solidFill>
                <a:latin typeface="XCCW Joined 6a - 36"/>
              </a:rPr>
              <a:t>Roughly 2,000 years ago, the Romans began to build their empire. </a:t>
            </a:r>
            <a:r>
              <a:rPr lang="en-GB" sz="3000" b="1" dirty="0">
                <a:solidFill>
                  <a:srgbClr val="00FF00"/>
                </a:solidFill>
                <a:latin typeface="XCCW Joined 6a - 36"/>
              </a:rPr>
              <a:t>This was an incredibly long time ago - even before your teachers were born!  </a:t>
            </a:r>
            <a:r>
              <a:rPr lang="en-GB" sz="3000" b="1" dirty="0">
                <a:solidFill>
                  <a:srgbClr val="00B0F0"/>
                </a:solidFill>
                <a:latin typeface="XCCW Joined 6a - 36"/>
              </a:rPr>
              <a:t>The Roman Empire was vast and covered most of Europe and North Africa. They became the most powerful civilisation at that time and their legacy lives on today</a:t>
            </a:r>
            <a:r>
              <a:rPr lang="en-GB" sz="3000" b="1" dirty="0" smtClean="0">
                <a:solidFill>
                  <a:srgbClr val="00B0F0"/>
                </a:solidFill>
                <a:latin typeface="XCCW Joined 6a - 36"/>
              </a:rPr>
              <a:t>.</a:t>
            </a: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marL="457200" indent="-457200" algn="ctr">
              <a:buFont typeface="Arial" panose="020B0604020202020204" pitchFamily="34" charset="0"/>
              <a:buChar char="•"/>
            </a:pPr>
            <a:r>
              <a:rPr lang="en-GB" sz="3000" b="1" dirty="0" smtClean="0">
                <a:solidFill>
                  <a:srgbClr val="FF33CC"/>
                </a:solidFill>
                <a:latin typeface="XCCW Joined 6a - 36"/>
              </a:rPr>
              <a:t>Introduce the topic</a:t>
            </a:r>
          </a:p>
          <a:p>
            <a:pPr marL="457200" indent="-457200" algn="ctr">
              <a:buFont typeface="Arial" panose="020B0604020202020204" pitchFamily="34" charset="0"/>
              <a:buChar char="•"/>
            </a:pPr>
            <a:r>
              <a:rPr lang="en-GB" sz="3000" b="1" dirty="0" smtClean="0">
                <a:solidFill>
                  <a:srgbClr val="00FF00"/>
                </a:solidFill>
                <a:latin typeface="XCCW Joined 6a - 36"/>
              </a:rPr>
              <a:t>Hook the reader in – I have used humour</a:t>
            </a:r>
          </a:p>
          <a:p>
            <a:pPr marL="457200" indent="-457200" algn="ctr">
              <a:buFont typeface="Arial" panose="020B0604020202020204" pitchFamily="34" charset="0"/>
              <a:buChar char="•"/>
            </a:pPr>
            <a:r>
              <a:rPr lang="en-GB" sz="3000" b="1" dirty="0" smtClean="0">
                <a:solidFill>
                  <a:srgbClr val="00B0F0"/>
                </a:solidFill>
                <a:latin typeface="XCCW Joined 6a - 36"/>
              </a:rPr>
              <a:t>Introduces the topic of the report without specific detail</a:t>
            </a:r>
          </a:p>
          <a:p>
            <a:pPr marL="457200" indent="-457200" algn="ctr">
              <a:buFont typeface="Arial" panose="020B0604020202020204" pitchFamily="34" charset="0"/>
              <a:buChar char="•"/>
            </a:pPr>
            <a:r>
              <a:rPr lang="en-GB" sz="3000" b="1" dirty="0" smtClean="0">
                <a:solidFill>
                  <a:srgbClr val="FFFF00"/>
                </a:solidFill>
                <a:latin typeface="XCCW Joined 6a - 36"/>
              </a:rPr>
              <a:t>Short and snappy</a:t>
            </a:r>
            <a:endParaRPr lang="en-GB" sz="3000" b="1" dirty="0" smtClean="0">
              <a:solidFill>
                <a:srgbClr val="FFFF00"/>
              </a:solidFill>
              <a:latin typeface="XCCW Joined 6a - 36"/>
            </a:endParaRPr>
          </a:p>
        </p:txBody>
      </p:sp>
      <p:pic>
        <p:nvPicPr>
          <p:cNvPr id="7" name="Picture 6"/>
          <p:cNvPicPr>
            <a:picLocks noChangeAspect="1"/>
          </p:cNvPicPr>
          <p:nvPr/>
        </p:nvPicPr>
        <p:blipFill>
          <a:blip r:embed="rId3"/>
          <a:stretch>
            <a:fillRect/>
          </a:stretch>
        </p:blipFill>
        <p:spPr>
          <a:xfrm>
            <a:off x="2783413" y="903817"/>
            <a:ext cx="4457700" cy="1143000"/>
          </a:xfrm>
          <a:prstGeom prst="rect">
            <a:avLst/>
          </a:prstGeom>
        </p:spPr>
      </p:pic>
      <p:sp>
        <p:nvSpPr>
          <p:cNvPr id="4" name="Half Frame 3"/>
          <p:cNvSpPr/>
          <p:nvPr/>
        </p:nvSpPr>
        <p:spPr>
          <a:xfrm rot="6808677" flipH="1">
            <a:off x="9129637" y="7137642"/>
            <a:ext cx="773643" cy="397596"/>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Half Frame 5"/>
          <p:cNvSpPr/>
          <p:nvPr/>
        </p:nvSpPr>
        <p:spPr>
          <a:xfrm rot="6808677" flipH="1">
            <a:off x="8589910" y="8064371"/>
            <a:ext cx="773643" cy="397596"/>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Half Frame 7"/>
          <p:cNvSpPr/>
          <p:nvPr/>
        </p:nvSpPr>
        <p:spPr>
          <a:xfrm rot="6808677" flipH="1">
            <a:off x="7006691" y="9084768"/>
            <a:ext cx="773643" cy="397596"/>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Half Frame 8"/>
          <p:cNvSpPr/>
          <p:nvPr/>
        </p:nvSpPr>
        <p:spPr>
          <a:xfrm rot="6808677" flipH="1">
            <a:off x="7343139" y="6593400"/>
            <a:ext cx="773643" cy="397596"/>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5577979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531281"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7" y="-320457"/>
            <a:ext cx="8703733" cy="10402848"/>
          </a:xfrm>
          <a:prstGeom prst="rect">
            <a:avLst/>
          </a:prstGeom>
        </p:spPr>
        <p:txBody>
          <a:bodyPr wrap="square">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5000" b="1" dirty="0">
              <a:solidFill>
                <a:srgbClr val="FFFFFF"/>
              </a:solidFill>
              <a:latin typeface="XCCW Joined 6a - 36"/>
            </a:endParaRPr>
          </a:p>
          <a:p>
            <a:pPr marL="685800" indent="-685800" algn="ctr">
              <a:buFontTx/>
              <a:buChar char="-"/>
            </a:pPr>
            <a:r>
              <a:rPr lang="en-GB" sz="5000" b="1" dirty="0" smtClean="0">
                <a:solidFill>
                  <a:srgbClr val="FFFFFF"/>
                </a:solidFill>
                <a:latin typeface="XCCW Joined 6a - 36"/>
              </a:rPr>
              <a:t>Remember to </a:t>
            </a:r>
            <a:r>
              <a:rPr lang="en-GB" sz="5000" b="1" dirty="0" smtClean="0">
                <a:solidFill>
                  <a:srgbClr val="FFFFFF"/>
                </a:solidFill>
                <a:latin typeface="XCCW Joined 6a - 36"/>
              </a:rPr>
              <a:t>keep it short and snappy</a:t>
            </a: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 Read it aloud for sense and punctuation and improve it.</a:t>
            </a:r>
            <a:endParaRPr lang="en-GB" sz="5000" b="1" dirty="0">
              <a:solidFill>
                <a:srgbClr val="FFFFFF"/>
              </a:solidFill>
              <a:latin typeface="XCCW Joined 6a - 36"/>
            </a:endParaRPr>
          </a:p>
          <a:p>
            <a:pPr algn="ctr"/>
            <a:endParaRPr lang="en-GB" sz="1000" b="1" dirty="0">
              <a:solidFill>
                <a:srgbClr val="FFFFFF"/>
              </a:solidFill>
              <a:latin typeface="XCCW Joined 6a - 36"/>
            </a:endParaRPr>
          </a:p>
          <a:p>
            <a:pPr algn="ctr"/>
            <a:endParaRPr lang="en-GB" sz="1000" b="1" dirty="0">
              <a:solidFill>
                <a:srgbClr val="FFFFFF"/>
              </a:solidFill>
              <a:latin typeface="XCCW Joined 6a - 36"/>
            </a:endParaRPr>
          </a:p>
        </p:txBody>
      </p:sp>
      <p:pic>
        <p:nvPicPr>
          <p:cNvPr id="2050" name="Picture 2" descr="It's your turn | Breathinstephen"/>
          <p:cNvPicPr>
            <a:picLocks noChangeAspect="1" noChangeArrowheads="1"/>
          </p:cNvPicPr>
          <p:nvPr/>
        </p:nvPicPr>
        <p:blipFill rotWithShape="1">
          <a:blip r:embed="rId3">
            <a:extLst>
              <a:ext uri="{28A0092B-C50C-407E-A947-70E740481C1C}">
                <a14:useLocalDpi xmlns:a14="http://schemas.microsoft.com/office/drawing/2010/main" val="0"/>
              </a:ext>
            </a:extLst>
          </a:blip>
          <a:srcRect b="22254"/>
          <a:stretch/>
        </p:blipFill>
        <p:spPr bwMode="auto">
          <a:xfrm>
            <a:off x="1830384" y="887564"/>
            <a:ext cx="6580165" cy="3836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775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673097" y="-3725"/>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73097" y="-320457"/>
            <a:ext cx="9165167" cy="12403395"/>
          </a:xfrm>
          <a:prstGeom prst="rect">
            <a:avLst/>
          </a:prstGeom>
        </p:spPr>
        <p:txBody>
          <a:bodyPr wrap="square">
            <a:spAutoFit/>
          </a:bodyPr>
          <a:lstStyle/>
          <a:p>
            <a:pPr algn="ctr"/>
            <a:endParaRPr lang="en-GB" sz="5000" b="1" dirty="0" smtClean="0">
              <a:solidFill>
                <a:srgbClr val="FFFFFF"/>
              </a:solidFill>
              <a:latin typeface="XCCW Joined 6a - 36"/>
            </a:endParaRPr>
          </a:p>
          <a:p>
            <a:pPr algn="ctr"/>
            <a:r>
              <a:rPr lang="en-GB" sz="5000" b="1" dirty="0" smtClean="0">
                <a:solidFill>
                  <a:srgbClr val="FFFFFF"/>
                </a:solidFill>
                <a:latin typeface="XCCW Joined 6a - 36"/>
              </a:rPr>
              <a:t>When writing your conclusion, you need to think about what you have included and </a:t>
            </a:r>
            <a:r>
              <a:rPr lang="en-GB" sz="5000" b="1" u="sng" dirty="0" smtClean="0">
                <a:solidFill>
                  <a:srgbClr val="FFFFFF"/>
                </a:solidFill>
                <a:latin typeface="XCCW Joined 6a - 36"/>
              </a:rPr>
              <a:t>summarise</a:t>
            </a:r>
            <a:r>
              <a:rPr lang="en-GB" sz="5000" b="1" dirty="0" smtClean="0">
                <a:solidFill>
                  <a:srgbClr val="FFFFFF"/>
                </a:solidFill>
                <a:latin typeface="XCCW Joined 6a - 36"/>
              </a:rPr>
              <a:t> the main ideas.</a:t>
            </a: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Click on the link below to learn more.</a:t>
            </a:r>
          </a:p>
          <a:p>
            <a:pPr algn="ctr"/>
            <a:endParaRPr lang="en-GB" sz="5000" b="1" dirty="0">
              <a:solidFill>
                <a:srgbClr val="FFFFFF"/>
              </a:solidFill>
              <a:latin typeface="XCCW Joined 6a - 36"/>
            </a:endParaRPr>
          </a:p>
          <a:p>
            <a:pPr algn="ctr"/>
            <a:r>
              <a:rPr lang="en-GB" sz="3000" dirty="0">
                <a:solidFill>
                  <a:srgbClr val="FFFFFF"/>
                </a:solidFill>
                <a:latin typeface="XCCW Joined 6a - 36"/>
                <a:hlinkClick r:id="rId3"/>
              </a:rPr>
              <a:t>https://</a:t>
            </a:r>
            <a:r>
              <a:rPr lang="en-GB" sz="3000" dirty="0" smtClean="0">
                <a:solidFill>
                  <a:srgbClr val="FFFFFF"/>
                </a:solidFill>
                <a:latin typeface="XCCW Joined 6a - 36"/>
                <a:hlinkClick r:id="rId3"/>
              </a:rPr>
              <a:t>www.youtube.com/watch?v=90TT0q2mHws</a:t>
            </a:r>
            <a:r>
              <a:rPr lang="en-GB" sz="3000" dirty="0" smtClean="0">
                <a:solidFill>
                  <a:srgbClr val="FFFFFF"/>
                </a:solidFill>
                <a:latin typeface="XCCW Joined 6a - 36"/>
              </a:rPr>
              <a:t> </a:t>
            </a:r>
            <a:endParaRPr lang="en-GB" sz="3000" dirty="0">
              <a:solidFill>
                <a:srgbClr val="FFFFFF"/>
              </a:solidFill>
              <a:latin typeface="XCCW Joined 6a - 36"/>
            </a:endParaRPr>
          </a:p>
          <a:p>
            <a:pPr algn="ctr"/>
            <a:endParaRPr lang="en-GB" sz="1000" b="1" dirty="0">
              <a:solidFill>
                <a:srgbClr val="FFFFFF"/>
              </a:solidFill>
              <a:latin typeface="XCCW Joined 6a - 36"/>
            </a:endParaRPr>
          </a:p>
          <a:p>
            <a:pPr algn="ctr"/>
            <a:endParaRPr lang="en-GB" sz="1000" b="1" dirty="0">
              <a:solidFill>
                <a:srgbClr val="FFFFFF"/>
              </a:solidFill>
              <a:latin typeface="XCCW Joined 6a - 36"/>
            </a:endParaRPr>
          </a:p>
        </p:txBody>
      </p:sp>
      <p:pic>
        <p:nvPicPr>
          <p:cNvPr id="4" name="Picture 3"/>
          <p:cNvPicPr>
            <a:picLocks noChangeAspect="1"/>
          </p:cNvPicPr>
          <p:nvPr/>
        </p:nvPicPr>
        <p:blipFill>
          <a:blip r:embed="rId4"/>
          <a:stretch>
            <a:fillRect/>
          </a:stretch>
        </p:blipFill>
        <p:spPr>
          <a:xfrm>
            <a:off x="1896036" y="4572759"/>
            <a:ext cx="6719287" cy="3836210"/>
          </a:xfrm>
          <a:prstGeom prst="rect">
            <a:avLst/>
          </a:prstGeom>
        </p:spPr>
      </p:pic>
    </p:spTree>
    <p:extLst>
      <p:ext uri="{BB962C8B-B14F-4D97-AF65-F5344CB8AC3E}">
        <p14:creationId xmlns:p14="http://schemas.microsoft.com/office/powerpoint/2010/main" val="37353187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531281"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7" y="-320457"/>
            <a:ext cx="8703733" cy="12711172"/>
          </a:xfrm>
          <a:prstGeom prst="rect">
            <a:avLst/>
          </a:prstGeom>
        </p:spPr>
        <p:txBody>
          <a:bodyPr wrap="square">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r>
              <a:rPr lang="en-GB" sz="6000" b="1" dirty="0" smtClean="0">
                <a:solidFill>
                  <a:srgbClr val="FFFFFF"/>
                </a:solidFill>
                <a:latin typeface="XCCW Joined 6a - 36"/>
              </a:rPr>
              <a:t>I have written a lot about the Romans, so in my conclusion I want the reader to decide how they feel about this civilisation.</a:t>
            </a:r>
          </a:p>
          <a:p>
            <a:pPr algn="ctr"/>
            <a:endParaRPr lang="en-GB" sz="6000" b="1" dirty="0">
              <a:solidFill>
                <a:srgbClr val="FFFFFF"/>
              </a:solidFill>
              <a:latin typeface="XCCW Joined 6a - 36"/>
            </a:endParaRPr>
          </a:p>
          <a:p>
            <a:pPr algn="ctr"/>
            <a:r>
              <a:rPr lang="en-GB" sz="6000" b="1" dirty="0" smtClean="0">
                <a:solidFill>
                  <a:srgbClr val="FFFFFF"/>
                </a:solidFill>
                <a:latin typeface="XCCW Joined 6a - 36"/>
              </a:rPr>
              <a:t>I will summarise the benefits and the disadvantages of Roman Rule that I have discussed.</a:t>
            </a:r>
            <a:endParaRPr lang="en-GB" sz="6000" b="1" dirty="0">
              <a:solidFill>
                <a:srgbClr val="FFFFFF"/>
              </a:solidFill>
              <a:latin typeface="XCCW Joined 6a - 36"/>
            </a:endParaRPr>
          </a:p>
        </p:txBody>
      </p:sp>
    </p:spTree>
    <p:extLst>
      <p:ext uri="{BB962C8B-B14F-4D97-AF65-F5344CB8AC3E}">
        <p14:creationId xmlns:p14="http://schemas.microsoft.com/office/powerpoint/2010/main" val="19128459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531281"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7" y="-320457"/>
            <a:ext cx="8703733" cy="12711172"/>
          </a:xfrm>
          <a:prstGeom prst="rect">
            <a:avLst/>
          </a:prstGeom>
        </p:spPr>
        <p:txBody>
          <a:bodyPr wrap="square">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4000" b="1" dirty="0" smtClean="0">
              <a:solidFill>
                <a:srgbClr val="FFFFFF"/>
              </a:solidFill>
              <a:latin typeface="XCCW Joined 6a" panose="03050602040000000000" pitchFamily="66" charset="0"/>
            </a:endParaRPr>
          </a:p>
          <a:p>
            <a:pPr algn="ctr"/>
            <a:r>
              <a:rPr lang="en-GB" sz="4000" b="1" dirty="0" smtClean="0">
                <a:solidFill>
                  <a:srgbClr val="FFFFFF"/>
                </a:solidFill>
                <a:latin typeface="XCCW Joined 6a" panose="03050602040000000000" pitchFamily="66" charset="0"/>
              </a:rPr>
              <a:t>Despite </a:t>
            </a:r>
            <a:r>
              <a:rPr lang="en-GB" sz="4000" b="1" dirty="0">
                <a:solidFill>
                  <a:srgbClr val="FFFFFF"/>
                </a:solidFill>
                <a:latin typeface="XCCW Joined 6a" panose="03050602040000000000" pitchFamily="66" charset="0"/>
              </a:rPr>
              <a:t>their many inventions, the Romans were an arrogant bunch who truly believed they were more powerful and superior to any other nation. Although, if they had not perceived themselves this way, what would life have been like for us today?  Can you imagine a world without straight roads, swimming pools and central heating</a:t>
            </a:r>
            <a:r>
              <a:rPr lang="en-GB" sz="4000" b="1" dirty="0" smtClean="0">
                <a:solidFill>
                  <a:srgbClr val="FFFFFF"/>
                </a:solidFill>
                <a:latin typeface="XCCW Joined 6a" panose="03050602040000000000" pitchFamily="66" charset="0"/>
              </a:rPr>
              <a:t>?</a:t>
            </a:r>
          </a:p>
          <a:p>
            <a:pPr algn="ctr"/>
            <a:r>
              <a:rPr lang="en-GB" sz="4000" b="1" dirty="0" smtClean="0">
                <a:solidFill>
                  <a:srgbClr val="FFFFFF"/>
                </a:solidFill>
                <a:latin typeface="XCCW Joined 6a" panose="03050602040000000000" pitchFamily="66" charset="0"/>
              </a:rPr>
              <a:t>I will let you decide: Rotten Romans or ingenious inventors?</a:t>
            </a:r>
            <a:endParaRPr lang="en-GB" sz="4000" b="1" dirty="0">
              <a:solidFill>
                <a:srgbClr val="FFFFFF"/>
              </a:solidFill>
              <a:latin typeface="XCCW Joined 6a" panose="03050602040000000000" pitchFamily="66" charset="0"/>
            </a:endParaRPr>
          </a:p>
        </p:txBody>
      </p:sp>
      <p:pic>
        <p:nvPicPr>
          <p:cNvPr id="4" name="Picture 3"/>
          <p:cNvPicPr>
            <a:picLocks noChangeAspect="1"/>
          </p:cNvPicPr>
          <p:nvPr/>
        </p:nvPicPr>
        <p:blipFill>
          <a:blip r:embed="rId3"/>
          <a:stretch>
            <a:fillRect/>
          </a:stretch>
        </p:blipFill>
        <p:spPr>
          <a:xfrm>
            <a:off x="2766479" y="277284"/>
            <a:ext cx="4457700" cy="1143000"/>
          </a:xfrm>
          <a:prstGeom prst="rect">
            <a:avLst/>
          </a:prstGeom>
        </p:spPr>
      </p:pic>
    </p:spTree>
    <p:extLst>
      <p:ext uri="{BB962C8B-B14F-4D97-AF65-F5344CB8AC3E}">
        <p14:creationId xmlns:p14="http://schemas.microsoft.com/office/powerpoint/2010/main" val="13490237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531281"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7" y="-320457"/>
            <a:ext cx="8703733" cy="12711172"/>
          </a:xfrm>
          <a:prstGeom prst="rect">
            <a:avLst/>
          </a:prstGeom>
        </p:spPr>
        <p:txBody>
          <a:bodyPr wrap="square">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marL="685800" indent="-685800" algn="ctr">
              <a:buFontTx/>
              <a:buChar char="-"/>
            </a:pPr>
            <a:r>
              <a:rPr lang="en-GB" sz="5000" b="1" dirty="0" smtClean="0">
                <a:solidFill>
                  <a:srgbClr val="FFFFFF"/>
                </a:solidFill>
                <a:latin typeface="XCCW Joined 6a - 36"/>
              </a:rPr>
              <a:t>Remember to </a:t>
            </a:r>
            <a:r>
              <a:rPr lang="en-GB" sz="5000" b="1" dirty="0" smtClean="0">
                <a:solidFill>
                  <a:srgbClr val="FFFFFF"/>
                </a:solidFill>
                <a:latin typeface="XCCW Joined 6a - 36"/>
              </a:rPr>
              <a:t>refer to and summarise the main points you have written about.</a:t>
            </a:r>
          </a:p>
          <a:p>
            <a:pPr marL="685800" indent="-685800" algn="ctr">
              <a:buFontTx/>
              <a:buChar char="-"/>
            </a:pPr>
            <a:r>
              <a:rPr lang="en-GB" sz="5000" b="1" dirty="0" smtClean="0">
                <a:solidFill>
                  <a:srgbClr val="FFFFFF"/>
                </a:solidFill>
                <a:latin typeface="XCCW Joined 6a - 36"/>
              </a:rPr>
              <a:t>Ask a rhetorical question</a:t>
            </a:r>
            <a:endParaRPr lang="en-GB" sz="5000" b="1" dirty="0">
              <a:solidFill>
                <a:srgbClr val="FFFFFF"/>
              </a:solidFill>
              <a:latin typeface="XCCW Joined 6a - 36"/>
            </a:endParaRPr>
          </a:p>
          <a:p>
            <a:pPr marL="685800" indent="-685800" algn="ctr">
              <a:buFontTx/>
              <a:buChar char="-"/>
            </a:pPr>
            <a:r>
              <a:rPr lang="en-GB" sz="5000" b="1" dirty="0" smtClean="0">
                <a:solidFill>
                  <a:srgbClr val="FFFFFF"/>
                </a:solidFill>
                <a:latin typeface="XCCW Joined 6a - 36"/>
              </a:rPr>
              <a:t>Don’t introduce a new point</a:t>
            </a:r>
            <a:endParaRPr lang="en-GB" sz="5000" b="1" dirty="0">
              <a:solidFill>
                <a:srgbClr val="FFFFFF"/>
              </a:solidFill>
              <a:latin typeface="XCCW Joined 6a - 36"/>
            </a:endParaRPr>
          </a:p>
          <a:p>
            <a:pPr algn="ctr"/>
            <a:r>
              <a:rPr lang="en-GB" sz="5000" b="1" dirty="0" smtClean="0">
                <a:solidFill>
                  <a:srgbClr val="FFFFFF"/>
                </a:solidFill>
                <a:latin typeface="XCCW Joined 6a - 36"/>
              </a:rPr>
              <a:t>- Read it aloud for sense and punctuation and improve it.</a:t>
            </a:r>
            <a:endParaRPr lang="en-GB" sz="5000" b="1" dirty="0">
              <a:solidFill>
                <a:srgbClr val="FFFFFF"/>
              </a:solidFill>
              <a:latin typeface="XCCW Joined 6a - 36"/>
            </a:endParaRPr>
          </a:p>
          <a:p>
            <a:pPr algn="ctr"/>
            <a:endParaRPr lang="en-GB" sz="1000" b="1" dirty="0">
              <a:solidFill>
                <a:srgbClr val="FFFFFF"/>
              </a:solidFill>
              <a:latin typeface="XCCW Joined 6a - 36"/>
            </a:endParaRPr>
          </a:p>
          <a:p>
            <a:pPr algn="ctr"/>
            <a:endParaRPr lang="en-GB" sz="1000" b="1" dirty="0">
              <a:solidFill>
                <a:srgbClr val="FFFFFF"/>
              </a:solidFill>
              <a:latin typeface="XCCW Joined 6a - 36"/>
            </a:endParaRPr>
          </a:p>
        </p:txBody>
      </p:sp>
      <p:pic>
        <p:nvPicPr>
          <p:cNvPr id="2050" name="Picture 2" descr="It's your turn | Breathinstephen"/>
          <p:cNvPicPr>
            <a:picLocks noChangeAspect="1" noChangeArrowheads="1"/>
          </p:cNvPicPr>
          <p:nvPr/>
        </p:nvPicPr>
        <p:blipFill rotWithShape="1">
          <a:blip r:embed="rId3">
            <a:extLst>
              <a:ext uri="{28A0092B-C50C-407E-A947-70E740481C1C}">
                <a14:useLocalDpi xmlns:a14="http://schemas.microsoft.com/office/drawing/2010/main" val="0"/>
              </a:ext>
            </a:extLst>
          </a:blip>
          <a:srcRect b="22254"/>
          <a:stretch/>
        </p:blipFill>
        <p:spPr bwMode="auto">
          <a:xfrm>
            <a:off x="1823780" y="345697"/>
            <a:ext cx="6580165" cy="3836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398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531281"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9" y="430364"/>
            <a:ext cx="8703733" cy="11172289"/>
          </a:xfrm>
          <a:prstGeom prst="rect">
            <a:avLst/>
          </a:prstGeom>
        </p:spPr>
        <p:txBody>
          <a:bodyPr wrap="square">
            <a:spAutoFit/>
          </a:bodyPr>
          <a:lstStyle/>
          <a:p>
            <a:pPr algn="ctr"/>
            <a:r>
              <a:rPr lang="en-GB" sz="5000" b="1" dirty="0" smtClean="0">
                <a:solidFill>
                  <a:srgbClr val="FFFFFF"/>
                </a:solidFill>
                <a:latin typeface="XCCW Joined 6a - 36"/>
              </a:rPr>
              <a:t>Reflection</a:t>
            </a: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r>
              <a:rPr lang="en-GB" sz="5000" b="1" dirty="0" smtClean="0">
                <a:solidFill>
                  <a:srgbClr val="FFFFFF"/>
                </a:solidFill>
                <a:latin typeface="XCCW Joined 6a - 36"/>
              </a:rPr>
              <a:t> </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You have now completed your draft report on the Romans.</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Teach a family member.</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Read your report to them and edit your work to make sure it makes sense.</a:t>
            </a:r>
            <a:endParaRPr lang="en-GB" sz="5000" b="1" dirty="0">
              <a:solidFill>
                <a:srgbClr val="FFFFFF"/>
              </a:solidFill>
              <a:latin typeface="XCCW Joined 6a - 36"/>
            </a:endParaRPr>
          </a:p>
          <a:p>
            <a:pPr algn="ctr"/>
            <a:endParaRPr lang="en-GB" sz="1000" b="1" dirty="0">
              <a:solidFill>
                <a:srgbClr val="FFFFFF"/>
              </a:solidFill>
              <a:latin typeface="XCCW Joined 6a - 36"/>
            </a:endParaRPr>
          </a:p>
          <a:p>
            <a:pPr algn="ctr"/>
            <a:endParaRPr lang="en-GB" sz="1000" b="1" dirty="0">
              <a:solidFill>
                <a:srgbClr val="FFFFFF"/>
              </a:solidFill>
              <a:latin typeface="XCCW Joined 6a - 3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3634314" y="1302037"/>
            <a:ext cx="2959100" cy="2959100"/>
          </a:xfrm>
          <a:prstGeom prst="rect">
            <a:avLst/>
          </a:prstGeom>
          <a:solidFill>
            <a:scrgbClr r="0" g="0" b="0">
              <a:alpha val="0"/>
            </a:scrgbClr>
          </a:solidFill>
        </p:spPr>
      </p:pic>
    </p:spTree>
    <p:extLst>
      <p:ext uri="{BB962C8B-B14F-4D97-AF65-F5344CB8AC3E}">
        <p14:creationId xmlns:p14="http://schemas.microsoft.com/office/powerpoint/2010/main" val="37715520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106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TotalTime>
  <Words>575</Words>
  <Application>Microsoft Office PowerPoint</Application>
  <PresentationFormat>Custom</PresentationFormat>
  <Paragraphs>99</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Arial - 26</vt:lpstr>
      <vt:lpstr>XCCW Joined 6a - 36</vt:lpstr>
      <vt:lpstr>Calibri Light</vt:lpstr>
      <vt:lpstr>Calibri</vt:lpstr>
      <vt:lpstr>XCCW Joined 6a</vt:lpstr>
      <vt:lpstr>XCCW Joined 6a - 28</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Donovan</dc:creator>
  <cp:lastModifiedBy>Jessica Donovan</cp:lastModifiedBy>
  <cp:revision>27</cp:revision>
  <dcterms:created xsi:type="dcterms:W3CDTF">2021-01-14T10:57:35Z</dcterms:created>
  <dcterms:modified xsi:type="dcterms:W3CDTF">2021-01-17T13:05:52Z</dcterms:modified>
</cp:coreProperties>
</file>