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9" r:id="rId2"/>
    <p:sldId id="280" r:id="rId3"/>
    <p:sldId id="281" r:id="rId4"/>
    <p:sldId id="282" r:id="rId5"/>
    <p:sldId id="256" r:id="rId6"/>
    <p:sldId id="257" r:id="rId7"/>
    <p:sldId id="270" r:id="rId8"/>
    <p:sldId id="258" r:id="rId9"/>
    <p:sldId id="271" r:id="rId10"/>
    <p:sldId id="259" r:id="rId11"/>
    <p:sldId id="272" r:id="rId12"/>
    <p:sldId id="283" r:id="rId13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608" autoAdjust="0"/>
  </p:normalViewPr>
  <p:slideViewPr>
    <p:cSldViewPr>
      <p:cViewPr varScale="1">
        <p:scale>
          <a:sx n="58" d="100"/>
          <a:sy n="58" d="100"/>
        </p:scale>
        <p:origin x="17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87DEF62-6779-4807-B441-8238E3C85E1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03410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5C6DDFF-1D7D-40AE-AE92-5258DDF7841F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/>
              <a:t>Here the pupils are introduced to all the words for a/some/the which remain colour-coded blue for masculine and red for feminine. The is an important skill to grasp as most sentences which contain a noun will also contain an article (definite or indefinite). The activity is designed to be interactive whereby pupils can come to the front and press/click on the buttons they believe to be appropriate to the animal featured. They will hear audio telling them whether they are correct or not. Pupils will hear ‘</a:t>
            </a:r>
            <a:r>
              <a:rPr lang="en-GB" altLang="en-US" dirty="0" err="1"/>
              <a:t>tant</a:t>
            </a:r>
            <a:r>
              <a:rPr lang="en-GB" altLang="en-US" dirty="0"/>
              <a:t> </a:t>
            </a:r>
            <a:r>
              <a:rPr lang="en-GB" altLang="en-US" dirty="0" err="1"/>
              <a:t>pis’</a:t>
            </a:r>
            <a:r>
              <a:rPr lang="en-GB" altLang="en-US" dirty="0"/>
              <a:t> (bad luck) if they choose something inappropriate, or praise &amp; a translation if they choose something appropriate (grammatically correct). </a:t>
            </a:r>
          </a:p>
        </p:txBody>
      </p:sp>
    </p:spTree>
    <p:extLst>
      <p:ext uri="{BB962C8B-B14F-4D97-AF65-F5344CB8AC3E}">
        <p14:creationId xmlns:p14="http://schemas.microsoft.com/office/powerpoint/2010/main" val="37998579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41B4CB0-EAA1-4F2D-B4B6-1B99F405896B}" type="slidenum">
              <a:rPr lang="en-GB" altLang="en-US"/>
              <a:pPr>
                <a:spcBef>
                  <a:spcPct val="0"/>
                </a:spcBef>
              </a:pPr>
              <a:t>6</a:t>
            </a:fld>
            <a:endParaRPr lang="en-GB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/>
              <a:t>Pupils should choose blue buttons because they have learnt that ‘un chat’ is masculine/blue. Because they have already learnt ‘un’ chat they should choose that button easily and then follow the blue pattern to get the correct word for ‘the’.</a:t>
            </a:r>
          </a:p>
        </p:txBody>
      </p:sp>
    </p:spTree>
    <p:extLst>
      <p:ext uri="{BB962C8B-B14F-4D97-AF65-F5344CB8AC3E}">
        <p14:creationId xmlns:p14="http://schemas.microsoft.com/office/powerpoint/2010/main" val="331956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9267467-E3A0-43B7-804E-63C4B7D7C6F1}" type="slidenum">
              <a:rPr lang="en-GB" altLang="en-US"/>
              <a:pPr>
                <a:spcBef>
                  <a:spcPct val="0"/>
                </a:spcBef>
              </a:pPr>
              <a:t>7</a:t>
            </a:fld>
            <a:endParaRPr lang="en-GB" altLang="en-US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/>
              <a:t>In French some = des and the (plural) = les, irrespective of the gender.</a:t>
            </a:r>
            <a:br>
              <a:rPr lang="en-GB" altLang="en-US" dirty="0"/>
            </a:br>
            <a:r>
              <a:rPr lang="en-GB" altLang="en-US" dirty="0"/>
              <a:t>It’s important that pupils have practice in recognising and producing</a:t>
            </a:r>
            <a:r>
              <a:rPr lang="en-GB" altLang="en-US" baseline="0" dirty="0"/>
              <a:t> the different plural articles, though, as misuse of direct/indirect articles is often something that causes errors, which can lead to miscommunication.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759987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CF1C5C2-E9B5-4B78-8140-877BCAFE21BE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/>
              <a:t>Instructions as per slide 2&amp;3.</a:t>
            </a:r>
          </a:p>
        </p:txBody>
      </p:sp>
    </p:spTree>
    <p:extLst>
      <p:ext uri="{BB962C8B-B14F-4D97-AF65-F5344CB8AC3E}">
        <p14:creationId xmlns:p14="http://schemas.microsoft.com/office/powerpoint/2010/main" val="1287223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4F96BF2-15B4-4E4F-BCFE-46AA1F1AB74A}" type="slidenum">
              <a:rPr lang="en-GB" altLang="en-US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/>
              <a:t>Instructions as per slide 2&amp;3.</a:t>
            </a:r>
          </a:p>
          <a:p>
            <a:pPr eaLnBrk="1" hangingPunct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05269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A1CF173-572A-4E2D-8142-B0952F040F85}" type="slidenum">
              <a:rPr lang="en-GB" altLang="en-US"/>
              <a:pPr>
                <a:spcBef>
                  <a:spcPct val="0"/>
                </a:spcBef>
              </a:pPr>
              <a:t>10</a:t>
            </a:fld>
            <a:endParaRPr lang="en-GB" altLang="en-US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/>
              <a:t>Instructions as per slide 2&amp;3.</a:t>
            </a:r>
          </a:p>
          <a:p>
            <a:pPr eaLnBrk="1" hangingPunct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29631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76A0916-6476-4D64-BC7A-597B33F20CFD}" type="slidenum">
              <a:rPr lang="en-GB" altLang="en-US"/>
              <a:pPr>
                <a:spcBef>
                  <a:spcPct val="0"/>
                </a:spcBef>
              </a:pPr>
              <a:t>11</a:t>
            </a:fld>
            <a:endParaRPr lang="en-GB" altLang="en-US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/>
              <a:t>Instructions as per slide 2&amp;3.</a:t>
            </a:r>
          </a:p>
          <a:p>
            <a:pPr eaLnBrk="1" hangingPunct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576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CB400-F358-4B64-9AFE-34D645F257E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7760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060D8-41DC-41C3-859A-F1F168B2A38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8504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0A824-975C-41C0-84C0-7AABDA2FDD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9857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C588C0-4665-4D4D-B6C1-38780366A06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2274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4A54D-64F9-4E32-8DF5-47CDEB9A21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0690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1BAD04-76BB-4BBF-9CB4-D9735CF78D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4944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32018-90A6-448D-A187-F3AA33E655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9468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0C7C0-31E0-4F9F-9B77-CBAEB2C386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30622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BA72D-4DD9-4037-B480-D7D842889D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2622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5DF72-89EE-441F-A9D9-08931C4CD31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313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871B0-9256-4BE8-8B93-419BB902A7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43724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61EAD96E-1A56-45AC-A9D7-E0391652956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line-stopwatch.com/countdown-clock/full-screen/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Relationship Id="rId9" Type="http://schemas.openxmlformats.org/officeDocument/2006/relationships/audio" Target="../media/audio7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0.wav"/><Relationship Id="rId5" Type="http://schemas.openxmlformats.org/officeDocument/2006/relationships/image" Target="../media/image8.png"/><Relationship Id="rId4" Type="http://schemas.openxmlformats.org/officeDocument/2006/relationships/audio" Target="../media/audio9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4.wav"/><Relationship Id="rId5" Type="http://schemas.openxmlformats.org/officeDocument/2006/relationships/audio" Target="../media/audio13.wav"/><Relationship Id="rId4" Type="http://schemas.openxmlformats.org/officeDocument/2006/relationships/audio" Target="../media/audio1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8.wav"/><Relationship Id="rId5" Type="http://schemas.openxmlformats.org/officeDocument/2006/relationships/image" Target="../media/image9.png"/><Relationship Id="rId4" Type="http://schemas.openxmlformats.org/officeDocument/2006/relationships/audio" Target="../media/audio16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7.wav"/><Relationship Id="rId7" Type="http://schemas.openxmlformats.org/officeDocument/2006/relationships/audio" Target="../media/audio14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3.wav"/><Relationship Id="rId5" Type="http://schemas.openxmlformats.org/officeDocument/2006/relationships/image" Target="../media/image9.png"/><Relationship Id="rId4" Type="http://schemas.openxmlformats.org/officeDocument/2006/relationships/audio" Target="../media/audio18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8.wav"/><Relationship Id="rId5" Type="http://schemas.openxmlformats.org/officeDocument/2006/relationships/audio" Target="../media/audio20.wav"/><Relationship Id="rId4" Type="http://schemas.openxmlformats.org/officeDocument/2006/relationships/audio" Target="../media/audio19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1.wav"/><Relationship Id="rId7" Type="http://schemas.openxmlformats.org/officeDocument/2006/relationships/audio" Target="../media/audio14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3.wav"/><Relationship Id="rId5" Type="http://schemas.openxmlformats.org/officeDocument/2006/relationships/image" Target="../media/image10.png"/><Relationship Id="rId4" Type="http://schemas.openxmlformats.org/officeDocument/2006/relationships/audio" Target="../media/audio22.wav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XCCW Joined 6a" panose="03050602040000000000" pitchFamily="66" charset="0"/>
              </a:rPr>
              <a:t>FRENCH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803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XCCW Joined 6a" panose="03050602040000000000" pitchFamily="66" charset="0"/>
              </a:rPr>
              <a:t>REVISIT</a:t>
            </a:r>
            <a:endParaRPr lang="en-GB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2012724" cy="16906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3255" y="1922106"/>
            <a:ext cx="8633504" cy="152158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93255" y="3633797"/>
            <a:ext cx="8633504" cy="1130853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93255" y="4931616"/>
            <a:ext cx="8633504" cy="123563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012725" y="2057257"/>
            <a:ext cx="64406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latin typeface="XCCW Joined 6a" panose="03050602040000000000" pitchFamily="66" charset="0"/>
              </a:rPr>
              <a:t> 1 </a:t>
            </a:r>
            <a:r>
              <a:rPr lang="en-US" sz="2800" dirty="0">
                <a:latin typeface="XCCW Joined 6a" panose="03050602040000000000" pitchFamily="66" charset="0"/>
              </a:rPr>
              <a:t>minute </a:t>
            </a:r>
            <a:r>
              <a:rPr lang="en-US" sz="2800" dirty="0" smtClean="0">
                <a:latin typeface="XCCW Joined 6a" panose="03050602040000000000" pitchFamily="66" charset="0"/>
              </a:rPr>
              <a:t>to say numbers 1-10 in French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latin typeface="XCCW Joined 6a" panose="03050602040000000000" pitchFamily="66" charset="0"/>
              </a:rPr>
              <a:t>.</a:t>
            </a:r>
          </a:p>
          <a:p>
            <a:endParaRPr lang="en-US" sz="2800" dirty="0">
              <a:solidFill>
                <a:srgbClr val="00008B"/>
              </a:solidFill>
              <a:latin typeface="XCCW Joined 6a" panose="03050602040000000000" pitchFamily="66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latin typeface="XCCW Joined 6a" panose="03050602040000000000" pitchFamily="66" charset="0"/>
              </a:rPr>
              <a:t> 1 </a:t>
            </a:r>
            <a:r>
              <a:rPr lang="en-US" sz="2800" dirty="0">
                <a:latin typeface="XCCW Joined 6a" panose="03050602040000000000" pitchFamily="66" charset="0"/>
              </a:rPr>
              <a:t>minute to </a:t>
            </a:r>
            <a:r>
              <a:rPr lang="en-US" sz="2800" dirty="0" smtClean="0">
                <a:latin typeface="XCCW Joined 6a" panose="03050602040000000000" pitchFamily="66" charset="0"/>
              </a:rPr>
              <a:t>hear your partner to say the numbers.</a:t>
            </a:r>
          </a:p>
          <a:p>
            <a:endParaRPr lang="en-US" sz="2800" dirty="0">
              <a:solidFill>
                <a:srgbClr val="00008B"/>
              </a:solidFill>
              <a:latin typeface="XCCW Joined 6a" panose="03050602040000000000" pitchFamily="66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1 minute to say them again together. </a:t>
            </a:r>
            <a:endParaRPr lang="en-US" sz="2800" dirty="0">
              <a:solidFill>
                <a:srgbClr val="0070C0"/>
              </a:solidFill>
              <a:latin typeface="XCCW Joined 6a" panose="03050602040000000000" pitchFamily="66" charset="0"/>
            </a:endParaRPr>
          </a:p>
        </p:txBody>
      </p: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5209" y="669737"/>
            <a:ext cx="971550" cy="9048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706502" y="133707"/>
            <a:ext cx="1268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Click clock to open timer</a:t>
            </a:r>
            <a:endParaRPr lang="en-GB" sz="1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113" y="3703923"/>
            <a:ext cx="952500" cy="990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878" y="5113175"/>
            <a:ext cx="1038225" cy="914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698" y="2204380"/>
            <a:ext cx="1190625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94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939" y="0"/>
            <a:ext cx="1890615" cy="455968"/>
          </a:xfrm>
        </p:spPr>
        <p:txBody>
          <a:bodyPr/>
          <a:lstStyle/>
          <a:p>
            <a:pPr algn="ctr"/>
            <a:r>
              <a:rPr lang="en-GB" sz="2000" dirty="0" smtClean="0">
                <a:latin typeface="XCCW Joined 6a" panose="03050602040000000000" pitchFamily="66" charset="0"/>
              </a:rPr>
              <a:t>Part 1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70" y="2649894"/>
            <a:ext cx="857318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XCCW Joined 6a" panose="03050602040000000000" pitchFamily="66" charset="0"/>
              </a:rPr>
              <a:t>LO: I am learning </a:t>
            </a:r>
            <a:r>
              <a:rPr lang="en-US" sz="3200" dirty="0" smtClean="0">
                <a:latin typeface="XCCW Joined 6a" panose="03050602040000000000" pitchFamily="66" charset="0"/>
              </a:rPr>
              <a:t>about singular</a:t>
            </a:r>
          </a:p>
          <a:p>
            <a:r>
              <a:rPr lang="en-US" sz="3200" dirty="0">
                <a:latin typeface="XCCW Joined 6a" panose="03050602040000000000" pitchFamily="66" charset="0"/>
              </a:rPr>
              <a:t>a</a:t>
            </a:r>
            <a:r>
              <a:rPr lang="en-US" sz="3200" dirty="0" smtClean="0">
                <a:latin typeface="XCCW Joined 6a" panose="03050602040000000000" pitchFamily="66" charset="0"/>
              </a:rPr>
              <a:t>nd plural in French animals.</a:t>
            </a:r>
            <a:endParaRPr lang="en-US" sz="3200" dirty="0">
              <a:latin typeface="XCCW Joined 6a" panose="03050602040000000000" pitchFamily="66" charset="0"/>
            </a:endParaRPr>
          </a:p>
          <a:p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25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0935" y="2351315"/>
            <a:ext cx="752879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On the next slide you will see and hear some French spoken.</a:t>
            </a:r>
          </a:p>
          <a:p>
            <a:pPr algn="ctr"/>
            <a:endParaRPr lang="en-US" sz="3200" dirty="0" smtClean="0">
              <a:latin typeface="XCCW Joined 6a" panose="03050602040000000000" pitchFamily="66" charset="0"/>
            </a:endParaRPr>
          </a:p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Listen carefully.</a:t>
            </a:r>
          </a:p>
          <a:p>
            <a:pPr algn="ctr"/>
            <a:endParaRPr lang="en-US" sz="3200" dirty="0" smtClean="0">
              <a:solidFill>
                <a:srgbClr val="0070C0"/>
              </a:solidFill>
              <a:latin typeface="XCCW Joined 6a" panose="03050602040000000000" pitchFamily="66" charset="0"/>
            </a:endParaRPr>
          </a:p>
          <a:p>
            <a:pPr algn="ctr"/>
            <a:r>
              <a:rPr lang="en-US" sz="32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Repeat after each word.</a:t>
            </a:r>
            <a:endParaRPr lang="en-US" sz="3200" dirty="0">
              <a:solidFill>
                <a:srgbClr val="0070C0"/>
              </a:solidFill>
              <a:latin typeface="XCCW Joined 6a" panose="03050602040000000000" pitchFamily="66" charset="0"/>
            </a:endParaRPr>
          </a:p>
          <a:p>
            <a:pPr algn="ctr"/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015939" y="0"/>
            <a:ext cx="2276143" cy="455968"/>
          </a:xfrm>
        </p:spPr>
        <p:txBody>
          <a:bodyPr/>
          <a:lstStyle/>
          <a:p>
            <a:pPr algn="ctr"/>
            <a:r>
              <a:rPr lang="en-GB" sz="2000" dirty="0" smtClean="0">
                <a:latin typeface="XCCW Joined 6a" panose="03050602040000000000" pitchFamily="66" charset="0"/>
              </a:rPr>
              <a:t>Class work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327" y="3699743"/>
            <a:ext cx="952500" cy="990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5157192"/>
            <a:ext cx="1038225" cy="914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180" y="2393789"/>
            <a:ext cx="1224755" cy="73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56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r>
              <a:rPr lang="en-GB" altLang="en-US" sz="3200" dirty="0"/>
              <a:t>(a, the, some)</a:t>
            </a:r>
          </a:p>
        </p:txBody>
      </p:sp>
      <p:sp>
        <p:nvSpPr>
          <p:cNvPr id="3075" name="AutoShape 4">
            <a:hlinkClick r:id="" action="ppaction://noaction" highlightClick="1">
              <a:snd r:embed="rId3" name="1.wav"/>
            </a:hlinkClick>
          </p:cNvPr>
          <p:cNvSpPr>
            <a:spLocks noChangeArrowheads="1"/>
          </p:cNvSpPr>
          <p:nvPr/>
        </p:nvSpPr>
        <p:spPr bwMode="auto">
          <a:xfrm>
            <a:off x="971550" y="260350"/>
            <a:ext cx="1223963" cy="1081088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3076" name="AutoShape 5">
            <a:hlinkClick r:id="" action="ppaction://noaction" highlightClick="1">
              <a:snd r:embed="rId4" name="une.wav"/>
            </a:hlinkClick>
          </p:cNvPr>
          <p:cNvSpPr>
            <a:spLocks noChangeArrowheads="1"/>
          </p:cNvSpPr>
          <p:nvPr/>
        </p:nvSpPr>
        <p:spPr bwMode="auto">
          <a:xfrm>
            <a:off x="2339975" y="260350"/>
            <a:ext cx="1223963" cy="1081088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3077" name="AutoShape 6">
            <a:hlinkClick r:id="" action="ppaction://noaction" highlightClick="1">
              <a:snd r:embed="rId5" name="le.wav"/>
            </a:hlinkClick>
          </p:cNvPr>
          <p:cNvSpPr>
            <a:spLocks noChangeArrowheads="1"/>
          </p:cNvSpPr>
          <p:nvPr/>
        </p:nvSpPr>
        <p:spPr bwMode="auto">
          <a:xfrm>
            <a:off x="5580063" y="260350"/>
            <a:ext cx="1223962" cy="1081088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sp>
        <p:nvSpPr>
          <p:cNvPr id="3078" name="AutoShape 7">
            <a:hlinkClick r:id="" action="ppaction://noaction" highlightClick="1">
              <a:snd r:embed="rId6" name="la.wav"/>
            </a:hlinkClick>
          </p:cNvPr>
          <p:cNvSpPr>
            <a:spLocks noChangeArrowheads="1"/>
          </p:cNvSpPr>
          <p:nvPr/>
        </p:nvSpPr>
        <p:spPr bwMode="auto">
          <a:xfrm>
            <a:off x="6948488" y="260350"/>
            <a:ext cx="1223962" cy="1081088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sp>
        <p:nvSpPr>
          <p:cNvPr id="3079" name="AutoShape 8">
            <a:hlinkClick r:id="" action="ppaction://noaction" highlightClick="1">
              <a:snd r:embed="rId7" name="des.wav"/>
            </a:hlinkClick>
          </p:cNvPr>
          <p:cNvSpPr>
            <a:spLocks noChangeArrowheads="1"/>
          </p:cNvSpPr>
          <p:nvPr/>
        </p:nvSpPr>
        <p:spPr bwMode="auto">
          <a:xfrm>
            <a:off x="684213" y="5516563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3080" name="AutoShape 9">
            <a:hlinkClick r:id="" action="ppaction://noaction" highlightClick="1">
              <a:snd r:embed="rId7" name="des.wav"/>
            </a:hlinkClick>
          </p:cNvPr>
          <p:cNvSpPr>
            <a:spLocks noChangeArrowheads="1"/>
          </p:cNvSpPr>
          <p:nvPr/>
        </p:nvSpPr>
        <p:spPr bwMode="auto">
          <a:xfrm>
            <a:off x="2339975" y="5516563"/>
            <a:ext cx="1511300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3081" name="AutoShape 10">
            <a:hlinkClick r:id="" action="ppaction://noaction" highlightClick="1">
              <a:snd r:embed="rId8" name="les.wav"/>
            </a:hlinkClick>
          </p:cNvPr>
          <p:cNvSpPr>
            <a:spLocks noChangeArrowheads="1"/>
          </p:cNvSpPr>
          <p:nvPr/>
        </p:nvSpPr>
        <p:spPr bwMode="auto">
          <a:xfrm>
            <a:off x="5580063" y="5516563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  <p:sp>
        <p:nvSpPr>
          <p:cNvPr id="3082" name="AutoShape 11">
            <a:hlinkClick r:id="" action="ppaction://noaction" highlightClick="1">
              <a:snd r:embed="rId8" name="les.wav"/>
            </a:hlinkClick>
          </p:cNvPr>
          <p:cNvSpPr>
            <a:spLocks noChangeArrowheads="1"/>
          </p:cNvSpPr>
          <p:nvPr/>
        </p:nvSpPr>
        <p:spPr bwMode="auto">
          <a:xfrm>
            <a:off x="6948488" y="5516563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  <p:sp>
        <p:nvSpPr>
          <p:cNvPr id="3083" name="Text Box 13">
            <a:hlinkClick r:id="" action="ppaction://noaction">
              <a:snd r:embed="rId9" name="singulier+pluriel.wav"/>
            </a:hlinkClick>
          </p:cNvPr>
          <p:cNvSpPr txBox="1">
            <a:spLocks noChangeArrowheads="1"/>
          </p:cNvSpPr>
          <p:nvPr/>
        </p:nvSpPr>
        <p:spPr bwMode="auto">
          <a:xfrm>
            <a:off x="1547813" y="2586038"/>
            <a:ext cx="604837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5400" dirty="0" err="1"/>
              <a:t>Singulier</a:t>
            </a:r>
            <a:r>
              <a:rPr lang="en-GB" altLang="en-US" sz="5400" dirty="0"/>
              <a:t> et </a:t>
            </a:r>
            <a:r>
              <a:rPr lang="en-GB" altLang="en-US" sz="5400" dirty="0" err="1"/>
              <a:t>pluriel</a:t>
            </a:r>
            <a:endParaRPr lang="en-GB" altLang="en-US" sz="5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AutoShape 4">
            <a:hlinkClick r:id="" action="ppaction://noaction" highlightClick="1">
              <a:snd r:embed="rId3" name="tant-pis.wav"/>
            </a:hlinkClick>
          </p:cNvPr>
          <p:cNvSpPr>
            <a:spLocks noChangeArrowheads="1"/>
          </p:cNvSpPr>
          <p:nvPr/>
        </p:nvSpPr>
        <p:spPr bwMode="auto">
          <a:xfrm>
            <a:off x="2339975" y="5227638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5125" name="AutoShape 5">
            <a:hlinkClick r:id="" action="ppaction://noaction" highlightClick="1">
              <a:snd r:embed="rId4" name="le_chat.wav"/>
            </a:hlinkClick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sp>
        <p:nvSpPr>
          <p:cNvPr id="5126" name="AutoShape 6">
            <a:hlinkClick r:id="" action="ppaction://noaction" highlightClick="1">
              <a:snd r:embed="rId3" name="tant-pis.wav"/>
            </a:hlinkClick>
          </p:cNvPr>
          <p:cNvSpPr>
            <a:spLocks noChangeArrowheads="1"/>
          </p:cNvSpPr>
          <p:nvPr/>
        </p:nvSpPr>
        <p:spPr bwMode="auto">
          <a:xfrm>
            <a:off x="6948488" y="5227638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975" y="1844824"/>
            <a:ext cx="5046337" cy="2735397"/>
          </a:xfrm>
          <a:prstGeom prst="rect">
            <a:avLst/>
          </a:prstGeom>
        </p:spPr>
      </p:pic>
      <p:sp>
        <p:nvSpPr>
          <p:cNvPr id="8" name="AutoShape 4">
            <a:hlinkClick r:id="" action="ppaction://noaction" highlightClick="1">
              <a:snd r:embed="rId6" name="un_chat.wav"/>
            </a:hlinkClick>
            <a:extLst>
              <a:ext uri="{FF2B5EF4-FFF2-40B4-BE49-F238E27FC236}">
                <a16:creationId xmlns:a16="http://schemas.microsoft.com/office/drawing/2014/main" id="{396A745D-C746-4DB5-87C4-27855EF02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49" y="5227638"/>
            <a:ext cx="1223963" cy="1081088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AutoShape 7">
            <a:hlinkClick r:id="" action="ppaction://noaction" highlightClick="1">
              <a:snd r:embed="rId5" name="31unos.wav"/>
            </a:hlinkClick>
          </p:cNvPr>
          <p:cNvSpPr>
            <a:spLocks noChangeArrowheads="1"/>
          </p:cNvSpPr>
          <p:nvPr/>
        </p:nvSpPr>
        <p:spPr bwMode="auto">
          <a:xfrm>
            <a:off x="4736354" y="4106231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7173" name="AutoShape 9">
            <a:hlinkClick r:id="" action="ppaction://noaction" highlightClick="1">
              <a:snd r:embed="rId6" name="31los.wav"/>
            </a:hlinkClick>
          </p:cNvPr>
          <p:cNvSpPr>
            <a:spLocks noChangeArrowheads="1"/>
          </p:cNvSpPr>
          <p:nvPr/>
        </p:nvSpPr>
        <p:spPr bwMode="auto">
          <a:xfrm>
            <a:off x="4716239" y="5462683"/>
            <a:ext cx="1477779" cy="1063115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175" y="1815582"/>
            <a:ext cx="4077269" cy="22101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9592" y="1815582"/>
            <a:ext cx="3816647" cy="22101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87624" y="4221088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cats 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14133" y="4231275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chats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87624" y="559129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cats =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81814" y="559791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chats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es_chat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es_chat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nimBg="1"/>
      <p:bldP spid="7173" grpId="0" animBg="1"/>
      <p:bldP spid="2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3">
            <a:hlinkClick r:id="" action="ppaction://noaction" highlightClick="1">
              <a:snd r:embed="rId3" name="un_chien.wav"/>
            </a:hlinkClick>
          </p:cNvPr>
          <p:cNvSpPr>
            <a:spLocks noChangeArrowheads="1"/>
          </p:cNvSpPr>
          <p:nvPr/>
        </p:nvSpPr>
        <p:spPr bwMode="auto">
          <a:xfrm>
            <a:off x="971550" y="5227638"/>
            <a:ext cx="1223963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9221" name="AutoShape 5">
            <a:hlinkClick r:id="" action="ppaction://noaction" highlightClick="1">
              <a:snd r:embed="rId4" name="le_chien.wav"/>
            </a:hlinkClick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340768"/>
            <a:ext cx="3744416" cy="3594639"/>
          </a:xfrm>
          <a:prstGeom prst="rect">
            <a:avLst/>
          </a:prstGeom>
        </p:spPr>
      </p:pic>
      <p:sp>
        <p:nvSpPr>
          <p:cNvPr id="8" name="AutoShape 4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74A7CD88-3A64-4CE1-B6C8-019FE1337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5240875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9" name="AutoShape 6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21E88013-BE3D-4CFF-A87B-4C2D473F86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6296" y="5240875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7584" y="496821"/>
            <a:ext cx="3737338" cy="32663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2656"/>
            <a:ext cx="3744416" cy="3594639"/>
          </a:xfrm>
          <a:prstGeom prst="rect">
            <a:avLst/>
          </a:prstGeom>
        </p:spPr>
      </p:pic>
      <p:sp>
        <p:nvSpPr>
          <p:cNvPr id="10" name="AutoShape 7">
            <a:hlinkClick r:id="" action="ppaction://noaction" highlightClick="1">
              <a:snd r:embed="rId6" name="31unos.wav"/>
            </a:hlinkClick>
          </p:cNvPr>
          <p:cNvSpPr>
            <a:spLocks noChangeArrowheads="1"/>
          </p:cNvSpPr>
          <p:nvPr/>
        </p:nvSpPr>
        <p:spPr bwMode="auto">
          <a:xfrm>
            <a:off x="4736354" y="4106231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1" name="AutoShape 9">
            <a:hlinkClick r:id="" action="ppaction://noaction" highlightClick="1">
              <a:snd r:embed="rId7" name="31los.wav"/>
            </a:hlinkClick>
          </p:cNvPr>
          <p:cNvSpPr>
            <a:spLocks noChangeArrowheads="1"/>
          </p:cNvSpPr>
          <p:nvPr/>
        </p:nvSpPr>
        <p:spPr bwMode="auto">
          <a:xfrm>
            <a:off x="4716239" y="5462683"/>
            <a:ext cx="1477779" cy="1063115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47922" y="422403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dogs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4133" y="4231275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chiens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1187624" y="559129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dogs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81814" y="559791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chiens</a:t>
            </a:r>
            <a:endParaRPr lang="en-GB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es_chien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es_chien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700808"/>
            <a:ext cx="2735926" cy="2745138"/>
          </a:xfrm>
          <a:prstGeom prst="rect">
            <a:avLst/>
          </a:prstGeom>
        </p:spPr>
      </p:pic>
      <p:sp>
        <p:nvSpPr>
          <p:cNvPr id="8" name="AutoShape 3">
            <a:hlinkClick r:id="" action="ppaction://noaction" highlightClick="1">
              <a:snd r:embed="rId4" name="un_poisson.wav"/>
            </a:hlinkClick>
            <a:extLst>
              <a:ext uri="{FF2B5EF4-FFF2-40B4-BE49-F238E27FC236}">
                <a16:creationId xmlns:a16="http://schemas.microsoft.com/office/drawing/2014/main" id="{5A438CA5-6C41-4D30-B755-7B967069A7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227638"/>
            <a:ext cx="1223963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9" name="AutoShape 5">
            <a:hlinkClick r:id="" action="ppaction://noaction" highlightClick="1">
              <a:snd r:embed="rId5" name="le_poisson.wav"/>
            </a:hlinkClick>
            <a:extLst>
              <a:ext uri="{FF2B5EF4-FFF2-40B4-BE49-F238E27FC236}">
                <a16:creationId xmlns:a16="http://schemas.microsoft.com/office/drawing/2014/main" id="{98760395-4078-4C75-B959-03D0E14F9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sp>
        <p:nvSpPr>
          <p:cNvPr id="10" name="AutoShape 4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2531D5AF-D049-4578-9D0D-D80C14C4EA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5240875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11" name="AutoShape 6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F7C513B4-4165-4DDC-B396-B1E936CDE6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6296" y="5240875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764704"/>
            <a:ext cx="2735926" cy="27451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59321" y="799325"/>
            <a:ext cx="2664708" cy="2745138"/>
          </a:xfrm>
          <a:prstGeom prst="rect">
            <a:avLst/>
          </a:prstGeom>
        </p:spPr>
      </p:pic>
      <p:sp>
        <p:nvSpPr>
          <p:cNvPr id="10" name="AutoShape 7">
            <a:hlinkClick r:id="" action="ppaction://noaction" highlightClick="1">
              <a:snd r:embed="rId6" name="31unos.wav"/>
            </a:hlinkClick>
          </p:cNvPr>
          <p:cNvSpPr>
            <a:spLocks noChangeArrowheads="1"/>
          </p:cNvSpPr>
          <p:nvPr/>
        </p:nvSpPr>
        <p:spPr bwMode="auto">
          <a:xfrm>
            <a:off x="4736354" y="4106231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1" name="AutoShape 9">
            <a:hlinkClick r:id="" action="ppaction://noaction" highlightClick="1">
              <a:snd r:embed="rId7" name="31los.wav"/>
            </a:hlinkClick>
          </p:cNvPr>
          <p:cNvSpPr>
            <a:spLocks noChangeArrowheads="1"/>
          </p:cNvSpPr>
          <p:nvPr/>
        </p:nvSpPr>
        <p:spPr bwMode="auto">
          <a:xfrm>
            <a:off x="4716239" y="5462683"/>
            <a:ext cx="1477779" cy="1063115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87624" y="4221088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fish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4133" y="4231275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poissons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1187624" y="559129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fish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81814" y="559791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poissons</a:t>
            </a:r>
            <a:endParaRPr lang="en-GB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es_poisson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es_poisson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dirty="0" smtClean="0">
                <a:latin typeface="XCCW Joined 6a" panose="03050602040000000000" pitchFamily="66" charset="0"/>
              </a:rPr>
              <a:t>Well done!</a:t>
            </a:r>
            <a:br>
              <a:rPr lang="en-GB" sz="3200" dirty="0" smtClean="0">
                <a:latin typeface="XCCW Joined 6a" panose="03050602040000000000" pitchFamily="66" charset="0"/>
              </a:rPr>
            </a:br>
            <a:r>
              <a:rPr lang="en-GB" sz="3200" dirty="0" smtClean="0">
                <a:latin typeface="XCCW Joined 6a" panose="03050602040000000000" pitchFamily="66" charset="0"/>
              </a:rPr>
              <a:t>You have learnt all singular and plural words in French.</a:t>
            </a:r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2038044"/>
            <a:ext cx="57150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90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354</Words>
  <Application>Microsoft Office PowerPoint</Application>
  <PresentationFormat>On-screen Show (4:3)</PresentationFormat>
  <Paragraphs>73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Symbol</vt:lpstr>
      <vt:lpstr>XCCW Joined 6a</vt:lpstr>
      <vt:lpstr>Default Design</vt:lpstr>
      <vt:lpstr>FRENCH</vt:lpstr>
      <vt:lpstr>REVISIT</vt:lpstr>
      <vt:lpstr>Part 1</vt:lpstr>
      <vt:lpstr>Class work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done! You have learnt all singular and plural words in French.</vt:lpstr>
    </vt:vector>
  </TitlesOfParts>
  <Company>COMBERTON VILLAGE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I.T.SUPPORT</dc:creator>
  <cp:lastModifiedBy>Rachel Woods</cp:lastModifiedBy>
  <cp:revision>42</cp:revision>
  <dcterms:created xsi:type="dcterms:W3CDTF">2009-02-05T21:00:30Z</dcterms:created>
  <dcterms:modified xsi:type="dcterms:W3CDTF">2021-01-15T10:38:16Z</dcterms:modified>
</cp:coreProperties>
</file>