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bdd01a3c8c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bdd01a3c8c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bdd01a3c8c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bdd01a3c8c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bdd01a3c8c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bdd01a3c8c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c05a15b68e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c05a15b68e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bdd01a3c8c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bdd01a3c8c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c05a15b68e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c05a15b68e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bdd01a3c8c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bdd01a3c8c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79d38fafcb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79d38fafcb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c05a15b68e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c05a15b68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c05a15b68e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c05a15b68e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bdd01a3c8c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bdd01a3c8c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bdd01a3c8c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bdd01a3c8c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c05a15b68e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c05a15b68e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79d38fafc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79d38fafc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c05a15b68e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c05a15b68e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c05a15b68e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c05a15b68e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s://vimeo.com/21927963" TargetMode="External"/><Relationship Id="rId4" Type="http://schemas.openxmlformats.org/officeDocument/2006/relationships/image" Target="../media/image5.png"/><Relationship Id="rId5" Type="http://schemas.openxmlformats.org/officeDocument/2006/relationships/hyperlink" Target="https://vimeo.com/21927963"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youtube.com/watch?v=-DkXHi-udxg&amp;t=22s&amp;list=PLcvEcrsF_9zL7eufSRIWUYiC80khLsqZ7" TargetMode="External"/><Relationship Id="rId4" Type="http://schemas.openxmlformats.org/officeDocument/2006/relationships/image" Target="../media/image7.png"/><Relationship Id="rId5" Type="http://schemas.openxmlformats.org/officeDocument/2006/relationships/hyperlink" Target="https://www.youtube.com/watch?v=-DkXHi-udxg&amp;t=22s&amp;list=PLcvEcrsF_9zL7eufSRIWUYiC80khLsqZ7"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youtube.com/watch?v=pWHCyyWCCLc" TargetMode="External"/><Relationship Id="rId4" Type="http://schemas.openxmlformats.org/officeDocument/2006/relationships/image" Target="../media/image6.png"/><Relationship Id="rId5" Type="http://schemas.openxmlformats.org/officeDocument/2006/relationships/hyperlink" Target="https://www.youtube.com/watch?v=pWHCyyWCCLc"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928075" y="0"/>
            <a:ext cx="5652195" cy="5143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4"/>
          <p:cNvSpPr txBox="1"/>
          <p:nvPr/>
        </p:nvSpPr>
        <p:spPr>
          <a:xfrm flipH="1">
            <a:off x="428900" y="1757375"/>
            <a:ext cx="8497200" cy="1015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700"/>
              <a:t>LO: I understand that events are significant if they result in changes to the way people used to live.</a:t>
            </a:r>
            <a:endParaRPr sz="2700"/>
          </a:p>
        </p:txBody>
      </p:sp>
      <p:sp>
        <p:nvSpPr>
          <p:cNvPr id="60" name="Google Shape;60;p14"/>
          <p:cNvSpPr txBox="1"/>
          <p:nvPr>
            <p:ph idx="4294967295" type="title"/>
          </p:nvPr>
        </p:nvSpPr>
        <p:spPr>
          <a:xfrm>
            <a:off x="311700" y="42718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sz="2244">
                <a:solidFill>
                  <a:srgbClr val="FF0000"/>
                </a:solidFill>
              </a:rPr>
              <a:t>Underline or highlight the keywords in the LO and circle any words you don’t know the meaning of.</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5"/>
          <p:cNvSpPr txBox="1"/>
          <p:nvPr>
            <p:ph type="title"/>
          </p:nvPr>
        </p:nvSpPr>
        <p:spPr>
          <a:xfrm>
            <a:off x="311700" y="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46698"/>
              <a:buFont typeface="Arial"/>
              <a:buNone/>
            </a:pPr>
            <a:r>
              <a:rPr lang="en-GB" sz="2355"/>
              <a:t>We are going to find out some more about the Paleolithic and Mesolithic Stone Age</a:t>
            </a:r>
            <a:r>
              <a:rPr lang="en-GB" sz="2022"/>
              <a:t>.</a:t>
            </a:r>
            <a:r>
              <a:rPr lang="en-GB"/>
              <a:t> </a:t>
            </a:r>
            <a:endParaRPr/>
          </a:p>
          <a:p>
            <a:pPr indent="0" lvl="0" marL="0" rtl="0" algn="l">
              <a:spcBef>
                <a:spcPts val="0"/>
              </a:spcBef>
              <a:spcAft>
                <a:spcPts val="0"/>
              </a:spcAft>
              <a:buClr>
                <a:schemeClr val="dk1"/>
              </a:buClr>
              <a:buSzPct val="39285"/>
              <a:buFont typeface="Arial"/>
              <a:buNone/>
            </a:pPr>
            <a:r>
              <a:t/>
            </a:r>
            <a:endParaRPr/>
          </a:p>
          <a:p>
            <a:pPr indent="0" lvl="0" marL="0" rtl="0" algn="l">
              <a:spcBef>
                <a:spcPts val="0"/>
              </a:spcBef>
              <a:spcAft>
                <a:spcPts val="0"/>
              </a:spcAft>
              <a:buNone/>
            </a:pPr>
            <a:r>
              <a:t/>
            </a:r>
            <a:endParaRPr/>
          </a:p>
        </p:txBody>
      </p:sp>
      <p:pic>
        <p:nvPicPr>
          <p:cNvPr id="66" name="Google Shape;66;p15">
            <a:hlinkClick r:id="rId3"/>
          </p:cNvPr>
          <p:cNvPicPr preferRelativeResize="0"/>
          <p:nvPr/>
        </p:nvPicPr>
        <p:blipFill>
          <a:blip r:embed="rId4">
            <a:alphaModFix/>
          </a:blip>
          <a:stretch>
            <a:fillRect/>
          </a:stretch>
        </p:blipFill>
        <p:spPr>
          <a:xfrm>
            <a:off x="2012798" y="1269761"/>
            <a:ext cx="5425201" cy="2989100"/>
          </a:xfrm>
          <a:prstGeom prst="rect">
            <a:avLst/>
          </a:prstGeom>
          <a:noFill/>
          <a:ln>
            <a:noFill/>
          </a:ln>
        </p:spPr>
      </p:pic>
      <p:sp>
        <p:nvSpPr>
          <p:cNvPr id="67" name="Google Shape;67;p15"/>
          <p:cNvSpPr txBox="1"/>
          <p:nvPr/>
        </p:nvSpPr>
        <p:spPr>
          <a:xfrm>
            <a:off x="3370975" y="859525"/>
            <a:ext cx="30000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5"/>
              </a:rPr>
              <a:t>https://vimeo.com/21927963</a:t>
            </a:r>
            <a:endParaRPr/>
          </a:p>
          <a:p>
            <a:pPr indent="0" lvl="0" marL="0" rtl="0" algn="l">
              <a:spcBef>
                <a:spcPts val="0"/>
              </a:spcBef>
              <a:spcAft>
                <a:spcPts val="0"/>
              </a:spcAft>
              <a:buNone/>
            </a:pPr>
            <a:r>
              <a:t/>
            </a:r>
            <a:endParaRPr/>
          </a:p>
        </p:txBody>
      </p:sp>
      <p:sp>
        <p:nvSpPr>
          <p:cNvPr id="68" name="Google Shape;68;p15"/>
          <p:cNvSpPr txBox="1"/>
          <p:nvPr>
            <p:ph type="title"/>
          </p:nvPr>
        </p:nvSpPr>
        <p:spPr>
          <a:xfrm>
            <a:off x="145450" y="435457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sz="2244">
                <a:solidFill>
                  <a:srgbClr val="FF0000"/>
                </a:solidFill>
              </a:rPr>
              <a:t>As you watch the video, write down one thing you already knew, one thing that you learnt and anything that surprised you.</a:t>
            </a:r>
            <a:endParaRPr sz="3133">
              <a:solidFill>
                <a:srgbClr val="FF0000"/>
              </a:solidFill>
            </a:endParaRPr>
          </a:p>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6"/>
          <p:cNvSpPr txBox="1"/>
          <p:nvPr>
            <p:ph type="title"/>
          </p:nvPr>
        </p:nvSpPr>
        <p:spPr>
          <a:xfrm>
            <a:off x="311700" y="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sz="2200"/>
              <a:t>We are going to find out some more about the Paleolithic and Mesolithic Stone Age. </a:t>
            </a:r>
            <a:endParaRPr sz="22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74" name="Google Shape;74;p16"/>
          <p:cNvSpPr txBox="1"/>
          <p:nvPr>
            <p:ph type="title"/>
          </p:nvPr>
        </p:nvSpPr>
        <p:spPr>
          <a:xfrm>
            <a:off x="137550" y="419907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sz="2244">
                <a:solidFill>
                  <a:srgbClr val="FF0000"/>
                </a:solidFill>
              </a:rPr>
              <a:t>As you watch the video, write down one thing you already knew, one thing that you learnt and anything that surprised you.</a:t>
            </a:r>
            <a:endParaRPr sz="3133">
              <a:solidFill>
                <a:srgbClr val="FF0000"/>
              </a:solidFill>
            </a:endParaRPr>
          </a:p>
          <a:p>
            <a:pPr indent="0" lvl="0" marL="0" rtl="0" algn="l">
              <a:spcBef>
                <a:spcPts val="0"/>
              </a:spcBef>
              <a:spcAft>
                <a:spcPts val="0"/>
              </a:spcAft>
              <a:buNone/>
            </a:pPr>
            <a:r>
              <a:t/>
            </a:r>
            <a:endParaRPr/>
          </a:p>
        </p:txBody>
      </p:sp>
      <p:pic>
        <p:nvPicPr>
          <p:cNvPr id="75" name="Google Shape;75;p16">
            <a:hlinkClick r:id="rId3"/>
          </p:cNvPr>
          <p:cNvPicPr preferRelativeResize="0"/>
          <p:nvPr/>
        </p:nvPicPr>
        <p:blipFill>
          <a:blip r:embed="rId4">
            <a:alphaModFix/>
          </a:blip>
          <a:stretch>
            <a:fillRect/>
          </a:stretch>
        </p:blipFill>
        <p:spPr>
          <a:xfrm>
            <a:off x="2027625" y="1153725"/>
            <a:ext cx="4851799" cy="2729125"/>
          </a:xfrm>
          <a:prstGeom prst="rect">
            <a:avLst/>
          </a:prstGeom>
          <a:noFill/>
          <a:ln>
            <a:noFill/>
          </a:ln>
        </p:spPr>
      </p:pic>
      <p:sp>
        <p:nvSpPr>
          <p:cNvPr id="76" name="Google Shape;76;p16"/>
          <p:cNvSpPr txBox="1"/>
          <p:nvPr/>
        </p:nvSpPr>
        <p:spPr>
          <a:xfrm>
            <a:off x="257175" y="642950"/>
            <a:ext cx="86691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5"/>
              </a:rPr>
              <a:t>https://www.youtube.com/watch?v=-DkXHi-udxg&amp;t=22s&amp;list=PLcvEcrsF_9zL7eufSRIWUYiC80khLsqZ7</a:t>
            </a:r>
            <a:endParaRPr/>
          </a:p>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nvSpPr>
        <p:spPr>
          <a:xfrm flipH="1">
            <a:off x="416775" y="447225"/>
            <a:ext cx="8497200" cy="517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700"/>
              <a:t>The aim of today’s lesson is to understand what significant events </a:t>
            </a:r>
            <a:r>
              <a:rPr lang="en-GB" sz="2700"/>
              <a:t>happened</a:t>
            </a:r>
            <a:r>
              <a:rPr lang="en-GB" sz="2700"/>
              <a:t> in the Stone Age (significant means important). </a:t>
            </a:r>
            <a:endParaRPr sz="2700"/>
          </a:p>
          <a:p>
            <a:pPr indent="0" lvl="0" marL="0" rtl="0" algn="l">
              <a:spcBef>
                <a:spcPts val="0"/>
              </a:spcBef>
              <a:spcAft>
                <a:spcPts val="0"/>
              </a:spcAft>
              <a:buNone/>
            </a:pPr>
            <a:r>
              <a:t/>
            </a:r>
            <a:endParaRPr sz="2700"/>
          </a:p>
          <a:p>
            <a:pPr indent="0" lvl="0" marL="0" rtl="0" algn="l">
              <a:spcBef>
                <a:spcPts val="0"/>
              </a:spcBef>
              <a:spcAft>
                <a:spcPts val="0"/>
              </a:spcAft>
              <a:buNone/>
            </a:pPr>
            <a:r>
              <a:rPr lang="en-GB" sz="2700"/>
              <a:t>As historians we look at important events and try to understand what impact they had on how people lived their lives. Big and important events usually result in big changes!</a:t>
            </a:r>
            <a:endParaRPr sz="2700"/>
          </a:p>
          <a:p>
            <a:pPr indent="0" lvl="0" marL="0" rtl="0" algn="l">
              <a:spcBef>
                <a:spcPts val="0"/>
              </a:spcBef>
              <a:spcAft>
                <a:spcPts val="0"/>
              </a:spcAft>
              <a:buNone/>
            </a:pPr>
            <a:r>
              <a:t/>
            </a:r>
            <a:endParaRPr sz="2700"/>
          </a:p>
          <a:p>
            <a:pPr indent="0" lvl="0" marL="0" rtl="0" algn="l">
              <a:spcBef>
                <a:spcPts val="0"/>
              </a:spcBef>
              <a:spcAft>
                <a:spcPts val="0"/>
              </a:spcAft>
              <a:buNone/>
            </a:pPr>
            <a:r>
              <a:rPr lang="en-GB" sz="2700">
                <a:solidFill>
                  <a:srgbClr val="FF0000"/>
                </a:solidFill>
              </a:rPr>
              <a:t>What important events do you think </a:t>
            </a:r>
            <a:r>
              <a:rPr lang="en-GB" sz="2700">
                <a:solidFill>
                  <a:srgbClr val="FF0000"/>
                </a:solidFill>
              </a:rPr>
              <a:t>happened in the Stone Age?</a:t>
            </a:r>
            <a:r>
              <a:rPr lang="en-GB" sz="2700">
                <a:solidFill>
                  <a:srgbClr val="FF0000"/>
                </a:solidFill>
              </a:rPr>
              <a:t> </a:t>
            </a:r>
            <a:endParaRPr sz="2700">
              <a:solidFill>
                <a:srgbClr val="FF0000"/>
              </a:solidFill>
            </a:endParaRPr>
          </a:p>
          <a:p>
            <a:pPr indent="0" lvl="0" marL="0" rtl="0" algn="l">
              <a:spcBef>
                <a:spcPts val="0"/>
              </a:spcBef>
              <a:spcAft>
                <a:spcPts val="0"/>
              </a:spcAft>
              <a:buNone/>
            </a:pPr>
            <a:r>
              <a:t/>
            </a:r>
            <a:endParaRPr sz="27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8"/>
          <p:cNvSpPr txBox="1"/>
          <p:nvPr>
            <p:ph type="title"/>
          </p:nvPr>
        </p:nvSpPr>
        <p:spPr>
          <a:xfrm>
            <a:off x="0" y="48550"/>
            <a:ext cx="91440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chemeClr val="dk1"/>
              </a:buClr>
              <a:buSzPct val="54395"/>
              <a:buFont typeface="Arial"/>
              <a:buNone/>
            </a:pPr>
            <a:r>
              <a:rPr lang="en-GB" sz="2022"/>
              <a:t> </a:t>
            </a:r>
            <a:r>
              <a:rPr lang="en-GB" sz="2466"/>
              <a:t>Things began to change when we entered the Neolithic era (New Stone Age).</a:t>
            </a:r>
            <a:endParaRPr sz="2466"/>
          </a:p>
          <a:p>
            <a:pPr indent="0" lvl="0" marL="0" rtl="0" algn="l">
              <a:spcBef>
                <a:spcPts val="0"/>
              </a:spcBef>
              <a:spcAft>
                <a:spcPts val="0"/>
              </a:spcAft>
              <a:buNone/>
            </a:pPr>
            <a:r>
              <a:t/>
            </a:r>
            <a:endParaRPr/>
          </a:p>
        </p:txBody>
      </p:sp>
      <p:pic>
        <p:nvPicPr>
          <p:cNvPr id="87" name="Google Shape;87;p18"/>
          <p:cNvPicPr preferRelativeResize="0"/>
          <p:nvPr/>
        </p:nvPicPr>
        <p:blipFill>
          <a:blip r:embed="rId3">
            <a:alphaModFix/>
          </a:blip>
          <a:stretch>
            <a:fillRect/>
          </a:stretch>
        </p:blipFill>
        <p:spPr>
          <a:xfrm>
            <a:off x="3833100" y="1182138"/>
            <a:ext cx="5066100" cy="3871024"/>
          </a:xfrm>
          <a:prstGeom prst="rect">
            <a:avLst/>
          </a:prstGeom>
          <a:noFill/>
          <a:ln>
            <a:noFill/>
          </a:ln>
        </p:spPr>
      </p:pic>
      <p:sp>
        <p:nvSpPr>
          <p:cNvPr id="88" name="Google Shape;88;p18"/>
          <p:cNvSpPr txBox="1"/>
          <p:nvPr/>
        </p:nvSpPr>
        <p:spPr>
          <a:xfrm>
            <a:off x="0" y="1182150"/>
            <a:ext cx="3930300" cy="410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700">
                <a:solidFill>
                  <a:srgbClr val="FF0000"/>
                </a:solidFill>
              </a:rPr>
              <a:t>Look at the pictures and think about what you see, think and wonder. </a:t>
            </a:r>
            <a:endParaRPr sz="1700">
              <a:solidFill>
                <a:srgbClr val="FF0000"/>
              </a:solidFill>
            </a:endParaRPr>
          </a:p>
          <a:p>
            <a:pPr indent="0" lvl="0" marL="0" rtl="0" algn="l">
              <a:spcBef>
                <a:spcPts val="0"/>
              </a:spcBef>
              <a:spcAft>
                <a:spcPts val="0"/>
              </a:spcAft>
              <a:buNone/>
            </a:pPr>
            <a:r>
              <a:t/>
            </a:r>
            <a:endParaRPr sz="1700">
              <a:solidFill>
                <a:srgbClr val="FF0000"/>
              </a:solidFill>
            </a:endParaRPr>
          </a:p>
          <a:p>
            <a:pPr indent="0" lvl="0" marL="0" rtl="0" algn="l">
              <a:spcBef>
                <a:spcPts val="0"/>
              </a:spcBef>
              <a:spcAft>
                <a:spcPts val="0"/>
              </a:spcAft>
              <a:buNone/>
            </a:pPr>
            <a:r>
              <a:rPr i="1" lang="en-GB" sz="1700">
                <a:solidFill>
                  <a:srgbClr val="FF0000"/>
                </a:solidFill>
              </a:rPr>
              <a:t>Remember to look </a:t>
            </a:r>
            <a:r>
              <a:rPr i="1" lang="en-GB" sz="1700">
                <a:solidFill>
                  <a:srgbClr val="FF0000"/>
                </a:solidFill>
              </a:rPr>
              <a:t>carefully</a:t>
            </a:r>
            <a:r>
              <a:rPr i="1" lang="en-GB" sz="1700">
                <a:solidFill>
                  <a:srgbClr val="FF0000"/>
                </a:solidFill>
              </a:rPr>
              <a:t> because the more you look the more you see!</a:t>
            </a:r>
            <a:endParaRPr i="1" sz="1700">
              <a:solidFill>
                <a:srgbClr val="FF0000"/>
              </a:solidFill>
            </a:endParaRPr>
          </a:p>
          <a:p>
            <a:pPr indent="0" lvl="0" marL="0" rtl="0" algn="l">
              <a:spcBef>
                <a:spcPts val="0"/>
              </a:spcBef>
              <a:spcAft>
                <a:spcPts val="0"/>
              </a:spcAft>
              <a:buNone/>
            </a:pPr>
            <a:r>
              <a:t/>
            </a:r>
            <a:endParaRPr sz="1700">
              <a:solidFill>
                <a:srgbClr val="FF0000"/>
              </a:solidFill>
            </a:endParaRPr>
          </a:p>
          <a:p>
            <a:pPr indent="0" lvl="0" marL="0" rtl="0" algn="l">
              <a:spcBef>
                <a:spcPts val="0"/>
              </a:spcBef>
              <a:spcAft>
                <a:spcPts val="0"/>
              </a:spcAft>
              <a:buNone/>
            </a:pPr>
            <a:r>
              <a:rPr lang="en-GB" sz="1700">
                <a:solidFill>
                  <a:srgbClr val="FF0000"/>
                </a:solidFill>
              </a:rPr>
              <a:t>Now discuss with someone at home or in school….</a:t>
            </a:r>
            <a:endParaRPr sz="1700">
              <a:solidFill>
                <a:srgbClr val="FF0000"/>
              </a:solidFill>
            </a:endParaRPr>
          </a:p>
          <a:p>
            <a:pPr indent="0" lvl="0" marL="0" rtl="0" algn="l">
              <a:spcBef>
                <a:spcPts val="0"/>
              </a:spcBef>
              <a:spcAft>
                <a:spcPts val="0"/>
              </a:spcAft>
              <a:buNone/>
            </a:pPr>
            <a:r>
              <a:t/>
            </a:r>
            <a:endParaRPr sz="1700">
              <a:solidFill>
                <a:srgbClr val="FF0000"/>
              </a:solidFill>
            </a:endParaRPr>
          </a:p>
          <a:p>
            <a:pPr indent="0" lvl="0" marL="0" rtl="0" algn="l">
              <a:spcBef>
                <a:spcPts val="0"/>
              </a:spcBef>
              <a:spcAft>
                <a:spcPts val="0"/>
              </a:spcAft>
              <a:buNone/>
            </a:pPr>
            <a:r>
              <a:rPr lang="en-GB" sz="1700">
                <a:solidFill>
                  <a:srgbClr val="FF0000"/>
                </a:solidFill>
              </a:rPr>
              <a:t>What is happening in the first picture and what is happening in the second picture?</a:t>
            </a:r>
            <a:endParaRPr sz="1700">
              <a:solidFill>
                <a:srgbClr val="FF0000"/>
              </a:solidFill>
            </a:endParaRPr>
          </a:p>
          <a:p>
            <a:pPr indent="0" lvl="0" marL="0" rtl="0" algn="l">
              <a:spcBef>
                <a:spcPts val="0"/>
              </a:spcBef>
              <a:spcAft>
                <a:spcPts val="0"/>
              </a:spcAft>
              <a:buNone/>
            </a:pPr>
            <a:r>
              <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t/>
            </a:r>
            <a:endParaRPr sz="1700"/>
          </a:p>
        </p:txBody>
      </p:sp>
      <p:sp>
        <p:nvSpPr>
          <p:cNvPr id="89" name="Google Shape;89;p18"/>
          <p:cNvSpPr txBox="1"/>
          <p:nvPr/>
        </p:nvSpPr>
        <p:spPr>
          <a:xfrm>
            <a:off x="0" y="4697100"/>
            <a:ext cx="5956200" cy="446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700">
                <a:solidFill>
                  <a:schemeClr val="dk1"/>
                </a:solidFill>
              </a:rPr>
              <a:t>(there’s a bigger picture on the next page)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id="94" name="Google Shape;94;p19"/>
          <p:cNvPicPr preferRelativeResize="0"/>
          <p:nvPr/>
        </p:nvPicPr>
        <p:blipFill>
          <a:blip r:embed="rId3">
            <a:alphaModFix/>
          </a:blip>
          <a:stretch>
            <a:fillRect/>
          </a:stretch>
        </p:blipFill>
        <p:spPr>
          <a:xfrm>
            <a:off x="1394800" y="66104"/>
            <a:ext cx="6502050" cy="4968225"/>
          </a:xfrm>
          <a:prstGeom prst="rect">
            <a:avLst/>
          </a:prstGeom>
          <a:noFill/>
          <a:ln>
            <a:noFill/>
          </a:ln>
        </p:spPr>
      </p:pic>
      <p:sp>
        <p:nvSpPr>
          <p:cNvPr id="95" name="Google Shape;95;p19"/>
          <p:cNvSpPr txBox="1"/>
          <p:nvPr/>
        </p:nvSpPr>
        <p:spPr>
          <a:xfrm>
            <a:off x="242625" y="2996325"/>
            <a:ext cx="3299700" cy="1569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rgbClr val="FF0000"/>
                </a:solidFill>
              </a:rPr>
              <a:t>Describe...</a:t>
            </a:r>
            <a:endParaRPr sz="1800">
              <a:solidFill>
                <a:srgbClr val="FF0000"/>
              </a:solidFill>
            </a:endParaRPr>
          </a:p>
          <a:p>
            <a:pPr indent="0" lvl="0" marL="0" rtl="0" algn="l">
              <a:spcBef>
                <a:spcPts val="0"/>
              </a:spcBef>
              <a:spcAft>
                <a:spcPts val="0"/>
              </a:spcAft>
              <a:buNone/>
            </a:pPr>
            <a:r>
              <a:t/>
            </a:r>
            <a:endParaRPr sz="1800">
              <a:solidFill>
                <a:srgbClr val="FF0000"/>
              </a:solidFill>
            </a:endParaRPr>
          </a:p>
          <a:p>
            <a:pPr indent="0" lvl="0" marL="0" rtl="0" algn="l">
              <a:spcBef>
                <a:spcPts val="0"/>
              </a:spcBef>
              <a:spcAft>
                <a:spcPts val="0"/>
              </a:spcAft>
              <a:buNone/>
            </a:pPr>
            <a:r>
              <a:rPr lang="en-GB" sz="1800">
                <a:solidFill>
                  <a:srgbClr val="FF0000"/>
                </a:solidFill>
              </a:rPr>
              <a:t>What you can san see.</a:t>
            </a:r>
            <a:endParaRPr sz="1800">
              <a:solidFill>
                <a:srgbClr val="FF0000"/>
              </a:solidFill>
            </a:endParaRPr>
          </a:p>
          <a:p>
            <a:pPr indent="0" lvl="0" marL="0" rtl="0" algn="l">
              <a:spcBef>
                <a:spcPts val="0"/>
              </a:spcBef>
              <a:spcAft>
                <a:spcPts val="0"/>
              </a:spcAft>
              <a:buNone/>
            </a:pPr>
            <a:r>
              <a:t/>
            </a:r>
            <a:endParaRPr sz="1800">
              <a:solidFill>
                <a:srgbClr val="FF0000"/>
              </a:solidFill>
            </a:endParaRPr>
          </a:p>
          <a:p>
            <a:pPr indent="0" lvl="0" marL="0" rtl="0" algn="l">
              <a:spcBef>
                <a:spcPts val="0"/>
              </a:spcBef>
              <a:spcAft>
                <a:spcPts val="0"/>
              </a:spcAft>
              <a:buNone/>
            </a:pPr>
            <a:r>
              <a:rPr lang="en-GB" sz="1800">
                <a:solidFill>
                  <a:srgbClr val="FF0000"/>
                </a:solidFill>
              </a:rPr>
              <a:t>What they are doing now.</a:t>
            </a:r>
            <a:endParaRPr sz="180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0"/>
          <p:cNvSpPr txBox="1"/>
          <p:nvPr>
            <p:ph type="title"/>
          </p:nvPr>
        </p:nvSpPr>
        <p:spPr>
          <a:xfrm>
            <a:off x="0" y="0"/>
            <a:ext cx="92262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1800"/>
              <a:t>Let's find out a little more about the changes. Why do you think it was called the New Stone Age?</a:t>
            </a:r>
            <a:endParaRPr sz="1800"/>
          </a:p>
          <a:p>
            <a:pPr indent="0" lvl="0" marL="0" rtl="0" algn="l">
              <a:spcBef>
                <a:spcPts val="0"/>
              </a:spcBef>
              <a:spcAft>
                <a:spcPts val="0"/>
              </a:spcAft>
              <a:buNone/>
            </a:pPr>
            <a:r>
              <a:t/>
            </a:r>
            <a:endParaRPr sz="191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01" name="Google Shape;101;p20"/>
          <p:cNvSpPr txBox="1"/>
          <p:nvPr>
            <p:ph type="title"/>
          </p:nvPr>
        </p:nvSpPr>
        <p:spPr>
          <a:xfrm>
            <a:off x="89050" y="39564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sz="2244">
                <a:solidFill>
                  <a:srgbClr val="FF0000"/>
                </a:solidFill>
              </a:rPr>
              <a:t>As you watch the video, write down one thing you already knew, one thing that you learnt and anything that surprised you.</a:t>
            </a:r>
            <a:endParaRPr sz="3133">
              <a:solidFill>
                <a:srgbClr val="FF0000"/>
              </a:solidFill>
            </a:endParaRPr>
          </a:p>
          <a:p>
            <a:pPr indent="0" lvl="0" marL="0" rtl="0" algn="l">
              <a:spcBef>
                <a:spcPts val="0"/>
              </a:spcBef>
              <a:spcAft>
                <a:spcPts val="0"/>
              </a:spcAft>
              <a:buNone/>
            </a:pPr>
            <a:r>
              <a:t/>
            </a:r>
            <a:endParaRPr/>
          </a:p>
        </p:txBody>
      </p:sp>
      <p:pic>
        <p:nvPicPr>
          <p:cNvPr id="102" name="Google Shape;102;p20">
            <a:hlinkClick r:id="rId3"/>
          </p:cNvPr>
          <p:cNvPicPr preferRelativeResize="0"/>
          <p:nvPr/>
        </p:nvPicPr>
        <p:blipFill>
          <a:blip r:embed="rId4">
            <a:alphaModFix/>
          </a:blip>
          <a:stretch>
            <a:fillRect/>
          </a:stretch>
        </p:blipFill>
        <p:spPr>
          <a:xfrm>
            <a:off x="1931200" y="725100"/>
            <a:ext cx="5506948" cy="3078949"/>
          </a:xfrm>
          <a:prstGeom prst="rect">
            <a:avLst/>
          </a:prstGeom>
          <a:noFill/>
          <a:ln>
            <a:noFill/>
          </a:ln>
        </p:spPr>
      </p:pic>
      <p:sp>
        <p:nvSpPr>
          <p:cNvPr id="103" name="Google Shape;103;p20"/>
          <p:cNvSpPr txBox="1"/>
          <p:nvPr/>
        </p:nvSpPr>
        <p:spPr>
          <a:xfrm>
            <a:off x="2378850" y="353600"/>
            <a:ext cx="50592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5"/>
              </a:rPr>
              <a:t>https://www.youtube.com/watch?v=pWHCyyWCCLc</a:t>
            </a:r>
            <a:endParaRPr/>
          </a:p>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1"/>
          <p:cNvSpPr txBox="1"/>
          <p:nvPr>
            <p:ph type="title"/>
          </p:nvPr>
        </p:nvSpPr>
        <p:spPr>
          <a:xfrm>
            <a:off x="105475" y="68950"/>
            <a:ext cx="89685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Explain why farming improved the lives of Stone Age people.</a:t>
            </a:r>
            <a:endParaRPr/>
          </a:p>
        </p:txBody>
      </p:sp>
      <p:pic>
        <p:nvPicPr>
          <p:cNvPr id="109" name="Google Shape;109;p21"/>
          <p:cNvPicPr preferRelativeResize="0"/>
          <p:nvPr/>
        </p:nvPicPr>
        <p:blipFill>
          <a:blip r:embed="rId3">
            <a:alphaModFix/>
          </a:blip>
          <a:stretch>
            <a:fillRect/>
          </a:stretch>
        </p:blipFill>
        <p:spPr>
          <a:xfrm>
            <a:off x="1304825" y="714425"/>
            <a:ext cx="6374000" cy="2886350"/>
          </a:xfrm>
          <a:prstGeom prst="rect">
            <a:avLst/>
          </a:prstGeom>
          <a:noFill/>
          <a:ln>
            <a:noFill/>
          </a:ln>
        </p:spPr>
      </p:pic>
      <p:sp>
        <p:nvSpPr>
          <p:cNvPr id="110" name="Google Shape;110;p21"/>
          <p:cNvSpPr txBox="1"/>
          <p:nvPr>
            <p:ph type="title"/>
          </p:nvPr>
        </p:nvSpPr>
        <p:spPr>
          <a:xfrm>
            <a:off x="105475" y="3673550"/>
            <a:ext cx="89685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rgbClr val="FF0000"/>
                </a:solidFill>
              </a:rPr>
              <a:t>Use this stem sentence to help.</a:t>
            </a:r>
            <a:endParaRPr>
              <a:solidFill>
                <a:srgbClr val="FF0000"/>
              </a:solidFill>
            </a:endParaRPr>
          </a:p>
          <a:p>
            <a:pPr indent="0" lvl="0" marL="0" rtl="0" algn="l">
              <a:spcBef>
                <a:spcPts val="0"/>
              </a:spcBef>
              <a:spcAft>
                <a:spcPts val="0"/>
              </a:spcAft>
              <a:buNone/>
            </a:pPr>
            <a:r>
              <a:t/>
            </a:r>
            <a:endParaRPr>
              <a:solidFill>
                <a:srgbClr val="FF0000"/>
              </a:solidFill>
            </a:endParaRPr>
          </a:p>
          <a:p>
            <a:pPr indent="0" lvl="0" marL="0" rtl="0" algn="l">
              <a:spcBef>
                <a:spcPts val="0"/>
              </a:spcBef>
              <a:spcAft>
                <a:spcPts val="0"/>
              </a:spcAft>
              <a:buNone/>
            </a:pPr>
            <a:r>
              <a:rPr lang="en-GB">
                <a:solidFill>
                  <a:srgbClr val="FF0000"/>
                </a:solidFill>
              </a:rPr>
              <a:t>The Stone Age grandad is not correct because ….</a:t>
            </a:r>
            <a:endParaRPr>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2"/>
          <p:cNvSpPr txBox="1"/>
          <p:nvPr>
            <p:ph type="title"/>
          </p:nvPr>
        </p:nvSpPr>
        <p:spPr>
          <a:xfrm>
            <a:off x="311700" y="123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Historians look for significant events to help explain how people used to live in the past.</a:t>
            </a:r>
            <a:endParaRPr/>
          </a:p>
        </p:txBody>
      </p:sp>
      <p:sp>
        <p:nvSpPr>
          <p:cNvPr id="116" name="Google Shape;116;p2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A significant event is something important. When we explain what’s happened during a day we don’t often talk about the small things (such as brushing our teeth), instead we tell people about the big things (what we learnt at school today). This is the same for historians. They want to know what the big changes were that affected how people lived their lives.</a:t>
            </a:r>
            <a:endParaRPr/>
          </a:p>
          <a:p>
            <a:pPr indent="0" lvl="0" marL="0" rtl="0" algn="l">
              <a:spcBef>
                <a:spcPts val="1200"/>
              </a:spcBef>
              <a:spcAft>
                <a:spcPts val="0"/>
              </a:spcAft>
              <a:buNone/>
            </a:pPr>
            <a:r>
              <a:rPr lang="en-GB"/>
              <a:t>Your next task is to look at some of the changes that happened during the Stone Age and decide if it’s a big point or a small point.</a:t>
            </a:r>
            <a:endParaRPr/>
          </a:p>
          <a:p>
            <a:pPr indent="0" lvl="0" marL="0" rtl="0" algn="l">
              <a:spcBef>
                <a:spcPts val="1200"/>
              </a:spcBef>
              <a:spcAft>
                <a:spcPts val="1200"/>
              </a:spcAft>
              <a:buNone/>
            </a:pPr>
            <a:r>
              <a:rPr lang="en-GB"/>
              <a:t>A big point would create a big change in how people lived their lives and a small point might only change a Stone Age person’s life a little.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23"/>
          <p:cNvPicPr preferRelativeResize="0"/>
          <p:nvPr/>
        </p:nvPicPr>
        <p:blipFill>
          <a:blip r:embed="rId3">
            <a:alphaModFix/>
          </a:blip>
          <a:stretch>
            <a:fillRect/>
          </a:stretch>
        </p:blipFill>
        <p:spPr>
          <a:xfrm>
            <a:off x="313150" y="197650"/>
            <a:ext cx="3487897" cy="4838701"/>
          </a:xfrm>
          <a:prstGeom prst="rect">
            <a:avLst/>
          </a:prstGeom>
          <a:noFill/>
          <a:ln>
            <a:noFill/>
          </a:ln>
        </p:spPr>
      </p:pic>
      <p:sp>
        <p:nvSpPr>
          <p:cNvPr id="122" name="Google Shape;122;p23"/>
          <p:cNvSpPr txBox="1"/>
          <p:nvPr>
            <p:ph type="title"/>
          </p:nvPr>
        </p:nvSpPr>
        <p:spPr>
          <a:xfrm>
            <a:off x="3954075" y="197650"/>
            <a:ext cx="49935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355"/>
              <a:t>Here is a mixture of big and little points.</a:t>
            </a:r>
            <a:endParaRPr sz="2355"/>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rPr lang="en-GB" sz="2355">
                <a:solidFill>
                  <a:srgbClr val="FF0000"/>
                </a:solidFill>
              </a:rPr>
              <a:t>Which of these events did you know about already? </a:t>
            </a:r>
            <a:endParaRPr sz="2355">
              <a:solidFill>
                <a:srgbClr val="FF0000"/>
              </a:solidFill>
            </a:endParaRPr>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rPr lang="en-GB" sz="2355">
                <a:solidFill>
                  <a:srgbClr val="FF0000"/>
                </a:solidFill>
              </a:rPr>
              <a:t>Are there any events that you know about, but aren’t included here?</a:t>
            </a:r>
            <a:endParaRPr sz="2355">
              <a:solidFill>
                <a:srgbClr val="FF0000"/>
              </a:solidFill>
            </a:endParaRPr>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rPr lang="en-GB" sz="2355">
                <a:solidFill>
                  <a:srgbClr val="FF0000"/>
                </a:solidFill>
              </a:rPr>
              <a:t>Are there any events that surprised you?</a:t>
            </a:r>
            <a:endParaRPr sz="2355">
              <a:solidFill>
                <a:srgbClr val="FF0000"/>
              </a:solidFill>
            </a:endParaRPr>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t/>
            </a:r>
            <a:endParaRPr sz="2355">
              <a:solidFill>
                <a:srgbClr val="FF0000"/>
              </a:solidFill>
            </a:endParaRPr>
          </a:p>
          <a:p>
            <a:pPr indent="0" lvl="0" marL="0" rtl="0" algn="l">
              <a:spcBef>
                <a:spcPts val="0"/>
              </a:spcBef>
              <a:spcAft>
                <a:spcPts val="0"/>
              </a:spcAft>
              <a:buNone/>
            </a:pPr>
            <a:r>
              <a:t/>
            </a:r>
            <a:endParaRPr sz="2355">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24"/>
          <p:cNvPicPr preferRelativeResize="0"/>
          <p:nvPr/>
        </p:nvPicPr>
        <p:blipFill>
          <a:blip r:embed="rId3">
            <a:alphaModFix/>
          </a:blip>
          <a:stretch>
            <a:fillRect/>
          </a:stretch>
        </p:blipFill>
        <p:spPr>
          <a:xfrm>
            <a:off x="313150" y="197650"/>
            <a:ext cx="3487897" cy="4838701"/>
          </a:xfrm>
          <a:prstGeom prst="rect">
            <a:avLst/>
          </a:prstGeom>
          <a:noFill/>
          <a:ln>
            <a:noFill/>
          </a:ln>
        </p:spPr>
      </p:pic>
      <p:sp>
        <p:nvSpPr>
          <p:cNvPr id="128" name="Google Shape;128;p24"/>
          <p:cNvSpPr txBox="1"/>
          <p:nvPr>
            <p:ph type="title"/>
          </p:nvPr>
        </p:nvSpPr>
        <p:spPr>
          <a:xfrm>
            <a:off x="3954075" y="197650"/>
            <a:ext cx="4993500" cy="477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020" u="sng"/>
              <a:t>Order the events from the MOST important to the LEAST important.</a:t>
            </a:r>
            <a:endParaRPr sz="2020" u="sng"/>
          </a:p>
          <a:p>
            <a:pPr indent="0" lvl="0" marL="0" rtl="0" algn="l">
              <a:spcBef>
                <a:spcPts val="0"/>
              </a:spcBef>
              <a:spcAft>
                <a:spcPts val="0"/>
              </a:spcAft>
              <a:buSzPts val="990"/>
              <a:buNone/>
            </a:pPr>
            <a:r>
              <a:t/>
            </a:r>
            <a:endParaRPr sz="2020"/>
          </a:p>
          <a:p>
            <a:pPr indent="0" lvl="0" marL="0" rtl="0" algn="l">
              <a:spcBef>
                <a:spcPts val="0"/>
              </a:spcBef>
              <a:spcAft>
                <a:spcPts val="0"/>
              </a:spcAft>
              <a:buSzPts val="990"/>
              <a:buNone/>
            </a:pPr>
            <a:r>
              <a:rPr lang="en-GB" sz="2020">
                <a:solidFill>
                  <a:srgbClr val="FF0000"/>
                </a:solidFill>
              </a:rPr>
              <a:t>Place the events in order from what you think is the MOST significant event to the one you think is the LEAST significant event.</a:t>
            </a:r>
            <a:endParaRPr sz="2020">
              <a:solidFill>
                <a:srgbClr val="FF0000"/>
              </a:solidFill>
            </a:endParaRPr>
          </a:p>
          <a:p>
            <a:pPr indent="0" lvl="0" marL="0" rtl="0" algn="l">
              <a:spcBef>
                <a:spcPts val="0"/>
              </a:spcBef>
              <a:spcAft>
                <a:spcPts val="0"/>
              </a:spcAft>
              <a:buSzPts val="990"/>
              <a:buNone/>
            </a:pPr>
            <a:r>
              <a:t/>
            </a:r>
            <a:endParaRPr sz="2020">
              <a:solidFill>
                <a:srgbClr val="FF0000"/>
              </a:solidFill>
            </a:endParaRPr>
          </a:p>
          <a:p>
            <a:pPr indent="0" lvl="0" marL="0" rtl="0" algn="l">
              <a:spcBef>
                <a:spcPts val="0"/>
              </a:spcBef>
              <a:spcAft>
                <a:spcPts val="0"/>
              </a:spcAft>
              <a:buSzPts val="990"/>
              <a:buNone/>
            </a:pPr>
            <a:r>
              <a:rPr lang="en-GB" sz="2020">
                <a:solidFill>
                  <a:srgbClr val="FF0000"/>
                </a:solidFill>
              </a:rPr>
              <a:t>You need to ask yourself, </a:t>
            </a:r>
            <a:r>
              <a:rPr i="1" lang="en-GB" sz="2020">
                <a:solidFill>
                  <a:srgbClr val="FF0000"/>
                </a:solidFill>
              </a:rPr>
              <a:t>would this have had a BIG impact on how Stone Age people lived their lives?</a:t>
            </a:r>
            <a:endParaRPr i="1" sz="2020">
              <a:solidFill>
                <a:srgbClr val="FF0000"/>
              </a:solidFill>
            </a:endParaRPr>
          </a:p>
          <a:p>
            <a:pPr indent="0" lvl="0" marL="0" rtl="0" algn="l">
              <a:spcBef>
                <a:spcPts val="0"/>
              </a:spcBef>
              <a:spcAft>
                <a:spcPts val="0"/>
              </a:spcAft>
              <a:buSzPts val="990"/>
              <a:buNone/>
            </a:pPr>
            <a:r>
              <a:t/>
            </a:r>
            <a:endParaRPr sz="2020">
              <a:solidFill>
                <a:srgbClr val="FF0000"/>
              </a:solidFill>
            </a:endParaRPr>
          </a:p>
          <a:p>
            <a:pPr indent="0" lvl="0" marL="0" rtl="0" algn="l">
              <a:spcBef>
                <a:spcPts val="0"/>
              </a:spcBef>
              <a:spcAft>
                <a:spcPts val="0"/>
              </a:spcAft>
              <a:buClr>
                <a:schemeClr val="dk1"/>
              </a:buClr>
              <a:buSzPts val="990"/>
              <a:buFont typeface="Arial"/>
              <a:buNone/>
            </a:pPr>
            <a:r>
              <a:rPr lang="en-GB" sz="2020">
                <a:solidFill>
                  <a:srgbClr val="FF0000"/>
                </a:solidFill>
              </a:rPr>
              <a:t>There’s no right or wrong answer but you will be asked to explain your choices.</a:t>
            </a:r>
            <a:endParaRPr sz="202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id="133" name="Google Shape;133;p25"/>
          <p:cNvPicPr preferRelativeResize="0"/>
          <p:nvPr/>
        </p:nvPicPr>
        <p:blipFill>
          <a:blip r:embed="rId3">
            <a:alphaModFix/>
          </a:blip>
          <a:stretch>
            <a:fillRect/>
          </a:stretch>
        </p:blipFill>
        <p:spPr>
          <a:xfrm>
            <a:off x="313150" y="197650"/>
            <a:ext cx="3487897" cy="4838701"/>
          </a:xfrm>
          <a:prstGeom prst="rect">
            <a:avLst/>
          </a:prstGeom>
          <a:noFill/>
          <a:ln>
            <a:noFill/>
          </a:ln>
        </p:spPr>
      </p:pic>
      <p:sp>
        <p:nvSpPr>
          <p:cNvPr id="134" name="Google Shape;134;p25"/>
          <p:cNvSpPr txBox="1"/>
          <p:nvPr>
            <p:ph type="title"/>
          </p:nvPr>
        </p:nvSpPr>
        <p:spPr>
          <a:xfrm>
            <a:off x="3954075" y="197650"/>
            <a:ext cx="4993500" cy="4133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355" u="sng"/>
              <a:t>Now you will need to explain your choices.</a:t>
            </a:r>
            <a:endParaRPr sz="2355" u="sng"/>
          </a:p>
          <a:p>
            <a:pPr indent="0" lvl="0" marL="0" rtl="0" algn="l">
              <a:spcBef>
                <a:spcPts val="0"/>
              </a:spcBef>
              <a:spcAft>
                <a:spcPts val="0"/>
              </a:spcAft>
              <a:buNone/>
            </a:pPr>
            <a:r>
              <a:t/>
            </a:r>
            <a:endParaRPr sz="2355"/>
          </a:p>
          <a:p>
            <a:pPr indent="0" lvl="0" marL="0" rtl="0" algn="l">
              <a:spcBef>
                <a:spcPts val="0"/>
              </a:spcBef>
              <a:spcAft>
                <a:spcPts val="0"/>
              </a:spcAft>
              <a:buNone/>
            </a:pPr>
            <a:r>
              <a:rPr lang="en-GB" sz="2355"/>
              <a:t>Write down what you think the</a:t>
            </a:r>
            <a:r>
              <a:rPr lang="en-GB" sz="2355">
                <a:solidFill>
                  <a:srgbClr val="0000FF"/>
                </a:solidFill>
              </a:rPr>
              <a:t> MOST</a:t>
            </a:r>
            <a:r>
              <a:rPr lang="en-GB" sz="2355"/>
              <a:t> important event is using this stem sentence,</a:t>
            </a:r>
            <a:endParaRPr sz="2355"/>
          </a:p>
          <a:p>
            <a:pPr indent="0" lvl="0" marL="0" rtl="0" algn="l">
              <a:spcBef>
                <a:spcPts val="0"/>
              </a:spcBef>
              <a:spcAft>
                <a:spcPts val="0"/>
              </a:spcAft>
              <a:buNone/>
            </a:pPr>
            <a:r>
              <a:t/>
            </a:r>
            <a:endParaRPr sz="2355"/>
          </a:p>
          <a:p>
            <a:pPr indent="0" lvl="0" marL="0" rtl="0" algn="l">
              <a:spcBef>
                <a:spcPts val="0"/>
              </a:spcBef>
              <a:spcAft>
                <a:spcPts val="0"/>
              </a:spcAft>
              <a:buNone/>
            </a:pPr>
            <a:r>
              <a:rPr lang="en-GB" sz="2355">
                <a:solidFill>
                  <a:srgbClr val="FF0000"/>
                </a:solidFill>
              </a:rPr>
              <a:t>The event that’s the most important is….</a:t>
            </a:r>
            <a:endParaRPr sz="2355">
              <a:solidFill>
                <a:srgbClr val="FF0000"/>
              </a:solidFill>
            </a:endParaRPr>
          </a:p>
          <a:p>
            <a:pPr indent="0" lvl="0" marL="0" rtl="0" algn="l">
              <a:spcBef>
                <a:spcPts val="0"/>
              </a:spcBef>
              <a:spcAft>
                <a:spcPts val="0"/>
              </a:spcAft>
              <a:buNone/>
            </a:pPr>
            <a:r>
              <a:t/>
            </a:r>
            <a:endParaRPr sz="2355"/>
          </a:p>
          <a:p>
            <a:pPr indent="0" lvl="0" marL="0" rtl="0" algn="l">
              <a:spcBef>
                <a:spcPts val="0"/>
              </a:spcBef>
              <a:spcAft>
                <a:spcPts val="0"/>
              </a:spcAft>
              <a:buNone/>
            </a:pPr>
            <a:r>
              <a:rPr lang="en-GB" sz="2355"/>
              <a:t>Then explain why you think it’s important.</a:t>
            </a:r>
            <a:endParaRPr sz="2355"/>
          </a:p>
          <a:p>
            <a:pPr indent="0" lvl="0" marL="0" rtl="0" algn="l">
              <a:spcBef>
                <a:spcPts val="0"/>
              </a:spcBef>
              <a:spcAft>
                <a:spcPts val="0"/>
              </a:spcAft>
              <a:buNone/>
            </a:pPr>
            <a:r>
              <a:t/>
            </a:r>
            <a:endParaRPr sz="2355"/>
          </a:p>
          <a:p>
            <a:pPr indent="0" lvl="0" marL="0" rtl="0" algn="l">
              <a:spcBef>
                <a:spcPts val="0"/>
              </a:spcBef>
              <a:spcAft>
                <a:spcPts val="0"/>
              </a:spcAft>
              <a:buNone/>
            </a:pPr>
            <a:r>
              <a:rPr lang="en-GB" sz="2355">
                <a:solidFill>
                  <a:srgbClr val="FF0000"/>
                </a:solidFill>
              </a:rPr>
              <a:t>This is a big point because…. </a:t>
            </a:r>
            <a:endParaRPr sz="2355">
              <a:solidFill>
                <a:srgbClr val="FF0000"/>
              </a:solidFill>
            </a:endParaRPr>
          </a:p>
          <a:p>
            <a:pPr indent="0" lvl="0" marL="0" rtl="0" algn="l">
              <a:spcBef>
                <a:spcPts val="0"/>
              </a:spcBef>
              <a:spcAft>
                <a:spcPts val="0"/>
              </a:spcAft>
              <a:buNone/>
            </a:pPr>
            <a:r>
              <a:t/>
            </a:r>
            <a:endParaRPr sz="2355"/>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26"/>
          <p:cNvPicPr preferRelativeResize="0"/>
          <p:nvPr/>
        </p:nvPicPr>
        <p:blipFill>
          <a:blip r:embed="rId3">
            <a:alphaModFix/>
          </a:blip>
          <a:stretch>
            <a:fillRect/>
          </a:stretch>
        </p:blipFill>
        <p:spPr>
          <a:xfrm>
            <a:off x="313150" y="197650"/>
            <a:ext cx="3487897" cy="4838701"/>
          </a:xfrm>
          <a:prstGeom prst="rect">
            <a:avLst/>
          </a:prstGeom>
          <a:noFill/>
          <a:ln>
            <a:noFill/>
          </a:ln>
        </p:spPr>
      </p:pic>
      <p:sp>
        <p:nvSpPr>
          <p:cNvPr id="140" name="Google Shape;140;p26"/>
          <p:cNvSpPr txBox="1"/>
          <p:nvPr>
            <p:ph type="title"/>
          </p:nvPr>
        </p:nvSpPr>
        <p:spPr>
          <a:xfrm>
            <a:off x="3954075" y="197650"/>
            <a:ext cx="4993500" cy="4133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355" u="sng"/>
              <a:t>Now you will need to explain your choices.</a:t>
            </a:r>
            <a:endParaRPr sz="2355" u="sng"/>
          </a:p>
          <a:p>
            <a:pPr indent="0" lvl="0" marL="0" rtl="0" algn="l">
              <a:spcBef>
                <a:spcPts val="0"/>
              </a:spcBef>
              <a:spcAft>
                <a:spcPts val="0"/>
              </a:spcAft>
              <a:buNone/>
            </a:pPr>
            <a:r>
              <a:t/>
            </a:r>
            <a:endParaRPr sz="2355"/>
          </a:p>
          <a:p>
            <a:pPr indent="0" lvl="0" marL="0" rtl="0" algn="l">
              <a:spcBef>
                <a:spcPts val="0"/>
              </a:spcBef>
              <a:spcAft>
                <a:spcPts val="0"/>
              </a:spcAft>
              <a:buNone/>
            </a:pPr>
            <a:r>
              <a:rPr lang="en-GB" sz="2355"/>
              <a:t>Write down what you think the </a:t>
            </a:r>
            <a:r>
              <a:rPr lang="en-GB" sz="2355">
                <a:solidFill>
                  <a:srgbClr val="00FF00"/>
                </a:solidFill>
              </a:rPr>
              <a:t>LEAST</a:t>
            </a:r>
            <a:r>
              <a:rPr lang="en-GB" sz="2355"/>
              <a:t> important event is using this stem sentence,</a:t>
            </a:r>
            <a:endParaRPr sz="2355"/>
          </a:p>
          <a:p>
            <a:pPr indent="0" lvl="0" marL="0" rtl="0" algn="l">
              <a:spcBef>
                <a:spcPts val="0"/>
              </a:spcBef>
              <a:spcAft>
                <a:spcPts val="0"/>
              </a:spcAft>
              <a:buNone/>
            </a:pPr>
            <a:r>
              <a:t/>
            </a:r>
            <a:endParaRPr sz="2355"/>
          </a:p>
          <a:p>
            <a:pPr indent="0" lvl="0" marL="0" rtl="0" algn="l">
              <a:spcBef>
                <a:spcPts val="0"/>
              </a:spcBef>
              <a:spcAft>
                <a:spcPts val="0"/>
              </a:spcAft>
              <a:buNone/>
            </a:pPr>
            <a:r>
              <a:rPr lang="en-GB" sz="2355">
                <a:solidFill>
                  <a:srgbClr val="FF0000"/>
                </a:solidFill>
              </a:rPr>
              <a:t>The event that’s the least important is….</a:t>
            </a:r>
            <a:endParaRPr sz="2355">
              <a:solidFill>
                <a:srgbClr val="FF0000"/>
              </a:solidFill>
            </a:endParaRPr>
          </a:p>
          <a:p>
            <a:pPr indent="0" lvl="0" marL="0" rtl="0" algn="l">
              <a:spcBef>
                <a:spcPts val="0"/>
              </a:spcBef>
              <a:spcAft>
                <a:spcPts val="0"/>
              </a:spcAft>
              <a:buNone/>
            </a:pPr>
            <a:r>
              <a:t/>
            </a:r>
            <a:endParaRPr sz="2355"/>
          </a:p>
          <a:p>
            <a:pPr indent="0" lvl="0" marL="0" rtl="0" algn="l">
              <a:spcBef>
                <a:spcPts val="0"/>
              </a:spcBef>
              <a:spcAft>
                <a:spcPts val="0"/>
              </a:spcAft>
              <a:buNone/>
            </a:pPr>
            <a:r>
              <a:rPr lang="en-GB" sz="2355"/>
              <a:t>Then explain why you think it’s important.</a:t>
            </a:r>
            <a:endParaRPr sz="2355"/>
          </a:p>
          <a:p>
            <a:pPr indent="0" lvl="0" marL="0" rtl="0" algn="l">
              <a:spcBef>
                <a:spcPts val="0"/>
              </a:spcBef>
              <a:spcAft>
                <a:spcPts val="0"/>
              </a:spcAft>
              <a:buNone/>
            </a:pPr>
            <a:r>
              <a:t/>
            </a:r>
            <a:endParaRPr sz="2355"/>
          </a:p>
          <a:p>
            <a:pPr indent="0" lvl="0" marL="0" rtl="0" algn="l">
              <a:spcBef>
                <a:spcPts val="0"/>
              </a:spcBef>
              <a:spcAft>
                <a:spcPts val="0"/>
              </a:spcAft>
              <a:buNone/>
            </a:pPr>
            <a:r>
              <a:rPr lang="en-GB" sz="2355">
                <a:solidFill>
                  <a:srgbClr val="FF0000"/>
                </a:solidFill>
              </a:rPr>
              <a:t>This is a little point because…. </a:t>
            </a:r>
            <a:endParaRPr sz="2355">
              <a:solidFill>
                <a:srgbClr val="FF0000"/>
              </a:solidFill>
            </a:endParaRPr>
          </a:p>
          <a:p>
            <a:pPr indent="0" lvl="0" marL="0" rtl="0" algn="l">
              <a:spcBef>
                <a:spcPts val="0"/>
              </a:spcBef>
              <a:spcAft>
                <a:spcPts val="0"/>
              </a:spcAft>
              <a:buNone/>
            </a:pPr>
            <a:r>
              <a:t/>
            </a:r>
            <a:endParaRPr sz="2355"/>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7"/>
          <p:cNvSpPr txBox="1"/>
          <p:nvPr>
            <p:ph type="title"/>
          </p:nvPr>
        </p:nvSpPr>
        <p:spPr>
          <a:xfrm>
            <a:off x="0" y="0"/>
            <a:ext cx="91440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Explain how the lives of Stone Age People changed as they became farmers. </a:t>
            </a:r>
            <a:endParaRPr/>
          </a:p>
        </p:txBody>
      </p:sp>
      <p:pic>
        <p:nvPicPr>
          <p:cNvPr id="146" name="Google Shape;146;p27"/>
          <p:cNvPicPr preferRelativeResize="0"/>
          <p:nvPr/>
        </p:nvPicPr>
        <p:blipFill>
          <a:blip r:embed="rId3">
            <a:alphaModFix/>
          </a:blip>
          <a:stretch>
            <a:fillRect/>
          </a:stretch>
        </p:blipFill>
        <p:spPr>
          <a:xfrm>
            <a:off x="686150" y="1255025"/>
            <a:ext cx="7511825" cy="34032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8"/>
          <p:cNvSpPr txBox="1"/>
          <p:nvPr>
            <p:ph type="title"/>
          </p:nvPr>
        </p:nvSpPr>
        <p:spPr>
          <a:xfrm>
            <a:off x="4876625" y="1253025"/>
            <a:ext cx="4354800" cy="1828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355"/>
              <a:t>Finally, </a:t>
            </a:r>
            <a:r>
              <a:rPr b="1" lang="en-GB" sz="2355"/>
              <a:t>using some of the examples </a:t>
            </a:r>
            <a:r>
              <a:rPr lang="en-GB" sz="2355"/>
              <a:t>you’ve learnt about can you discuss why historians want to understand </a:t>
            </a:r>
            <a:r>
              <a:rPr lang="en-GB" sz="2355"/>
              <a:t>significant</a:t>
            </a:r>
            <a:r>
              <a:rPr lang="en-GB" sz="2355"/>
              <a:t> events that have </a:t>
            </a:r>
            <a:r>
              <a:rPr lang="en-GB" sz="2355"/>
              <a:t>happened</a:t>
            </a:r>
            <a:r>
              <a:rPr lang="en-GB" sz="2355"/>
              <a:t> in the past.</a:t>
            </a:r>
            <a:endParaRPr sz="2355"/>
          </a:p>
        </p:txBody>
      </p:sp>
      <p:pic>
        <p:nvPicPr>
          <p:cNvPr id="152" name="Google Shape;152;p28"/>
          <p:cNvPicPr preferRelativeResize="0"/>
          <p:nvPr/>
        </p:nvPicPr>
        <p:blipFill>
          <a:blip r:embed="rId3">
            <a:alphaModFix/>
          </a:blip>
          <a:stretch>
            <a:fillRect/>
          </a:stretch>
        </p:blipFill>
        <p:spPr>
          <a:xfrm>
            <a:off x="97050" y="504047"/>
            <a:ext cx="4723850" cy="36568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id="157" name="Google Shape;157;p29"/>
          <p:cNvPicPr preferRelativeResize="0"/>
          <p:nvPr/>
        </p:nvPicPr>
        <p:blipFill>
          <a:blip r:embed="rId3">
            <a:alphaModFix/>
          </a:blip>
          <a:stretch>
            <a:fillRect/>
          </a:stretch>
        </p:blipFill>
        <p:spPr>
          <a:xfrm>
            <a:off x="1745900" y="0"/>
            <a:ext cx="5652195" cy="5143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