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3" r:id="rId3"/>
    <p:sldId id="264" r:id="rId4"/>
    <p:sldId id="269" r:id="rId5"/>
    <p:sldId id="268" r:id="rId6"/>
    <p:sldId id="270" r:id="rId7"/>
    <p:sldId id="271" r:id="rId8"/>
    <p:sldId id="272" r:id="rId9"/>
    <p:sldId id="273" r:id="rId10"/>
    <p:sldId id="274" r:id="rId11"/>
    <p:sldId id="275" r:id="rId12"/>
    <p:sldId id="276" r:id="rId13"/>
    <p:sldId id="277" r:id="rId14"/>
    <p:sldId id="280" r:id="rId15"/>
    <p:sldId id="278"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80C1EB"/>
    <a:srgbClr val="00639A"/>
    <a:srgbClr val="FFFFFF"/>
    <a:srgbClr val="18A0DB"/>
    <a:srgbClr val="DE1E5A"/>
    <a:srgbClr val="BC0105"/>
    <a:srgbClr val="4DB1E3"/>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showGuides="1">
      <p:cViewPr varScale="1">
        <p:scale>
          <a:sx n="88" d="100"/>
          <a:sy n="88" d="100"/>
        </p:scale>
        <p:origin x="1104"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pPr>
              <a:spcBef>
                <a:spcPct val="0"/>
              </a:spcBef>
            </a:pPr>
            <a:r>
              <a:rPr lang="en-GB" altLang="en-US" dirty="0">
                <a:latin typeface="+mn-lt"/>
                <a:cs typeface="Arial" panose="020B0604020202020204" pitchFamily="34" charset="0"/>
              </a:rPr>
              <a:t>To understand seasonality and know where and how a variety of ingredients are grown, reared, caught and processed. </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4" y="737636"/>
            <a:ext cx="8264768" cy="994306"/>
          </a:xfrm>
          <a:prstGeom prst="roundRect">
            <a:avLst>
              <a:gd name="adj" fmla="val 0"/>
            </a:avLst>
          </a:prstGeom>
          <a:solidFill>
            <a:srgbClr val="00639A"/>
          </a:solidFill>
        </p:spPr>
        <p:txBody>
          <a:bodyPr/>
          <a:lstStyle/>
          <a:p>
            <a:r>
              <a:rPr lang="en-GB" sz="3600" dirty="0">
                <a:solidFill>
                  <a:schemeClr val="bg1"/>
                </a:solidFill>
                <a:latin typeface="+mn-lt"/>
              </a:rPr>
              <a:t>What is Seasonality?</a:t>
            </a:r>
          </a:p>
        </p:txBody>
      </p:sp>
      <p:sp>
        <p:nvSpPr>
          <p:cNvPr id="5" name="Rectangle 4"/>
          <p:cNvSpPr/>
          <p:nvPr/>
        </p:nvSpPr>
        <p:spPr>
          <a:xfrm>
            <a:off x="755650" y="1962354"/>
            <a:ext cx="7632700" cy="984885"/>
          </a:xfrm>
          <a:prstGeom prst="rect">
            <a:avLst/>
          </a:prstGeom>
        </p:spPr>
        <p:txBody>
          <a:bodyPr wrap="square" lIns="0" tIns="0" rIns="0" bIns="0">
            <a:spAutoFit/>
          </a:bodyPr>
          <a:lstStyle/>
          <a:p>
            <a:pPr>
              <a:spcBef>
                <a:spcPct val="0"/>
              </a:spcBef>
              <a:buFontTx/>
              <a:buNone/>
            </a:pPr>
            <a:r>
              <a:rPr lang="en-GB" altLang="en-US" sz="1600" dirty="0"/>
              <a:t>Climate conditions affect when food is produced in the UK. Seasonality is the time of year when a food type is at its best in terms of flavour or harvest. Have a look at the seasonality timetable below and work out which of the foods are at their best now.</a:t>
            </a:r>
          </a:p>
        </p:txBody>
      </p:sp>
      <p:graphicFrame>
        <p:nvGraphicFramePr>
          <p:cNvPr id="2" name="Table 1">
            <a:extLst>
              <a:ext uri="{FF2B5EF4-FFF2-40B4-BE49-F238E27FC236}">
                <a16:creationId xmlns:a16="http://schemas.microsoft.com/office/drawing/2014/main" id="{B3231E89-FFEF-4D6B-9F34-FC0F39285F90}"/>
              </a:ext>
            </a:extLst>
          </p:cNvPr>
          <p:cNvGraphicFramePr>
            <a:graphicFrameLocks noGrp="1"/>
          </p:cNvGraphicFramePr>
          <p:nvPr>
            <p:extLst>
              <p:ext uri="{D42A27DB-BD31-4B8C-83A1-F6EECF244321}">
                <p14:modId xmlns:p14="http://schemas.microsoft.com/office/powerpoint/2010/main" val="84548049"/>
              </p:ext>
            </p:extLst>
          </p:nvPr>
        </p:nvGraphicFramePr>
        <p:xfrm>
          <a:off x="755650" y="3110305"/>
          <a:ext cx="7632703" cy="2986394"/>
        </p:xfrm>
        <a:graphic>
          <a:graphicData uri="http://schemas.openxmlformats.org/drawingml/2006/table">
            <a:tbl>
              <a:tblPr firstRow="1" bandRow="1">
                <a:tableStyleId>{7DF18680-E054-41AD-8BC1-D1AEF772440D}</a:tableStyleId>
              </a:tblPr>
              <a:tblGrid>
                <a:gridCol w="965982">
                  <a:extLst>
                    <a:ext uri="{9D8B030D-6E8A-4147-A177-3AD203B41FA5}">
                      <a16:colId xmlns:a16="http://schemas.microsoft.com/office/drawing/2014/main" val="1465045415"/>
                    </a:ext>
                  </a:extLst>
                </a:gridCol>
                <a:gridCol w="502822">
                  <a:extLst>
                    <a:ext uri="{9D8B030D-6E8A-4147-A177-3AD203B41FA5}">
                      <a16:colId xmlns:a16="http://schemas.microsoft.com/office/drawing/2014/main" val="3043214663"/>
                    </a:ext>
                  </a:extLst>
                </a:gridCol>
                <a:gridCol w="413238">
                  <a:extLst>
                    <a:ext uri="{9D8B030D-6E8A-4147-A177-3AD203B41FA5}">
                      <a16:colId xmlns:a16="http://schemas.microsoft.com/office/drawing/2014/main" val="3277599880"/>
                    </a:ext>
                  </a:extLst>
                </a:gridCol>
                <a:gridCol w="518746">
                  <a:extLst>
                    <a:ext uri="{9D8B030D-6E8A-4147-A177-3AD203B41FA5}">
                      <a16:colId xmlns:a16="http://schemas.microsoft.com/office/drawing/2014/main" val="2659717713"/>
                    </a:ext>
                  </a:extLst>
                </a:gridCol>
                <a:gridCol w="534867">
                  <a:extLst>
                    <a:ext uri="{9D8B030D-6E8A-4147-A177-3AD203B41FA5}">
                      <a16:colId xmlns:a16="http://schemas.microsoft.com/office/drawing/2014/main" val="178761118"/>
                    </a:ext>
                  </a:extLst>
                </a:gridCol>
                <a:gridCol w="587131">
                  <a:extLst>
                    <a:ext uri="{9D8B030D-6E8A-4147-A177-3AD203B41FA5}">
                      <a16:colId xmlns:a16="http://schemas.microsoft.com/office/drawing/2014/main" val="2955354736"/>
                    </a:ext>
                  </a:extLst>
                </a:gridCol>
                <a:gridCol w="587131">
                  <a:extLst>
                    <a:ext uri="{9D8B030D-6E8A-4147-A177-3AD203B41FA5}">
                      <a16:colId xmlns:a16="http://schemas.microsoft.com/office/drawing/2014/main" val="3303470468"/>
                    </a:ext>
                  </a:extLst>
                </a:gridCol>
                <a:gridCol w="587131">
                  <a:extLst>
                    <a:ext uri="{9D8B030D-6E8A-4147-A177-3AD203B41FA5}">
                      <a16:colId xmlns:a16="http://schemas.microsoft.com/office/drawing/2014/main" val="3143545242"/>
                    </a:ext>
                  </a:extLst>
                </a:gridCol>
                <a:gridCol w="587131">
                  <a:extLst>
                    <a:ext uri="{9D8B030D-6E8A-4147-A177-3AD203B41FA5}">
                      <a16:colId xmlns:a16="http://schemas.microsoft.com/office/drawing/2014/main" val="3659452134"/>
                    </a:ext>
                  </a:extLst>
                </a:gridCol>
                <a:gridCol w="587131">
                  <a:extLst>
                    <a:ext uri="{9D8B030D-6E8A-4147-A177-3AD203B41FA5}">
                      <a16:colId xmlns:a16="http://schemas.microsoft.com/office/drawing/2014/main" val="3532351117"/>
                    </a:ext>
                  </a:extLst>
                </a:gridCol>
                <a:gridCol w="587131">
                  <a:extLst>
                    <a:ext uri="{9D8B030D-6E8A-4147-A177-3AD203B41FA5}">
                      <a16:colId xmlns:a16="http://schemas.microsoft.com/office/drawing/2014/main" val="4130331075"/>
                    </a:ext>
                  </a:extLst>
                </a:gridCol>
                <a:gridCol w="587131">
                  <a:extLst>
                    <a:ext uri="{9D8B030D-6E8A-4147-A177-3AD203B41FA5}">
                      <a16:colId xmlns:a16="http://schemas.microsoft.com/office/drawing/2014/main" val="225078930"/>
                    </a:ext>
                  </a:extLst>
                </a:gridCol>
                <a:gridCol w="587131">
                  <a:extLst>
                    <a:ext uri="{9D8B030D-6E8A-4147-A177-3AD203B41FA5}">
                      <a16:colId xmlns:a16="http://schemas.microsoft.com/office/drawing/2014/main" val="3035783044"/>
                    </a:ext>
                  </a:extLst>
                </a:gridCol>
              </a:tblGrid>
              <a:tr h="426074">
                <a:tc>
                  <a:txBody>
                    <a:bodyPr/>
                    <a:lstStyle/>
                    <a:p>
                      <a:endParaRPr lang="en-GB" dirty="0"/>
                    </a:p>
                  </a:txBody>
                  <a:tcPr/>
                </a:tc>
                <a:tc>
                  <a:txBody>
                    <a:bodyPr/>
                    <a:lstStyle/>
                    <a:p>
                      <a:pPr algn="ctr"/>
                      <a:r>
                        <a:rPr lang="en-GB" sz="1200" b="0" dirty="0"/>
                        <a:t>Jan</a:t>
                      </a:r>
                    </a:p>
                  </a:txBody>
                  <a:tcPr anchor="ctr"/>
                </a:tc>
                <a:tc>
                  <a:txBody>
                    <a:bodyPr/>
                    <a:lstStyle/>
                    <a:p>
                      <a:pPr algn="ctr"/>
                      <a:r>
                        <a:rPr lang="en-GB" sz="1200" b="0" dirty="0"/>
                        <a:t>Feb</a:t>
                      </a:r>
                    </a:p>
                  </a:txBody>
                  <a:tcPr anchor="ctr"/>
                </a:tc>
                <a:tc>
                  <a:txBody>
                    <a:bodyPr/>
                    <a:lstStyle/>
                    <a:p>
                      <a:pPr algn="ctr"/>
                      <a:r>
                        <a:rPr lang="en-GB" sz="1200" b="0" dirty="0"/>
                        <a:t>Ma</a:t>
                      </a:r>
                    </a:p>
                  </a:txBody>
                  <a:tcPr anchor="ctr"/>
                </a:tc>
                <a:tc>
                  <a:txBody>
                    <a:bodyPr/>
                    <a:lstStyle/>
                    <a:p>
                      <a:pPr algn="ctr"/>
                      <a:r>
                        <a:rPr lang="en-GB" sz="1200" b="0" dirty="0"/>
                        <a:t>Apr</a:t>
                      </a:r>
                    </a:p>
                  </a:txBody>
                  <a:tcPr anchor="ctr"/>
                </a:tc>
                <a:tc>
                  <a:txBody>
                    <a:bodyPr/>
                    <a:lstStyle/>
                    <a:p>
                      <a:pPr algn="ctr"/>
                      <a:r>
                        <a:rPr lang="en-GB" sz="1200" b="0" dirty="0"/>
                        <a:t>May</a:t>
                      </a:r>
                    </a:p>
                  </a:txBody>
                  <a:tcPr anchor="ctr"/>
                </a:tc>
                <a:tc>
                  <a:txBody>
                    <a:bodyPr/>
                    <a:lstStyle/>
                    <a:p>
                      <a:pPr algn="ctr"/>
                      <a:r>
                        <a:rPr lang="en-GB" sz="1200" b="0" dirty="0"/>
                        <a:t>Jun</a:t>
                      </a:r>
                    </a:p>
                  </a:txBody>
                  <a:tcPr anchor="ctr"/>
                </a:tc>
                <a:tc>
                  <a:txBody>
                    <a:bodyPr/>
                    <a:lstStyle/>
                    <a:p>
                      <a:pPr algn="ctr"/>
                      <a:r>
                        <a:rPr lang="en-GB" sz="1200" b="0" dirty="0"/>
                        <a:t>July</a:t>
                      </a:r>
                    </a:p>
                  </a:txBody>
                  <a:tcPr anchor="ctr"/>
                </a:tc>
                <a:tc>
                  <a:txBody>
                    <a:bodyPr/>
                    <a:lstStyle/>
                    <a:p>
                      <a:pPr algn="ctr"/>
                      <a:r>
                        <a:rPr lang="en-GB" sz="1200" b="0" dirty="0"/>
                        <a:t>Aug</a:t>
                      </a:r>
                    </a:p>
                  </a:txBody>
                  <a:tcPr anchor="ctr"/>
                </a:tc>
                <a:tc>
                  <a:txBody>
                    <a:bodyPr/>
                    <a:lstStyle/>
                    <a:p>
                      <a:pPr algn="ctr"/>
                      <a:r>
                        <a:rPr lang="en-GB" sz="1200" b="0" dirty="0"/>
                        <a:t>Sept</a:t>
                      </a:r>
                    </a:p>
                  </a:txBody>
                  <a:tcPr anchor="ctr"/>
                </a:tc>
                <a:tc>
                  <a:txBody>
                    <a:bodyPr/>
                    <a:lstStyle/>
                    <a:p>
                      <a:pPr algn="ctr"/>
                      <a:r>
                        <a:rPr lang="en-GB" sz="1200" b="0" dirty="0"/>
                        <a:t>Oct</a:t>
                      </a:r>
                    </a:p>
                  </a:txBody>
                  <a:tcPr anchor="ctr"/>
                </a:tc>
                <a:tc>
                  <a:txBody>
                    <a:bodyPr/>
                    <a:lstStyle/>
                    <a:p>
                      <a:pPr algn="ctr"/>
                      <a:r>
                        <a:rPr lang="en-GB" sz="1200" b="0" dirty="0"/>
                        <a:t>Nov</a:t>
                      </a:r>
                    </a:p>
                  </a:txBody>
                  <a:tcPr anchor="ctr"/>
                </a:tc>
                <a:tc>
                  <a:txBody>
                    <a:bodyPr/>
                    <a:lstStyle/>
                    <a:p>
                      <a:pPr algn="ctr"/>
                      <a:r>
                        <a:rPr lang="en-GB" sz="1200" b="0" dirty="0"/>
                        <a:t>Dec</a:t>
                      </a:r>
                    </a:p>
                  </a:txBody>
                  <a:tcPr anchor="ctr"/>
                </a:tc>
                <a:extLst>
                  <a:ext uri="{0D108BD9-81ED-4DB2-BD59-A6C34878D82A}">
                    <a16:rowId xmlns:a16="http://schemas.microsoft.com/office/drawing/2014/main" val="1400502687"/>
                  </a:ext>
                </a:extLst>
              </a:tr>
              <a:tr h="426074">
                <a:tc>
                  <a:txBody>
                    <a:bodyPr/>
                    <a:lstStyle/>
                    <a:p>
                      <a:r>
                        <a:rPr lang="en-GB" sz="1100" dirty="0"/>
                        <a:t>cherries</a:t>
                      </a:r>
                    </a:p>
                  </a:txBody>
                  <a:tcPr anchor="ctr"/>
                </a:tc>
                <a:tc>
                  <a:txBody>
                    <a:bodyPr/>
                    <a:lstStyle/>
                    <a:p>
                      <a:pPr algn="ctr"/>
                      <a:endParaRPr lang="en-GB" sz="2200" dirty="0"/>
                    </a:p>
                  </a:txBody>
                  <a:tcPr anchor="ctr"/>
                </a:tc>
                <a:tc>
                  <a:txBody>
                    <a:bodyPr/>
                    <a:lstStyle/>
                    <a:p>
                      <a:pPr algn="ctr"/>
                      <a:endParaRPr lang="en-GB" sz="2200" dirty="0"/>
                    </a:p>
                  </a:txBody>
                  <a:tcPr anchor="ctr"/>
                </a:tc>
                <a:tc>
                  <a:txBody>
                    <a:bodyPr/>
                    <a:lstStyle/>
                    <a:p>
                      <a:pPr algn="ctr"/>
                      <a:endParaRPr lang="en-GB" sz="2200" dirty="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dirty="0"/>
                    </a:p>
                  </a:txBody>
                  <a:tcPr anchor="ctr"/>
                </a:tc>
                <a:tc>
                  <a:txBody>
                    <a:bodyPr/>
                    <a:lstStyle/>
                    <a:p>
                      <a:pPr algn="ctr"/>
                      <a:r>
                        <a:rPr lang="en-GB" sz="2200" dirty="0"/>
                        <a:t>*</a:t>
                      </a:r>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extLst>
                  <a:ext uri="{0D108BD9-81ED-4DB2-BD59-A6C34878D82A}">
                    <a16:rowId xmlns:a16="http://schemas.microsoft.com/office/drawing/2014/main" val="699471220"/>
                  </a:ext>
                </a:extLst>
              </a:tr>
              <a:tr h="426074">
                <a:tc>
                  <a:txBody>
                    <a:bodyPr/>
                    <a:lstStyle/>
                    <a:p>
                      <a:r>
                        <a:rPr lang="en-GB" sz="1100" dirty="0"/>
                        <a:t>strawberries</a:t>
                      </a:r>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dirty="0"/>
                    </a:p>
                  </a:txBody>
                  <a:tcPr anchor="ctr"/>
                </a:tc>
                <a:tc>
                  <a:txBody>
                    <a:bodyPr/>
                    <a:lstStyle/>
                    <a:p>
                      <a:pPr algn="ctr"/>
                      <a:endParaRPr lang="en-GB" sz="2200" dirty="0"/>
                    </a:p>
                  </a:txBody>
                  <a:tcPr anchor="ctr"/>
                </a:tc>
                <a:tc>
                  <a:txBody>
                    <a:bodyPr/>
                    <a:lstStyle/>
                    <a:p>
                      <a:pPr algn="ctr"/>
                      <a:endParaRPr lang="en-GB" sz="22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extLst>
                  <a:ext uri="{0D108BD9-81ED-4DB2-BD59-A6C34878D82A}">
                    <a16:rowId xmlns:a16="http://schemas.microsoft.com/office/drawing/2014/main" val="1209451272"/>
                  </a:ext>
                </a:extLst>
              </a:tr>
              <a:tr h="426074">
                <a:tc>
                  <a:txBody>
                    <a:bodyPr/>
                    <a:lstStyle/>
                    <a:p>
                      <a:r>
                        <a:rPr lang="en-GB" sz="1100" dirty="0"/>
                        <a:t>new potatoes</a:t>
                      </a:r>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algn="ctr"/>
                      <a:endParaRPr lang="en-GB" sz="2200" dirty="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extLst>
                  <a:ext uri="{0D108BD9-81ED-4DB2-BD59-A6C34878D82A}">
                    <a16:rowId xmlns:a16="http://schemas.microsoft.com/office/drawing/2014/main" val="2520713252"/>
                  </a:ext>
                </a:extLst>
              </a:tr>
              <a:tr h="426074">
                <a:tc>
                  <a:txBody>
                    <a:bodyPr/>
                    <a:lstStyle/>
                    <a:p>
                      <a:r>
                        <a:rPr lang="en-GB" sz="1100" dirty="0"/>
                        <a:t>turnip</a:t>
                      </a:r>
                    </a:p>
                  </a:txBody>
                  <a:tcPr anchor="ctr"/>
                </a:tc>
                <a:tc>
                  <a:txBody>
                    <a:bodyPr/>
                    <a:lstStyle/>
                    <a:p>
                      <a:pPr algn="ctr"/>
                      <a:r>
                        <a:rPr lang="en-GB" sz="2200" dirty="0"/>
                        <a:t>*</a:t>
                      </a:r>
                    </a:p>
                  </a:txBody>
                  <a:tcPr anchor="ctr"/>
                </a:tc>
                <a:tc>
                  <a:txBody>
                    <a:bodyPr/>
                    <a:lstStyle/>
                    <a:p>
                      <a:pPr algn="ctr"/>
                      <a:r>
                        <a:rPr lang="en-GB" sz="2200" dirty="0"/>
                        <a:t>*</a:t>
                      </a:r>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dirty="0"/>
                    </a:p>
                  </a:txBody>
                  <a:tcPr anchor="ctr"/>
                </a:tc>
                <a:tc>
                  <a:txBody>
                    <a:bodyPr/>
                    <a:lstStyle/>
                    <a:p>
                      <a:pPr algn="ctr"/>
                      <a:endParaRPr lang="en-GB" sz="22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algn="ctr"/>
                      <a:r>
                        <a:rPr lang="en-GB" sz="2200" dirty="0"/>
                        <a:t>*</a:t>
                      </a:r>
                    </a:p>
                  </a:txBody>
                  <a:tcPr anchor="ctr"/>
                </a:tc>
                <a:extLst>
                  <a:ext uri="{0D108BD9-81ED-4DB2-BD59-A6C34878D82A}">
                    <a16:rowId xmlns:a16="http://schemas.microsoft.com/office/drawing/2014/main" val="3430422638"/>
                  </a:ext>
                </a:extLst>
              </a:tr>
              <a:tr h="426074">
                <a:tc>
                  <a:txBody>
                    <a:bodyPr/>
                    <a:lstStyle/>
                    <a:p>
                      <a:r>
                        <a:rPr lang="en-GB" sz="1100" dirty="0"/>
                        <a:t>duck</a:t>
                      </a:r>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algn="ctr"/>
                      <a:r>
                        <a:rPr lang="en-GB" sz="2200" dirty="0"/>
                        <a:t>*</a:t>
                      </a:r>
                    </a:p>
                  </a:txBody>
                  <a:tcPr anchor="ctr"/>
                </a:tc>
                <a:extLst>
                  <a:ext uri="{0D108BD9-81ED-4DB2-BD59-A6C34878D82A}">
                    <a16:rowId xmlns:a16="http://schemas.microsoft.com/office/drawing/2014/main" val="262694740"/>
                  </a:ext>
                </a:extLst>
              </a:tr>
              <a:tr h="426074">
                <a:tc>
                  <a:txBody>
                    <a:bodyPr/>
                    <a:lstStyle/>
                    <a:p>
                      <a:r>
                        <a:rPr lang="en-GB" sz="1100" dirty="0"/>
                        <a:t>tuna</a:t>
                      </a:r>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endParaRPr lang="en-GB" sz="2200"/>
                    </a:p>
                  </a:txBody>
                  <a:tcPr anchor="ctr"/>
                </a:tc>
                <a:tc>
                  <a:txBody>
                    <a:bodyPr/>
                    <a:lstStyle/>
                    <a:p>
                      <a:pPr algn="ct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t>*</a:t>
                      </a:r>
                    </a:p>
                  </a:txBody>
                  <a:tcPr anchor="ctr"/>
                </a:tc>
                <a:tc>
                  <a:txBody>
                    <a:bodyPr/>
                    <a:lstStyle/>
                    <a:p>
                      <a:pPr algn="ctr"/>
                      <a:endParaRPr lang="en-GB" sz="2200"/>
                    </a:p>
                  </a:txBody>
                  <a:tcPr anchor="ctr"/>
                </a:tc>
                <a:tc>
                  <a:txBody>
                    <a:bodyPr/>
                    <a:lstStyle/>
                    <a:p>
                      <a:pPr algn="ctr"/>
                      <a:endParaRPr lang="en-GB" sz="2200" dirty="0"/>
                    </a:p>
                  </a:txBody>
                  <a:tcPr anchor="ctr"/>
                </a:tc>
                <a:tc>
                  <a:txBody>
                    <a:bodyPr/>
                    <a:lstStyle/>
                    <a:p>
                      <a:pPr algn="ctr"/>
                      <a:endParaRPr lang="en-GB" sz="2200" dirty="0"/>
                    </a:p>
                  </a:txBody>
                  <a:tcPr anchor="ctr"/>
                </a:tc>
                <a:extLst>
                  <a:ext uri="{0D108BD9-81ED-4DB2-BD59-A6C34878D82A}">
                    <a16:rowId xmlns:a16="http://schemas.microsoft.com/office/drawing/2014/main" val="2179113480"/>
                  </a:ext>
                </a:extLst>
              </a:tr>
            </a:tbl>
          </a:graphicData>
        </a:graphic>
      </p:graphicFrame>
    </p:spTree>
    <p:extLst>
      <p:ext uri="{BB962C8B-B14F-4D97-AF65-F5344CB8AC3E}">
        <p14:creationId xmlns:p14="http://schemas.microsoft.com/office/powerpoint/2010/main" val="128623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451577D-5CA2-4B53-B95B-0CB0B6C1C8B3}"/>
              </a:ext>
            </a:extLst>
          </p:cNvPr>
          <p:cNvSpPr/>
          <p:nvPr/>
        </p:nvSpPr>
        <p:spPr>
          <a:xfrm>
            <a:off x="755650" y="3195933"/>
            <a:ext cx="4924181" cy="1380148"/>
          </a:xfrm>
          <a:prstGeom prst="rect">
            <a:avLst/>
          </a:prstGeom>
          <a:solidFill>
            <a:srgbClr val="00639A"/>
          </a:solidFill>
        </p:spPr>
        <p:txBody>
          <a:bodyPr wrap="square" lIns="108000" tIns="0" rIns="0" bIns="0" anchor="ctr">
            <a:noAutofit/>
          </a:bodyPr>
          <a:lstStyle/>
          <a:p>
            <a:pPr>
              <a:spcBef>
                <a:spcPct val="0"/>
              </a:spcBef>
              <a:buFontTx/>
              <a:buNone/>
            </a:pPr>
            <a:r>
              <a:rPr lang="en-GB" altLang="en-US" sz="1600" dirty="0">
                <a:solidFill>
                  <a:schemeClr val="bg1"/>
                </a:solidFill>
              </a:rPr>
              <a:t>Climate and soil conditions mean that not all food types can be produced here. </a:t>
            </a:r>
            <a:br>
              <a:rPr lang="en-GB" altLang="en-US" sz="1600" dirty="0">
                <a:solidFill>
                  <a:schemeClr val="bg1"/>
                </a:solidFill>
              </a:rPr>
            </a:br>
            <a:r>
              <a:rPr lang="en-GB" altLang="en-US" sz="1600" dirty="0">
                <a:solidFill>
                  <a:schemeClr val="bg1"/>
                </a:solidFill>
              </a:rPr>
              <a:t>The following foods come into the UK: rice, feta cheese, mangoes, oranges, lemons, bananas and coconuts. </a:t>
            </a:r>
          </a:p>
        </p:txBody>
      </p:sp>
      <p:pic>
        <p:nvPicPr>
          <p:cNvPr id="4" name="Picture 3">
            <a:extLst>
              <a:ext uri="{FF2B5EF4-FFF2-40B4-BE49-F238E27FC236}">
                <a16:creationId xmlns:a16="http://schemas.microsoft.com/office/drawing/2014/main" id="{86AB2237-A619-4DD4-BD0A-EE878CA43C5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81095" y="1731942"/>
            <a:ext cx="2907255" cy="4360883"/>
          </a:xfrm>
          <a:prstGeom prst="rect">
            <a:avLst/>
          </a:prstGeom>
        </p:spPr>
      </p:pic>
      <p:sp>
        <p:nvSpPr>
          <p:cNvPr id="21" name="Title 20"/>
          <p:cNvSpPr>
            <a:spLocks noGrp="1"/>
          </p:cNvSpPr>
          <p:nvPr>
            <p:ph type="title"/>
          </p:nvPr>
        </p:nvSpPr>
        <p:spPr>
          <a:xfrm>
            <a:off x="430823" y="737636"/>
            <a:ext cx="8273561" cy="994306"/>
          </a:xfrm>
          <a:prstGeom prst="roundRect">
            <a:avLst>
              <a:gd name="adj" fmla="val 0"/>
            </a:avLst>
          </a:prstGeom>
          <a:solidFill>
            <a:srgbClr val="00639A"/>
          </a:solidFill>
        </p:spPr>
        <p:txBody>
          <a:bodyPr/>
          <a:lstStyle/>
          <a:p>
            <a:r>
              <a:rPr lang="en-GB" sz="3600" dirty="0">
                <a:solidFill>
                  <a:schemeClr val="bg1"/>
                </a:solidFill>
                <a:latin typeface="+mn-lt"/>
              </a:rPr>
              <a:t>Where Food Comes From</a:t>
            </a:r>
          </a:p>
        </p:txBody>
      </p:sp>
      <p:sp>
        <p:nvSpPr>
          <p:cNvPr id="5" name="Rectangle 4"/>
          <p:cNvSpPr/>
          <p:nvPr/>
        </p:nvSpPr>
        <p:spPr>
          <a:xfrm>
            <a:off x="755650" y="1962354"/>
            <a:ext cx="4598865" cy="984885"/>
          </a:xfrm>
          <a:prstGeom prst="rect">
            <a:avLst/>
          </a:prstGeom>
        </p:spPr>
        <p:txBody>
          <a:bodyPr wrap="square" lIns="108000" tIns="0" rIns="0" bIns="0">
            <a:spAutoFit/>
          </a:bodyPr>
          <a:lstStyle/>
          <a:p>
            <a:pPr>
              <a:spcBef>
                <a:spcPct val="0"/>
              </a:spcBef>
              <a:buFontTx/>
              <a:buNone/>
            </a:pPr>
            <a:r>
              <a:rPr lang="en-GB" altLang="en-US" sz="1600" dirty="0"/>
              <a:t>Some foods are required when they are out of season so producers grow them in hot houses/green houses in the UK. Alternatively, the food is produced abroad and sent to the UK.</a:t>
            </a:r>
          </a:p>
        </p:txBody>
      </p:sp>
      <p:pic>
        <p:nvPicPr>
          <p:cNvPr id="11" name="Picture 10">
            <a:extLst>
              <a:ext uri="{FF2B5EF4-FFF2-40B4-BE49-F238E27FC236}">
                <a16:creationId xmlns:a16="http://schemas.microsoft.com/office/drawing/2014/main" id="{B2C706AC-3BB0-4C55-ADB6-E3AE925699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921369" y="4479273"/>
            <a:ext cx="2004604" cy="1652092"/>
          </a:xfrm>
          <a:prstGeom prst="rect">
            <a:avLst/>
          </a:prstGeom>
        </p:spPr>
      </p:pic>
    </p:spTree>
    <p:extLst>
      <p:ext uri="{BB962C8B-B14F-4D97-AF65-F5344CB8AC3E}">
        <p14:creationId xmlns:p14="http://schemas.microsoft.com/office/powerpoint/2010/main" val="1871267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B292659-080D-4A4E-9345-A2B9EE45F43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3823"/>
          <a:stretch/>
        </p:blipFill>
        <p:spPr>
          <a:xfrm>
            <a:off x="755650" y="1731942"/>
            <a:ext cx="7632700" cy="4360884"/>
          </a:xfrm>
          <a:prstGeom prst="rect">
            <a:avLst/>
          </a:prstGeom>
        </p:spPr>
      </p:pic>
      <p:sp>
        <p:nvSpPr>
          <p:cNvPr id="21" name="Title 20"/>
          <p:cNvSpPr>
            <a:spLocks noGrp="1"/>
          </p:cNvSpPr>
          <p:nvPr>
            <p:ph type="title"/>
          </p:nvPr>
        </p:nvSpPr>
        <p:spPr>
          <a:xfrm>
            <a:off x="430824" y="737636"/>
            <a:ext cx="8264768" cy="994306"/>
          </a:xfrm>
          <a:prstGeom prst="roundRect">
            <a:avLst>
              <a:gd name="adj" fmla="val 0"/>
            </a:avLst>
          </a:prstGeom>
          <a:solidFill>
            <a:srgbClr val="00639A"/>
          </a:solidFill>
        </p:spPr>
        <p:txBody>
          <a:bodyPr/>
          <a:lstStyle/>
          <a:p>
            <a:r>
              <a:rPr lang="en-GB" sz="3600" dirty="0">
                <a:solidFill>
                  <a:schemeClr val="bg1"/>
                </a:solidFill>
                <a:latin typeface="+mn-lt"/>
              </a:rPr>
              <a:t>Where Food Comes From</a:t>
            </a:r>
          </a:p>
        </p:txBody>
      </p:sp>
      <p:grpSp>
        <p:nvGrpSpPr>
          <p:cNvPr id="26" name="Group 25">
            <a:extLst>
              <a:ext uri="{FF2B5EF4-FFF2-40B4-BE49-F238E27FC236}">
                <a16:creationId xmlns:a16="http://schemas.microsoft.com/office/drawing/2014/main" id="{6D11BED3-B729-4870-9258-6A2FD194F8CD}"/>
              </a:ext>
            </a:extLst>
          </p:cNvPr>
          <p:cNvGrpSpPr/>
          <p:nvPr/>
        </p:nvGrpSpPr>
        <p:grpSpPr>
          <a:xfrm>
            <a:off x="2849351" y="2307836"/>
            <a:ext cx="1986418" cy="1917545"/>
            <a:chOff x="2839915" y="2777546"/>
            <a:chExt cx="1986418" cy="1917545"/>
          </a:xfrm>
        </p:grpSpPr>
        <p:sp>
          <p:nvSpPr>
            <p:cNvPr id="14" name="Oval 13">
              <a:extLst>
                <a:ext uri="{FF2B5EF4-FFF2-40B4-BE49-F238E27FC236}">
                  <a16:creationId xmlns:a16="http://schemas.microsoft.com/office/drawing/2014/main" id="{FA0B9693-F11F-444B-B14F-DABB21C057C7}"/>
                </a:ext>
              </a:extLst>
            </p:cNvPr>
            <p:cNvSpPr/>
            <p:nvPr/>
          </p:nvSpPr>
          <p:spPr>
            <a:xfrm>
              <a:off x="2839915" y="2967402"/>
              <a:ext cx="1151793" cy="1151793"/>
            </a:xfrm>
            <a:prstGeom prst="ellipse">
              <a:avLst/>
            </a:prstGeom>
            <a:solidFill>
              <a:srgbClr val="FFFFFF">
                <a:alpha val="74902"/>
              </a:srgbClr>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1740756C-CF96-457C-A85D-ECB427B42B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6164" y="3174480"/>
              <a:ext cx="839293" cy="737636"/>
            </a:xfrm>
            <a:prstGeom prst="rect">
              <a:avLst/>
            </a:prstGeom>
          </p:spPr>
        </p:pic>
        <p:sp>
          <p:nvSpPr>
            <p:cNvPr id="22" name="Rectangle: Rounded Corners 21">
              <a:extLst>
                <a:ext uri="{FF2B5EF4-FFF2-40B4-BE49-F238E27FC236}">
                  <a16:creationId xmlns:a16="http://schemas.microsoft.com/office/drawing/2014/main" id="{CBA1ECB6-3E87-4F83-99C4-574E0046F364}"/>
                </a:ext>
              </a:extLst>
            </p:cNvPr>
            <p:cNvSpPr/>
            <p:nvPr/>
          </p:nvSpPr>
          <p:spPr>
            <a:xfrm>
              <a:off x="2886073" y="2777546"/>
              <a:ext cx="1059474" cy="343719"/>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Greece</a:t>
              </a:r>
            </a:p>
          </p:txBody>
        </p:sp>
        <p:sp>
          <p:nvSpPr>
            <p:cNvPr id="23" name="Rectangle: Rounded Corners 22">
              <a:extLst>
                <a:ext uri="{FF2B5EF4-FFF2-40B4-BE49-F238E27FC236}">
                  <a16:creationId xmlns:a16="http://schemas.microsoft.com/office/drawing/2014/main" id="{F990DF11-5029-4D91-A5AF-C60AA63516BC}"/>
                </a:ext>
              </a:extLst>
            </p:cNvPr>
            <p:cNvSpPr/>
            <p:nvPr/>
          </p:nvSpPr>
          <p:spPr>
            <a:xfrm>
              <a:off x="2886073" y="4049661"/>
              <a:ext cx="1059474" cy="645430"/>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Feta Cheese</a:t>
              </a:r>
            </a:p>
          </p:txBody>
        </p:sp>
        <p:cxnSp>
          <p:nvCxnSpPr>
            <p:cNvPr id="25" name="Straight Arrow Connector 24">
              <a:extLst>
                <a:ext uri="{FF2B5EF4-FFF2-40B4-BE49-F238E27FC236}">
                  <a16:creationId xmlns:a16="http://schemas.microsoft.com/office/drawing/2014/main" id="{3BC714E6-F584-4566-81E6-55A4D5402C8C}"/>
                </a:ext>
              </a:extLst>
            </p:cNvPr>
            <p:cNvCxnSpPr>
              <a:cxnSpLocks/>
            </p:cNvCxnSpPr>
            <p:nvPr/>
          </p:nvCxnSpPr>
          <p:spPr>
            <a:xfrm>
              <a:off x="3991708" y="3543298"/>
              <a:ext cx="834625" cy="506363"/>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6" name="Group 45">
            <a:extLst>
              <a:ext uri="{FF2B5EF4-FFF2-40B4-BE49-F238E27FC236}">
                <a16:creationId xmlns:a16="http://schemas.microsoft.com/office/drawing/2014/main" id="{834D54E7-F180-4A56-9DC0-769505E4B4A3}"/>
              </a:ext>
            </a:extLst>
          </p:cNvPr>
          <p:cNvGrpSpPr/>
          <p:nvPr/>
        </p:nvGrpSpPr>
        <p:grpSpPr>
          <a:xfrm>
            <a:off x="1044818" y="4244525"/>
            <a:ext cx="2606920" cy="1615834"/>
            <a:chOff x="1044818" y="4244525"/>
            <a:chExt cx="2606920" cy="1615834"/>
          </a:xfrm>
        </p:grpSpPr>
        <p:grpSp>
          <p:nvGrpSpPr>
            <p:cNvPr id="38" name="Group 37">
              <a:extLst>
                <a:ext uri="{FF2B5EF4-FFF2-40B4-BE49-F238E27FC236}">
                  <a16:creationId xmlns:a16="http://schemas.microsoft.com/office/drawing/2014/main" id="{70673668-E9E9-4066-8063-2138EA1A93F6}"/>
                </a:ext>
              </a:extLst>
            </p:cNvPr>
            <p:cNvGrpSpPr/>
            <p:nvPr/>
          </p:nvGrpSpPr>
          <p:grpSpPr>
            <a:xfrm>
              <a:off x="1044818" y="4244525"/>
              <a:ext cx="2606920" cy="1615834"/>
              <a:chOff x="2839915" y="2777546"/>
              <a:chExt cx="2606920" cy="1615834"/>
            </a:xfrm>
          </p:grpSpPr>
          <p:sp>
            <p:nvSpPr>
              <p:cNvPr id="39" name="Oval 38">
                <a:extLst>
                  <a:ext uri="{FF2B5EF4-FFF2-40B4-BE49-F238E27FC236}">
                    <a16:creationId xmlns:a16="http://schemas.microsoft.com/office/drawing/2014/main" id="{A2DB2903-1191-474B-80AA-287730686013}"/>
                  </a:ext>
                </a:extLst>
              </p:cNvPr>
              <p:cNvSpPr/>
              <p:nvPr/>
            </p:nvSpPr>
            <p:spPr>
              <a:xfrm>
                <a:off x="2839915" y="2967402"/>
                <a:ext cx="1151793" cy="1151793"/>
              </a:xfrm>
              <a:prstGeom prst="ellipse">
                <a:avLst/>
              </a:prstGeom>
              <a:solidFill>
                <a:srgbClr val="FFFFFF">
                  <a:alpha val="74902"/>
                </a:srgbClr>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Rounded Corners 39">
                <a:extLst>
                  <a:ext uri="{FF2B5EF4-FFF2-40B4-BE49-F238E27FC236}">
                    <a16:creationId xmlns:a16="http://schemas.microsoft.com/office/drawing/2014/main" id="{FF07E621-B9F6-46A8-B812-5638EA25FA48}"/>
                  </a:ext>
                </a:extLst>
              </p:cNvPr>
              <p:cNvSpPr/>
              <p:nvPr/>
            </p:nvSpPr>
            <p:spPr>
              <a:xfrm>
                <a:off x="2886073" y="2777546"/>
                <a:ext cx="1059474" cy="343719"/>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Brazil</a:t>
                </a:r>
              </a:p>
            </p:txBody>
          </p:sp>
          <p:cxnSp>
            <p:nvCxnSpPr>
              <p:cNvPr id="41" name="Straight Arrow Connector 40">
                <a:extLst>
                  <a:ext uri="{FF2B5EF4-FFF2-40B4-BE49-F238E27FC236}">
                    <a16:creationId xmlns:a16="http://schemas.microsoft.com/office/drawing/2014/main" id="{9715D0D6-919A-4B20-8499-54A3F3EF50CA}"/>
                  </a:ext>
                </a:extLst>
              </p:cNvPr>
              <p:cNvCxnSpPr>
                <a:cxnSpLocks/>
              </p:cNvCxnSpPr>
              <p:nvPr/>
            </p:nvCxnSpPr>
            <p:spPr>
              <a:xfrm flipV="1">
                <a:off x="3991708" y="3380512"/>
                <a:ext cx="1455127" cy="162786"/>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2" name="Rectangle: Rounded Corners 41">
                <a:extLst>
                  <a:ext uri="{FF2B5EF4-FFF2-40B4-BE49-F238E27FC236}">
                    <a16:creationId xmlns:a16="http://schemas.microsoft.com/office/drawing/2014/main" id="{B20910D5-6BF0-4396-B00B-98ECFE8C8567}"/>
                  </a:ext>
                </a:extLst>
              </p:cNvPr>
              <p:cNvSpPr/>
              <p:nvPr/>
            </p:nvSpPr>
            <p:spPr>
              <a:xfrm>
                <a:off x="2886073" y="4049661"/>
                <a:ext cx="1059474" cy="343719"/>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Oranges</a:t>
                </a:r>
              </a:p>
            </p:txBody>
          </p:sp>
        </p:grpSp>
        <p:pic>
          <p:nvPicPr>
            <p:cNvPr id="37" name="Picture 36">
              <a:extLst>
                <a:ext uri="{FF2B5EF4-FFF2-40B4-BE49-F238E27FC236}">
                  <a16:creationId xmlns:a16="http://schemas.microsoft.com/office/drawing/2014/main" id="{E0BD1305-22C9-4F28-82DE-FA0AFC6ECF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40094" y="4657499"/>
              <a:ext cx="545766" cy="788001"/>
            </a:xfrm>
            <a:prstGeom prst="rect">
              <a:avLst/>
            </a:prstGeom>
          </p:spPr>
        </p:pic>
      </p:grpSp>
      <p:grpSp>
        <p:nvGrpSpPr>
          <p:cNvPr id="51" name="Group 50">
            <a:extLst>
              <a:ext uri="{FF2B5EF4-FFF2-40B4-BE49-F238E27FC236}">
                <a16:creationId xmlns:a16="http://schemas.microsoft.com/office/drawing/2014/main" id="{6FE9F1A0-12E2-4920-9D8F-1924EDC8FB97}"/>
              </a:ext>
            </a:extLst>
          </p:cNvPr>
          <p:cNvGrpSpPr/>
          <p:nvPr/>
        </p:nvGrpSpPr>
        <p:grpSpPr>
          <a:xfrm>
            <a:off x="3911567" y="4074963"/>
            <a:ext cx="2308889" cy="1848009"/>
            <a:chOff x="3911567" y="4074963"/>
            <a:chExt cx="2308889" cy="1848009"/>
          </a:xfrm>
        </p:grpSpPr>
        <p:grpSp>
          <p:nvGrpSpPr>
            <p:cNvPr id="47" name="Group 46">
              <a:extLst>
                <a:ext uri="{FF2B5EF4-FFF2-40B4-BE49-F238E27FC236}">
                  <a16:creationId xmlns:a16="http://schemas.microsoft.com/office/drawing/2014/main" id="{54365C3A-3FEC-422E-8C0D-D44B1525376B}"/>
                </a:ext>
              </a:extLst>
            </p:cNvPr>
            <p:cNvGrpSpPr/>
            <p:nvPr/>
          </p:nvGrpSpPr>
          <p:grpSpPr>
            <a:xfrm>
              <a:off x="3911567" y="4074963"/>
              <a:ext cx="2308889" cy="1848009"/>
              <a:chOff x="3911567" y="4074963"/>
              <a:chExt cx="2308889" cy="1848009"/>
            </a:xfrm>
          </p:grpSpPr>
          <p:grpSp>
            <p:nvGrpSpPr>
              <p:cNvPr id="27" name="Group 26">
                <a:extLst>
                  <a:ext uri="{FF2B5EF4-FFF2-40B4-BE49-F238E27FC236}">
                    <a16:creationId xmlns:a16="http://schemas.microsoft.com/office/drawing/2014/main" id="{7BAA765D-BC6E-4B1E-9D13-DA38618981A1}"/>
                  </a:ext>
                </a:extLst>
              </p:cNvPr>
              <p:cNvGrpSpPr/>
              <p:nvPr/>
            </p:nvGrpSpPr>
            <p:grpSpPr>
              <a:xfrm>
                <a:off x="3911567" y="4318142"/>
                <a:ext cx="2308889" cy="1604830"/>
                <a:chOff x="2261365" y="2777546"/>
                <a:chExt cx="2308889" cy="1604830"/>
              </a:xfrm>
            </p:grpSpPr>
            <p:sp>
              <p:nvSpPr>
                <p:cNvPr id="28" name="Oval 27">
                  <a:extLst>
                    <a:ext uri="{FF2B5EF4-FFF2-40B4-BE49-F238E27FC236}">
                      <a16:creationId xmlns:a16="http://schemas.microsoft.com/office/drawing/2014/main" id="{0111F2CF-7430-401D-B4F8-A3FDC5B985C1}"/>
                    </a:ext>
                  </a:extLst>
                </p:cNvPr>
                <p:cNvSpPr/>
                <p:nvPr/>
              </p:nvSpPr>
              <p:spPr>
                <a:xfrm>
                  <a:off x="2839915" y="2967402"/>
                  <a:ext cx="1151793" cy="1151793"/>
                </a:xfrm>
                <a:prstGeom prst="ellipse">
                  <a:avLst/>
                </a:prstGeom>
                <a:solidFill>
                  <a:srgbClr val="FFFFFF">
                    <a:alpha val="74902"/>
                  </a:srgbClr>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Rounded Corners 29">
                  <a:extLst>
                    <a:ext uri="{FF2B5EF4-FFF2-40B4-BE49-F238E27FC236}">
                      <a16:creationId xmlns:a16="http://schemas.microsoft.com/office/drawing/2014/main" id="{3BEC71D3-12C6-4608-B831-736C0F283BF2}"/>
                    </a:ext>
                  </a:extLst>
                </p:cNvPr>
                <p:cNvSpPr/>
                <p:nvPr/>
              </p:nvSpPr>
              <p:spPr>
                <a:xfrm>
                  <a:off x="2886073" y="2777546"/>
                  <a:ext cx="1059474" cy="343719"/>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India</a:t>
                  </a:r>
                </a:p>
              </p:txBody>
            </p:sp>
            <p:sp>
              <p:nvSpPr>
                <p:cNvPr id="31" name="Rectangle: Rounded Corners 30">
                  <a:extLst>
                    <a:ext uri="{FF2B5EF4-FFF2-40B4-BE49-F238E27FC236}">
                      <a16:creationId xmlns:a16="http://schemas.microsoft.com/office/drawing/2014/main" id="{81C37FF8-BE39-4F6F-A3EF-BA9E4FD7AC07}"/>
                    </a:ext>
                  </a:extLst>
                </p:cNvPr>
                <p:cNvSpPr/>
                <p:nvPr/>
              </p:nvSpPr>
              <p:spPr>
                <a:xfrm>
                  <a:off x="2261365" y="4038657"/>
                  <a:ext cx="2308889" cy="343719"/>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Mangos and Bananas</a:t>
                  </a:r>
                </a:p>
              </p:txBody>
            </p:sp>
          </p:grpSp>
          <p:cxnSp>
            <p:nvCxnSpPr>
              <p:cNvPr id="44" name="Straight Arrow Connector 43">
                <a:extLst>
                  <a:ext uri="{FF2B5EF4-FFF2-40B4-BE49-F238E27FC236}">
                    <a16:creationId xmlns:a16="http://schemas.microsoft.com/office/drawing/2014/main" id="{24F2DBFB-2571-489F-A171-D4FAF288A732}"/>
                  </a:ext>
                </a:extLst>
              </p:cNvPr>
              <p:cNvCxnSpPr>
                <a:cxnSpLocks/>
              </p:cNvCxnSpPr>
              <p:nvPr/>
            </p:nvCxnSpPr>
            <p:spPr>
              <a:xfrm flipV="1">
                <a:off x="5641910" y="4074963"/>
                <a:ext cx="442367" cy="1008931"/>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pic>
          <p:nvPicPr>
            <p:cNvPr id="49" name="Picture 48">
              <a:extLst>
                <a:ext uri="{FF2B5EF4-FFF2-40B4-BE49-F238E27FC236}">
                  <a16:creationId xmlns:a16="http://schemas.microsoft.com/office/drawing/2014/main" id="{DED0C044-611D-4383-8F6E-556C74EF029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8443725">
              <a:off x="4479707" y="4828370"/>
              <a:ext cx="693994" cy="363812"/>
            </a:xfrm>
            <a:prstGeom prst="rect">
              <a:avLst/>
            </a:prstGeom>
          </p:spPr>
        </p:pic>
        <p:pic>
          <p:nvPicPr>
            <p:cNvPr id="50" name="Picture 49">
              <a:extLst>
                <a:ext uri="{FF2B5EF4-FFF2-40B4-BE49-F238E27FC236}">
                  <a16:creationId xmlns:a16="http://schemas.microsoft.com/office/drawing/2014/main" id="{BA75C0F5-9284-41F0-8791-57B09C39620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4935345" y="4962922"/>
              <a:ext cx="585547" cy="482578"/>
            </a:xfrm>
            <a:prstGeom prst="rect">
              <a:avLst/>
            </a:prstGeom>
          </p:spPr>
        </p:pic>
      </p:grpSp>
      <p:grpSp>
        <p:nvGrpSpPr>
          <p:cNvPr id="70" name="Group 69">
            <a:extLst>
              <a:ext uri="{FF2B5EF4-FFF2-40B4-BE49-F238E27FC236}">
                <a16:creationId xmlns:a16="http://schemas.microsoft.com/office/drawing/2014/main" id="{23C0B107-FFBF-4413-A788-D05F013A51D7}"/>
              </a:ext>
            </a:extLst>
          </p:cNvPr>
          <p:cNvGrpSpPr/>
          <p:nvPr/>
        </p:nvGrpSpPr>
        <p:grpSpPr>
          <a:xfrm>
            <a:off x="6322957" y="1944680"/>
            <a:ext cx="2281293" cy="1949707"/>
            <a:chOff x="6322957" y="1944680"/>
            <a:chExt cx="2281293" cy="1949707"/>
          </a:xfrm>
        </p:grpSpPr>
        <p:grpSp>
          <p:nvGrpSpPr>
            <p:cNvPr id="52" name="Group 51">
              <a:extLst>
                <a:ext uri="{FF2B5EF4-FFF2-40B4-BE49-F238E27FC236}">
                  <a16:creationId xmlns:a16="http://schemas.microsoft.com/office/drawing/2014/main" id="{D8B7CCBC-F2E5-45CC-BA74-7EE341C1E8BC}"/>
                </a:ext>
              </a:extLst>
            </p:cNvPr>
            <p:cNvGrpSpPr/>
            <p:nvPr/>
          </p:nvGrpSpPr>
          <p:grpSpPr>
            <a:xfrm>
              <a:off x="6322957" y="1944680"/>
              <a:ext cx="2281293" cy="1949707"/>
              <a:chOff x="2005290" y="2777546"/>
              <a:chExt cx="2281293" cy="1949707"/>
            </a:xfrm>
          </p:grpSpPr>
          <p:sp>
            <p:nvSpPr>
              <p:cNvPr id="53" name="Oval 52">
                <a:extLst>
                  <a:ext uri="{FF2B5EF4-FFF2-40B4-BE49-F238E27FC236}">
                    <a16:creationId xmlns:a16="http://schemas.microsoft.com/office/drawing/2014/main" id="{D31D376A-84D3-46A2-A7CA-6DA6316C3B01}"/>
                  </a:ext>
                </a:extLst>
              </p:cNvPr>
              <p:cNvSpPr/>
              <p:nvPr/>
            </p:nvSpPr>
            <p:spPr>
              <a:xfrm>
                <a:off x="2839915" y="2967402"/>
                <a:ext cx="1151793" cy="1151793"/>
              </a:xfrm>
              <a:prstGeom prst="ellipse">
                <a:avLst/>
              </a:prstGeom>
              <a:solidFill>
                <a:srgbClr val="FFFFFF">
                  <a:alpha val="74902"/>
                </a:srgbClr>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Rounded Corners 54">
                <a:extLst>
                  <a:ext uri="{FF2B5EF4-FFF2-40B4-BE49-F238E27FC236}">
                    <a16:creationId xmlns:a16="http://schemas.microsoft.com/office/drawing/2014/main" id="{6399F9A1-6E0F-47AF-8EAB-11A7E851F900}"/>
                  </a:ext>
                </a:extLst>
              </p:cNvPr>
              <p:cNvSpPr/>
              <p:nvPr/>
            </p:nvSpPr>
            <p:spPr>
              <a:xfrm>
                <a:off x="2886073" y="2777546"/>
                <a:ext cx="1059474" cy="343719"/>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China</a:t>
                </a:r>
              </a:p>
            </p:txBody>
          </p:sp>
          <p:sp>
            <p:nvSpPr>
              <p:cNvPr id="56" name="Rectangle: Rounded Corners 55">
                <a:extLst>
                  <a:ext uri="{FF2B5EF4-FFF2-40B4-BE49-F238E27FC236}">
                    <a16:creationId xmlns:a16="http://schemas.microsoft.com/office/drawing/2014/main" id="{7B0D78BB-17A1-4DBA-BA9F-AB18AFA26170}"/>
                  </a:ext>
                </a:extLst>
              </p:cNvPr>
              <p:cNvSpPr/>
              <p:nvPr/>
            </p:nvSpPr>
            <p:spPr>
              <a:xfrm>
                <a:off x="2556054" y="4081823"/>
                <a:ext cx="1730529" cy="645430"/>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Rice and </a:t>
                </a:r>
              </a:p>
              <a:p>
                <a:pPr algn="ctr"/>
                <a:r>
                  <a:rPr lang="en-GB" dirty="0">
                    <a:solidFill>
                      <a:schemeClr val="tx1"/>
                    </a:solidFill>
                  </a:rPr>
                  <a:t>Watermelons</a:t>
                </a:r>
              </a:p>
            </p:txBody>
          </p:sp>
          <p:cxnSp>
            <p:nvCxnSpPr>
              <p:cNvPr id="57" name="Straight Arrow Connector 56">
                <a:extLst>
                  <a:ext uri="{FF2B5EF4-FFF2-40B4-BE49-F238E27FC236}">
                    <a16:creationId xmlns:a16="http://schemas.microsoft.com/office/drawing/2014/main" id="{E30A7AB5-2ECB-4103-A11D-082503C06742}"/>
                  </a:ext>
                </a:extLst>
              </p:cNvPr>
              <p:cNvCxnSpPr>
                <a:cxnSpLocks/>
              </p:cNvCxnSpPr>
              <p:nvPr/>
            </p:nvCxnSpPr>
            <p:spPr>
              <a:xfrm flipH="1">
                <a:off x="2005290" y="3619471"/>
                <a:ext cx="834625" cy="992146"/>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pic>
          <p:nvPicPr>
            <p:cNvPr id="60" name="Picture 59">
              <a:extLst>
                <a:ext uri="{FF2B5EF4-FFF2-40B4-BE49-F238E27FC236}">
                  <a16:creationId xmlns:a16="http://schemas.microsoft.com/office/drawing/2014/main" id="{3F550DD9-EF24-4FB6-A62E-FDD346706CA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86734" y="2387815"/>
              <a:ext cx="551482" cy="343720"/>
            </a:xfrm>
            <a:prstGeom prst="rect">
              <a:avLst/>
            </a:prstGeom>
          </p:spPr>
        </p:pic>
        <p:pic>
          <p:nvPicPr>
            <p:cNvPr id="62" name="Picture 61">
              <a:extLst>
                <a:ext uri="{FF2B5EF4-FFF2-40B4-BE49-F238E27FC236}">
                  <a16:creationId xmlns:a16="http://schemas.microsoft.com/office/drawing/2014/main" id="{E20A09F7-9FB9-4330-9F71-33D49D65405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7562475" y="2624039"/>
              <a:ext cx="646422" cy="547233"/>
            </a:xfrm>
            <a:prstGeom prst="rect">
              <a:avLst/>
            </a:prstGeom>
          </p:spPr>
        </p:pic>
      </p:grpSp>
      <p:grpSp>
        <p:nvGrpSpPr>
          <p:cNvPr id="73" name="Group 72">
            <a:extLst>
              <a:ext uri="{FF2B5EF4-FFF2-40B4-BE49-F238E27FC236}">
                <a16:creationId xmlns:a16="http://schemas.microsoft.com/office/drawing/2014/main" id="{D2DBC768-CB56-4558-8569-4A26CE100922}"/>
              </a:ext>
            </a:extLst>
          </p:cNvPr>
          <p:cNvGrpSpPr/>
          <p:nvPr/>
        </p:nvGrpSpPr>
        <p:grpSpPr>
          <a:xfrm>
            <a:off x="6873721" y="4393945"/>
            <a:ext cx="1604663" cy="1615515"/>
            <a:chOff x="6873721" y="4393945"/>
            <a:chExt cx="1604663" cy="1615515"/>
          </a:xfrm>
        </p:grpSpPr>
        <p:grpSp>
          <p:nvGrpSpPr>
            <p:cNvPr id="63" name="Group 62">
              <a:extLst>
                <a:ext uri="{FF2B5EF4-FFF2-40B4-BE49-F238E27FC236}">
                  <a16:creationId xmlns:a16="http://schemas.microsoft.com/office/drawing/2014/main" id="{2FEC2181-A3B2-4E64-8C5E-4E29DC9B9C01}"/>
                </a:ext>
              </a:extLst>
            </p:cNvPr>
            <p:cNvGrpSpPr/>
            <p:nvPr/>
          </p:nvGrpSpPr>
          <p:grpSpPr>
            <a:xfrm>
              <a:off x="6873721" y="4393945"/>
              <a:ext cx="1604663" cy="1615515"/>
              <a:chOff x="2471913" y="2777865"/>
              <a:chExt cx="1604663" cy="1615515"/>
            </a:xfrm>
          </p:grpSpPr>
          <p:sp>
            <p:nvSpPr>
              <p:cNvPr id="64" name="Oval 63">
                <a:extLst>
                  <a:ext uri="{FF2B5EF4-FFF2-40B4-BE49-F238E27FC236}">
                    <a16:creationId xmlns:a16="http://schemas.microsoft.com/office/drawing/2014/main" id="{E34E36CE-0A7D-47A1-B1BE-A3743809117B}"/>
                  </a:ext>
                </a:extLst>
              </p:cNvPr>
              <p:cNvSpPr/>
              <p:nvPr/>
            </p:nvSpPr>
            <p:spPr>
              <a:xfrm>
                <a:off x="2839915" y="2967402"/>
                <a:ext cx="1151793" cy="1151793"/>
              </a:xfrm>
              <a:prstGeom prst="ellipse">
                <a:avLst/>
              </a:prstGeom>
              <a:solidFill>
                <a:srgbClr val="FFFFFF">
                  <a:alpha val="74902"/>
                </a:srgbClr>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Rounded Corners 65">
                <a:extLst>
                  <a:ext uri="{FF2B5EF4-FFF2-40B4-BE49-F238E27FC236}">
                    <a16:creationId xmlns:a16="http://schemas.microsoft.com/office/drawing/2014/main" id="{1CAB9C7B-6F50-46D7-B7C4-175A5CB6710D}"/>
                  </a:ext>
                </a:extLst>
              </p:cNvPr>
              <p:cNvSpPr/>
              <p:nvPr/>
            </p:nvSpPr>
            <p:spPr>
              <a:xfrm>
                <a:off x="2755044" y="2777865"/>
                <a:ext cx="1321532" cy="343719"/>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Indonesia</a:t>
                </a:r>
              </a:p>
            </p:txBody>
          </p:sp>
          <p:sp>
            <p:nvSpPr>
              <p:cNvPr id="67" name="Rectangle: Rounded Corners 66">
                <a:extLst>
                  <a:ext uri="{FF2B5EF4-FFF2-40B4-BE49-F238E27FC236}">
                    <a16:creationId xmlns:a16="http://schemas.microsoft.com/office/drawing/2014/main" id="{BBBCC480-5CD5-4D39-9D92-0C02473ECA69}"/>
                  </a:ext>
                </a:extLst>
              </p:cNvPr>
              <p:cNvSpPr/>
              <p:nvPr/>
            </p:nvSpPr>
            <p:spPr>
              <a:xfrm>
                <a:off x="2886073" y="4049661"/>
                <a:ext cx="1059474" cy="343719"/>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Coconuts</a:t>
                </a:r>
              </a:p>
            </p:txBody>
          </p:sp>
          <p:cxnSp>
            <p:nvCxnSpPr>
              <p:cNvPr id="68" name="Straight Arrow Connector 67">
                <a:extLst>
                  <a:ext uri="{FF2B5EF4-FFF2-40B4-BE49-F238E27FC236}">
                    <a16:creationId xmlns:a16="http://schemas.microsoft.com/office/drawing/2014/main" id="{83AF249E-328D-4138-AFE9-9AA381A96EE8}"/>
                  </a:ext>
                </a:extLst>
              </p:cNvPr>
              <p:cNvCxnSpPr>
                <a:cxnSpLocks/>
              </p:cNvCxnSpPr>
              <p:nvPr/>
            </p:nvCxnSpPr>
            <p:spPr>
              <a:xfrm flipH="1" flipV="1">
                <a:off x="2471913" y="2972164"/>
                <a:ext cx="351939" cy="524579"/>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pic>
          <p:nvPicPr>
            <p:cNvPr id="72" name="Picture 71">
              <a:extLst>
                <a:ext uri="{FF2B5EF4-FFF2-40B4-BE49-F238E27FC236}">
                  <a16:creationId xmlns:a16="http://schemas.microsoft.com/office/drawing/2014/main" id="{4CB35BA2-61DB-49A3-8BD8-4E5438206CC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385319" y="4847491"/>
              <a:ext cx="905793" cy="668852"/>
            </a:xfrm>
            <a:prstGeom prst="rect">
              <a:avLst/>
            </a:prstGeom>
          </p:spPr>
        </p:pic>
      </p:grpSp>
    </p:spTree>
    <p:extLst>
      <p:ext uri="{BB962C8B-B14F-4D97-AF65-F5344CB8AC3E}">
        <p14:creationId xmlns:p14="http://schemas.microsoft.com/office/powerpoint/2010/main" val="1698398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500"/>
                                        <p:tgtEl>
                                          <p:spTgt spid="4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fade">
                                      <p:cBhvr>
                                        <p:cTn id="17" dur="500"/>
                                        <p:tgtEl>
                                          <p:spTgt spid="7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 name="Picture 1">
            <a:extLst>
              <a:ext uri="{FF2B5EF4-FFF2-40B4-BE49-F238E27FC236}">
                <a16:creationId xmlns:a16="http://schemas.microsoft.com/office/drawing/2014/main" id="{FFBECEB9-3FE7-456E-991C-2D972A3EF206}"/>
              </a:ext>
            </a:extLst>
          </p:cNvPr>
          <p:cNvPicPr>
            <a:picLocks noChangeAspect="1"/>
          </p:cNvPicPr>
          <p:nvPr/>
        </p:nvPicPr>
        <p:blipFill>
          <a:blip r:embed="rId2" cstate="print">
            <a:extLst>
              <a:ext uri="{28A0092B-C50C-407E-A947-70E740481C1C}">
                <a14:useLocalDpi xmlns:a14="http://schemas.microsoft.com/office/drawing/2010/main" val="0"/>
              </a:ext>
            </a:extLst>
          </a:blip>
          <a:srcRect l="2991" r="2991" b="2457"/>
          <a:stretch>
            <a:fillRect/>
          </a:stretch>
        </p:blipFill>
        <p:spPr bwMode="auto">
          <a:xfrm>
            <a:off x="2586034" y="1731942"/>
            <a:ext cx="3971932" cy="4360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p:cNvSpPr>
            <a:spLocks noGrp="1"/>
          </p:cNvSpPr>
          <p:nvPr>
            <p:ph type="title"/>
          </p:nvPr>
        </p:nvSpPr>
        <p:spPr>
          <a:xfrm>
            <a:off x="430823" y="737636"/>
            <a:ext cx="8273561" cy="994306"/>
          </a:xfrm>
          <a:prstGeom prst="roundRect">
            <a:avLst>
              <a:gd name="adj" fmla="val 0"/>
            </a:avLst>
          </a:prstGeom>
          <a:solidFill>
            <a:srgbClr val="00639A"/>
          </a:solidFill>
        </p:spPr>
        <p:txBody>
          <a:bodyPr/>
          <a:lstStyle/>
          <a:p>
            <a:r>
              <a:rPr lang="en-GB" sz="3600" dirty="0">
                <a:solidFill>
                  <a:schemeClr val="bg1"/>
                </a:solidFill>
                <a:latin typeface="+mn-lt"/>
              </a:rPr>
              <a:t>Where Food Comes From</a:t>
            </a:r>
          </a:p>
        </p:txBody>
      </p:sp>
    </p:spTree>
    <p:extLst>
      <p:ext uri="{BB962C8B-B14F-4D97-AF65-F5344CB8AC3E}">
        <p14:creationId xmlns:p14="http://schemas.microsoft.com/office/powerpoint/2010/main" val="669395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4" y="737636"/>
            <a:ext cx="8251214" cy="994306"/>
          </a:xfrm>
          <a:prstGeom prst="roundRect">
            <a:avLst>
              <a:gd name="adj" fmla="val 0"/>
            </a:avLst>
          </a:prstGeom>
          <a:solidFill>
            <a:srgbClr val="00639A"/>
          </a:solidFill>
        </p:spPr>
        <p:txBody>
          <a:bodyPr/>
          <a:lstStyle/>
          <a:p>
            <a:r>
              <a:rPr lang="en-GB" sz="3600" dirty="0">
                <a:solidFill>
                  <a:schemeClr val="bg1"/>
                </a:solidFill>
                <a:latin typeface="+mn-lt"/>
              </a:rPr>
              <a:t>East Sussex – Dover Sole</a:t>
            </a:r>
          </a:p>
        </p:txBody>
      </p:sp>
      <p:sp>
        <p:nvSpPr>
          <p:cNvPr id="5" name="Rectangle 4"/>
          <p:cNvSpPr/>
          <p:nvPr/>
        </p:nvSpPr>
        <p:spPr>
          <a:xfrm>
            <a:off x="755650" y="1962354"/>
            <a:ext cx="7632700" cy="492443"/>
          </a:xfrm>
          <a:prstGeom prst="rect">
            <a:avLst/>
          </a:prstGeom>
        </p:spPr>
        <p:txBody>
          <a:bodyPr wrap="square" lIns="108000" tIns="0" rIns="0" bIns="0">
            <a:spAutoFit/>
          </a:bodyPr>
          <a:lstStyle/>
          <a:p>
            <a:pPr algn="ctr">
              <a:spcBef>
                <a:spcPct val="0"/>
              </a:spcBef>
              <a:buFontTx/>
              <a:buNone/>
            </a:pPr>
            <a:r>
              <a:rPr lang="en-GB" altLang="en-US" sz="1600" dirty="0"/>
              <a:t>Dover sole swim in shallow water with muddy sea beds making East Sussex the ideal place for them to thrive. </a:t>
            </a:r>
          </a:p>
        </p:txBody>
      </p:sp>
      <p:pic>
        <p:nvPicPr>
          <p:cNvPr id="2050" name="Picture 2" descr="Photo of Pile Of Fish">
            <a:extLst>
              <a:ext uri="{FF2B5EF4-FFF2-40B4-BE49-F238E27FC236}">
                <a16:creationId xmlns:a16="http://schemas.microsoft.com/office/drawing/2014/main" id="{F94AF893-7217-43FE-B357-F446312B0B7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438"/>
          <a:stretch/>
        </p:blipFill>
        <p:spPr bwMode="auto">
          <a:xfrm>
            <a:off x="755651" y="3428999"/>
            <a:ext cx="3816350" cy="26638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723F4BB-B4E2-43AB-ADF9-4C10CAADBD8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933"/>
          <a:stretch/>
        </p:blipFill>
        <p:spPr>
          <a:xfrm>
            <a:off x="4572000" y="3429000"/>
            <a:ext cx="3816350" cy="2663825"/>
          </a:xfrm>
          <a:prstGeom prst="rect">
            <a:avLst/>
          </a:prstGeom>
        </p:spPr>
      </p:pic>
      <p:sp>
        <p:nvSpPr>
          <p:cNvPr id="10" name="Rectangle 9">
            <a:extLst>
              <a:ext uri="{FF2B5EF4-FFF2-40B4-BE49-F238E27FC236}">
                <a16:creationId xmlns:a16="http://schemas.microsoft.com/office/drawing/2014/main" id="{249804F4-3E5F-4137-BF65-103BEF0C5E8D}"/>
              </a:ext>
            </a:extLst>
          </p:cNvPr>
          <p:cNvSpPr/>
          <p:nvPr/>
        </p:nvSpPr>
        <p:spPr>
          <a:xfrm>
            <a:off x="755650" y="2685209"/>
            <a:ext cx="7632700" cy="743789"/>
          </a:xfrm>
          <a:prstGeom prst="rect">
            <a:avLst/>
          </a:prstGeom>
          <a:solidFill>
            <a:srgbClr val="00639A"/>
          </a:solidFill>
        </p:spPr>
        <p:txBody>
          <a:bodyPr wrap="square" lIns="108000" tIns="0" rIns="0" bIns="0" anchor="ctr">
            <a:noAutofit/>
          </a:bodyPr>
          <a:lstStyle/>
          <a:p>
            <a:pPr algn="ctr">
              <a:spcBef>
                <a:spcPct val="0"/>
              </a:spcBef>
              <a:buFontTx/>
              <a:buNone/>
            </a:pPr>
            <a:r>
              <a:rPr lang="en-GB" altLang="en-US" sz="1600" dirty="0">
                <a:solidFill>
                  <a:schemeClr val="bg1"/>
                </a:solidFill>
              </a:rPr>
              <a:t>Soles are nocturnal so they are easier to catch at night.  </a:t>
            </a:r>
          </a:p>
        </p:txBody>
      </p:sp>
    </p:spTree>
    <p:extLst>
      <p:ext uri="{BB962C8B-B14F-4D97-AF65-F5344CB8AC3E}">
        <p14:creationId xmlns:p14="http://schemas.microsoft.com/office/powerpoint/2010/main" val="1258938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d and Yellow Flower Bud">
            <a:extLst>
              <a:ext uri="{FF2B5EF4-FFF2-40B4-BE49-F238E27FC236}">
                <a16:creationId xmlns:a16="http://schemas.microsoft.com/office/drawing/2014/main" id="{2A763D43-ADA3-498C-B4C0-A4A57B7EC3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858"/>
          <a:stretch/>
        </p:blipFill>
        <p:spPr bwMode="auto">
          <a:xfrm>
            <a:off x="4572000" y="3399294"/>
            <a:ext cx="3816350" cy="2693531"/>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0823" y="737636"/>
            <a:ext cx="8273561" cy="994306"/>
          </a:xfrm>
          <a:prstGeom prst="roundRect">
            <a:avLst>
              <a:gd name="adj" fmla="val 0"/>
            </a:avLst>
          </a:prstGeom>
          <a:solidFill>
            <a:srgbClr val="00639A"/>
          </a:solidFill>
        </p:spPr>
        <p:txBody>
          <a:bodyPr/>
          <a:lstStyle/>
          <a:p>
            <a:r>
              <a:rPr lang="en-GB" sz="3600" dirty="0">
                <a:solidFill>
                  <a:schemeClr val="bg1"/>
                </a:solidFill>
                <a:latin typeface="+mn-lt"/>
              </a:rPr>
              <a:t>Yorkshire – Rhubarb</a:t>
            </a:r>
          </a:p>
        </p:txBody>
      </p:sp>
      <p:sp>
        <p:nvSpPr>
          <p:cNvPr id="5" name="Rectangle 4"/>
          <p:cNvSpPr/>
          <p:nvPr/>
        </p:nvSpPr>
        <p:spPr>
          <a:xfrm>
            <a:off x="755650" y="1962354"/>
            <a:ext cx="7632700" cy="492443"/>
          </a:xfrm>
          <a:prstGeom prst="rect">
            <a:avLst/>
          </a:prstGeom>
        </p:spPr>
        <p:txBody>
          <a:bodyPr wrap="square" lIns="108000" tIns="0" rIns="0" bIns="0">
            <a:spAutoFit/>
          </a:bodyPr>
          <a:lstStyle/>
          <a:p>
            <a:pPr algn="ctr">
              <a:spcBef>
                <a:spcPct val="0"/>
              </a:spcBef>
              <a:buFontTx/>
              <a:buNone/>
            </a:pPr>
            <a:r>
              <a:rPr lang="en-GB" altLang="en-US" sz="1600" dirty="0"/>
              <a:t>The Rhubarb Triangle is situated near to the Pennines.</a:t>
            </a:r>
            <a:br>
              <a:rPr lang="en-GB" altLang="en-US" sz="1600" dirty="0"/>
            </a:br>
            <a:r>
              <a:rPr lang="en-GB" altLang="en-US" sz="1600" dirty="0"/>
              <a:t>This location gives the rhubarb the perfect climate it needs.</a:t>
            </a:r>
          </a:p>
        </p:txBody>
      </p:sp>
      <p:sp>
        <p:nvSpPr>
          <p:cNvPr id="10" name="Rectangle 9">
            <a:extLst>
              <a:ext uri="{FF2B5EF4-FFF2-40B4-BE49-F238E27FC236}">
                <a16:creationId xmlns:a16="http://schemas.microsoft.com/office/drawing/2014/main" id="{249804F4-3E5F-4137-BF65-103BEF0C5E8D}"/>
              </a:ext>
            </a:extLst>
          </p:cNvPr>
          <p:cNvSpPr/>
          <p:nvPr/>
        </p:nvSpPr>
        <p:spPr>
          <a:xfrm>
            <a:off x="755650" y="2685209"/>
            <a:ext cx="7632700" cy="743789"/>
          </a:xfrm>
          <a:prstGeom prst="rect">
            <a:avLst/>
          </a:prstGeom>
          <a:solidFill>
            <a:srgbClr val="00639A"/>
          </a:solidFill>
        </p:spPr>
        <p:txBody>
          <a:bodyPr wrap="square" lIns="108000" tIns="0" rIns="0" bIns="0" anchor="ctr">
            <a:noAutofit/>
          </a:bodyPr>
          <a:lstStyle/>
          <a:p>
            <a:pPr algn="ctr">
              <a:spcBef>
                <a:spcPct val="0"/>
              </a:spcBef>
              <a:buFontTx/>
              <a:buNone/>
            </a:pPr>
            <a:r>
              <a:rPr lang="en-GB" altLang="en-US" sz="1600" dirty="0">
                <a:solidFill>
                  <a:schemeClr val="bg1"/>
                </a:solidFill>
              </a:rPr>
              <a:t>Rhubarb needs a low temperature with plenty of rain. </a:t>
            </a:r>
          </a:p>
        </p:txBody>
      </p:sp>
      <p:pic>
        <p:nvPicPr>
          <p:cNvPr id="4" name="Picture 3">
            <a:extLst>
              <a:ext uri="{FF2B5EF4-FFF2-40B4-BE49-F238E27FC236}">
                <a16:creationId xmlns:a16="http://schemas.microsoft.com/office/drawing/2014/main" id="{FF27CACA-EBF7-4F28-957A-DE2AC0FEAC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82442" y="3480592"/>
            <a:ext cx="3562766" cy="2612233"/>
          </a:xfrm>
          <a:prstGeom prst="rect">
            <a:avLst/>
          </a:prstGeom>
        </p:spPr>
      </p:pic>
    </p:spTree>
    <p:extLst>
      <p:ext uri="{BB962C8B-B14F-4D97-AF65-F5344CB8AC3E}">
        <p14:creationId xmlns:p14="http://schemas.microsoft.com/office/powerpoint/2010/main" val="1396893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4" y="737636"/>
            <a:ext cx="8264768" cy="994306"/>
          </a:xfrm>
          <a:prstGeom prst="roundRect">
            <a:avLst>
              <a:gd name="adj" fmla="val 0"/>
            </a:avLst>
          </a:prstGeom>
          <a:solidFill>
            <a:srgbClr val="00639A"/>
          </a:solidFill>
        </p:spPr>
        <p:txBody>
          <a:bodyPr/>
          <a:lstStyle/>
          <a:p>
            <a:r>
              <a:rPr lang="en-GB" sz="3600" dirty="0">
                <a:solidFill>
                  <a:schemeClr val="bg1"/>
                </a:solidFill>
                <a:latin typeface="+mn-lt"/>
              </a:rPr>
              <a:t>Wales – Welsh Lamb</a:t>
            </a:r>
          </a:p>
        </p:txBody>
      </p:sp>
      <p:sp>
        <p:nvSpPr>
          <p:cNvPr id="5" name="Rectangle 4"/>
          <p:cNvSpPr/>
          <p:nvPr/>
        </p:nvSpPr>
        <p:spPr>
          <a:xfrm>
            <a:off x="755650" y="1962354"/>
            <a:ext cx="7632700" cy="984885"/>
          </a:xfrm>
          <a:prstGeom prst="rect">
            <a:avLst/>
          </a:prstGeom>
        </p:spPr>
        <p:txBody>
          <a:bodyPr wrap="square" lIns="108000" tIns="0" rIns="0" bIns="0">
            <a:spAutoFit/>
          </a:bodyPr>
          <a:lstStyle/>
          <a:p>
            <a:pPr algn="ctr">
              <a:spcBef>
                <a:spcPct val="0"/>
              </a:spcBef>
              <a:buFontTx/>
              <a:buNone/>
            </a:pPr>
            <a:r>
              <a:rPr lang="en-GB" sz="1600" spc="-50" dirty="0"/>
              <a:t>Wales is well suited to beef and sheep farming because the rich soil produces good grass.</a:t>
            </a:r>
          </a:p>
          <a:p>
            <a:pPr algn="ctr">
              <a:spcBef>
                <a:spcPct val="0"/>
              </a:spcBef>
              <a:buFontTx/>
              <a:buNone/>
            </a:pPr>
            <a:endParaRPr lang="en-GB" altLang="en-US" sz="1600" spc="-50" dirty="0"/>
          </a:p>
          <a:p>
            <a:pPr algn="ctr">
              <a:spcBef>
                <a:spcPct val="0"/>
              </a:spcBef>
              <a:buFontTx/>
              <a:buNone/>
            </a:pPr>
            <a:r>
              <a:rPr lang="en-GB" altLang="en-US" sz="1600" spc="-50" dirty="0"/>
              <a:t>Up in the Welsh mountains there is lots of heavy rainfall and cold conditions in which tough mountain breeds can survive. </a:t>
            </a:r>
          </a:p>
        </p:txBody>
      </p:sp>
      <p:pic>
        <p:nvPicPr>
          <p:cNvPr id="6" name="Picture 5">
            <a:extLst>
              <a:ext uri="{FF2B5EF4-FFF2-40B4-BE49-F238E27FC236}">
                <a16:creationId xmlns:a16="http://schemas.microsoft.com/office/drawing/2014/main" id="{C8C2FF3A-566A-4EA8-AE9C-8D476106C6D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4489"/>
          <a:stretch/>
        </p:blipFill>
        <p:spPr>
          <a:xfrm>
            <a:off x="755650" y="3428999"/>
            <a:ext cx="3816350" cy="2663825"/>
          </a:xfrm>
          <a:prstGeom prst="rect">
            <a:avLst/>
          </a:prstGeom>
        </p:spPr>
      </p:pic>
      <p:pic>
        <p:nvPicPr>
          <p:cNvPr id="5122" name="Picture 2" descr="Shallow Focus Photography of White Sheep on Green Grass">
            <a:extLst>
              <a:ext uri="{FF2B5EF4-FFF2-40B4-BE49-F238E27FC236}">
                <a16:creationId xmlns:a16="http://schemas.microsoft.com/office/drawing/2014/main" id="{4EC72685-244B-440F-8AC3-BA323E650F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438"/>
          <a:stretch/>
        </p:blipFill>
        <p:spPr bwMode="auto">
          <a:xfrm>
            <a:off x="4572000" y="3429000"/>
            <a:ext cx="3816350" cy="2663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240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4" y="737636"/>
            <a:ext cx="8264768" cy="994306"/>
          </a:xfrm>
          <a:prstGeom prst="roundRect">
            <a:avLst>
              <a:gd name="adj" fmla="val 0"/>
            </a:avLst>
          </a:prstGeom>
          <a:solidFill>
            <a:srgbClr val="00639A"/>
          </a:solidFill>
        </p:spPr>
        <p:txBody>
          <a:bodyPr/>
          <a:lstStyle/>
          <a:p>
            <a:r>
              <a:rPr lang="en-GB" sz="3600" dirty="0">
                <a:solidFill>
                  <a:schemeClr val="bg1"/>
                </a:solidFill>
                <a:latin typeface="+mn-lt"/>
              </a:rPr>
              <a:t>Scotland – Highland Cattle</a:t>
            </a:r>
          </a:p>
        </p:txBody>
      </p:sp>
      <p:sp>
        <p:nvSpPr>
          <p:cNvPr id="5" name="Rectangle 4"/>
          <p:cNvSpPr/>
          <p:nvPr/>
        </p:nvSpPr>
        <p:spPr>
          <a:xfrm>
            <a:off x="755650" y="1962354"/>
            <a:ext cx="7632700" cy="984885"/>
          </a:xfrm>
          <a:prstGeom prst="rect">
            <a:avLst/>
          </a:prstGeom>
        </p:spPr>
        <p:txBody>
          <a:bodyPr wrap="square" lIns="108000" tIns="0" rIns="0" bIns="0">
            <a:spAutoFit/>
          </a:bodyPr>
          <a:lstStyle/>
          <a:p>
            <a:pPr>
              <a:spcBef>
                <a:spcPct val="0"/>
              </a:spcBef>
              <a:buFontTx/>
              <a:buNone/>
            </a:pPr>
            <a:r>
              <a:rPr lang="en-GB" altLang="en-US" sz="1600" dirty="0"/>
              <a:t>Highland cattle have lots of hair to keep them warm. The soil in the Scottish Highlands is not very fertile so the cattle are good at foraging for food on mountainous slopes (flowers, grass and leaves). Grazing on this type of greenery means they grow slowly and are very lean (little fat).</a:t>
            </a:r>
          </a:p>
        </p:txBody>
      </p:sp>
      <p:pic>
        <p:nvPicPr>
          <p:cNvPr id="6146" name="Picture 2" descr="Brown Cattle on Open Field">
            <a:extLst>
              <a:ext uri="{FF2B5EF4-FFF2-40B4-BE49-F238E27FC236}">
                <a16:creationId xmlns:a16="http://schemas.microsoft.com/office/drawing/2014/main" id="{53E00068-20C2-4C9F-A12E-DB163BD064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918"/>
          <a:stretch/>
        </p:blipFill>
        <p:spPr bwMode="auto">
          <a:xfrm>
            <a:off x="767504" y="3423872"/>
            <a:ext cx="3804496" cy="266895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Brown and White Cow">
            <a:extLst>
              <a:ext uri="{FF2B5EF4-FFF2-40B4-BE49-F238E27FC236}">
                <a16:creationId xmlns:a16="http://schemas.microsoft.com/office/drawing/2014/main" id="{4EC57514-078B-4DC5-8C20-FC1872030CE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923"/>
          <a:stretch/>
        </p:blipFill>
        <p:spPr bwMode="auto">
          <a:xfrm>
            <a:off x="4583854" y="3423872"/>
            <a:ext cx="3804496" cy="2668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7075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3" y="737636"/>
            <a:ext cx="8273561" cy="994306"/>
          </a:xfrm>
          <a:prstGeom prst="roundRect">
            <a:avLst>
              <a:gd name="adj" fmla="val 0"/>
            </a:avLst>
          </a:prstGeom>
          <a:solidFill>
            <a:srgbClr val="00639A"/>
          </a:solidFill>
        </p:spPr>
        <p:txBody>
          <a:bodyPr/>
          <a:lstStyle/>
          <a:p>
            <a:r>
              <a:rPr lang="en-GB" sz="3600" dirty="0">
                <a:solidFill>
                  <a:schemeClr val="bg1"/>
                </a:solidFill>
                <a:latin typeface="+mn-lt"/>
              </a:rPr>
              <a:t>Northern Ireland – Dexter Beef</a:t>
            </a:r>
          </a:p>
        </p:txBody>
      </p:sp>
      <p:sp>
        <p:nvSpPr>
          <p:cNvPr id="5" name="Rectangle 4"/>
          <p:cNvSpPr/>
          <p:nvPr/>
        </p:nvSpPr>
        <p:spPr>
          <a:xfrm>
            <a:off x="755650" y="1962354"/>
            <a:ext cx="7632700" cy="984885"/>
          </a:xfrm>
          <a:prstGeom prst="rect">
            <a:avLst/>
          </a:prstGeom>
        </p:spPr>
        <p:txBody>
          <a:bodyPr wrap="square" lIns="108000" tIns="0" rIns="0" bIns="0">
            <a:spAutoFit/>
          </a:bodyPr>
          <a:lstStyle/>
          <a:p>
            <a:pPr>
              <a:spcBef>
                <a:spcPct val="0"/>
              </a:spcBef>
              <a:buFontTx/>
              <a:buNone/>
            </a:pPr>
            <a:r>
              <a:rPr lang="en-GB" altLang="en-US" sz="1600" dirty="0"/>
              <a:t>This breed of cattle can survive tough conditions making the meat lean. </a:t>
            </a:r>
          </a:p>
          <a:p>
            <a:pPr>
              <a:spcBef>
                <a:spcPct val="0"/>
              </a:spcBef>
              <a:buFontTx/>
              <a:buNone/>
            </a:pPr>
            <a:endParaRPr lang="en-GB" altLang="en-US" sz="1600" dirty="0"/>
          </a:p>
          <a:p>
            <a:pPr>
              <a:spcBef>
                <a:spcPct val="0"/>
              </a:spcBef>
              <a:buFontTx/>
              <a:buNone/>
            </a:pPr>
            <a:r>
              <a:rPr lang="en-GB" altLang="en-US" sz="1600" dirty="0"/>
              <a:t>They eat a range of grasses which contains good fats, alongside wild herbs which naturally flavours their meat. </a:t>
            </a:r>
          </a:p>
        </p:txBody>
      </p:sp>
      <p:pic>
        <p:nvPicPr>
          <p:cNvPr id="7170" name="Picture 2" descr="Brown Cow in Green Grass Field">
            <a:extLst>
              <a:ext uri="{FF2B5EF4-FFF2-40B4-BE49-F238E27FC236}">
                <a16:creationId xmlns:a16="http://schemas.microsoft.com/office/drawing/2014/main" id="{2261F5D2-D8AA-44BB-834C-99AE7F2B5C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429000"/>
            <a:ext cx="3816349" cy="269136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aw Meat on Brown Wooden Surface">
            <a:extLst>
              <a:ext uri="{FF2B5EF4-FFF2-40B4-BE49-F238E27FC236}">
                <a16:creationId xmlns:a16="http://schemas.microsoft.com/office/drawing/2014/main" id="{C9EC9641-28DF-4440-8A84-34CC73F172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458"/>
          <a:stretch/>
        </p:blipFill>
        <p:spPr bwMode="auto">
          <a:xfrm>
            <a:off x="4571999" y="3428999"/>
            <a:ext cx="3816351" cy="266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738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3" y="737636"/>
            <a:ext cx="8273561" cy="994306"/>
          </a:xfrm>
          <a:prstGeom prst="roundRect">
            <a:avLst>
              <a:gd name="adj" fmla="val 0"/>
            </a:avLst>
          </a:prstGeom>
          <a:solidFill>
            <a:srgbClr val="00639A"/>
          </a:solidFill>
        </p:spPr>
        <p:txBody>
          <a:bodyPr/>
          <a:lstStyle/>
          <a:p>
            <a:r>
              <a:rPr lang="en-GB" sz="3600" dirty="0">
                <a:solidFill>
                  <a:schemeClr val="bg1"/>
                </a:solidFill>
                <a:latin typeface="+mn-lt"/>
              </a:rPr>
              <a:t>Processing Food</a:t>
            </a:r>
          </a:p>
        </p:txBody>
      </p:sp>
      <p:sp>
        <p:nvSpPr>
          <p:cNvPr id="5" name="Rectangle 4"/>
          <p:cNvSpPr/>
          <p:nvPr/>
        </p:nvSpPr>
        <p:spPr>
          <a:xfrm>
            <a:off x="755650" y="1953562"/>
            <a:ext cx="7632700" cy="246221"/>
          </a:xfrm>
          <a:prstGeom prst="rect">
            <a:avLst/>
          </a:prstGeom>
        </p:spPr>
        <p:txBody>
          <a:bodyPr wrap="square" lIns="108000" tIns="0" rIns="0" bIns="0">
            <a:spAutoFit/>
          </a:bodyPr>
          <a:lstStyle/>
          <a:p>
            <a:pPr algn="ctr">
              <a:spcBef>
                <a:spcPct val="0"/>
              </a:spcBef>
              <a:buFontTx/>
              <a:buNone/>
            </a:pPr>
            <a:r>
              <a:rPr lang="en-GB" altLang="en-US" sz="1600" dirty="0"/>
              <a:t>Which processes have they been through before we eat/drink them?</a:t>
            </a:r>
          </a:p>
        </p:txBody>
      </p:sp>
      <p:pic>
        <p:nvPicPr>
          <p:cNvPr id="8194" name="Picture 2" descr="Clear Milk Glass">
            <a:extLst>
              <a:ext uri="{FF2B5EF4-FFF2-40B4-BE49-F238E27FC236}">
                <a16:creationId xmlns:a16="http://schemas.microsoft.com/office/drawing/2014/main" id="{EAF53109-6119-4A9B-B9A2-4264E898849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0340"/>
          <a:stretch/>
        </p:blipFill>
        <p:spPr bwMode="auto">
          <a:xfrm>
            <a:off x="755650" y="2438522"/>
            <a:ext cx="3816350" cy="365430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A569CE0-3245-47DC-95E7-7B29F9E8A9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0377" t="468" b="1"/>
          <a:stretch/>
        </p:blipFill>
        <p:spPr>
          <a:xfrm>
            <a:off x="4571999" y="2438522"/>
            <a:ext cx="3816350" cy="3637184"/>
          </a:xfrm>
          <a:prstGeom prst="rect">
            <a:avLst/>
          </a:prstGeom>
        </p:spPr>
      </p:pic>
    </p:spTree>
    <p:extLst>
      <p:ext uri="{BB962C8B-B14F-4D97-AF65-F5344CB8AC3E}">
        <p14:creationId xmlns:p14="http://schemas.microsoft.com/office/powerpoint/2010/main" val="88945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4" y="737636"/>
            <a:ext cx="8264768" cy="994306"/>
          </a:xfrm>
          <a:prstGeom prst="roundRect">
            <a:avLst>
              <a:gd name="adj" fmla="val 0"/>
            </a:avLst>
          </a:prstGeom>
          <a:solidFill>
            <a:srgbClr val="00639A"/>
          </a:solidFill>
        </p:spPr>
        <p:txBody>
          <a:bodyPr/>
          <a:lstStyle/>
          <a:p>
            <a:r>
              <a:rPr lang="en-GB" sz="3600" dirty="0">
                <a:solidFill>
                  <a:schemeClr val="bg1"/>
                </a:solidFill>
                <a:latin typeface="+mn-lt"/>
              </a:rPr>
              <a:t>Milk</a:t>
            </a:r>
          </a:p>
        </p:txBody>
      </p:sp>
      <p:sp>
        <p:nvSpPr>
          <p:cNvPr id="5" name="Rectangle 4"/>
          <p:cNvSpPr/>
          <p:nvPr/>
        </p:nvSpPr>
        <p:spPr>
          <a:xfrm>
            <a:off x="755650" y="1953562"/>
            <a:ext cx="5452203" cy="1723549"/>
          </a:xfrm>
          <a:prstGeom prst="rect">
            <a:avLst/>
          </a:prstGeom>
        </p:spPr>
        <p:txBody>
          <a:bodyPr wrap="square" lIns="108000" tIns="0" rIns="0" bIns="0">
            <a:spAutoFit/>
          </a:bodyPr>
          <a:lstStyle/>
          <a:p>
            <a:pPr>
              <a:spcBef>
                <a:spcPct val="0"/>
              </a:spcBef>
              <a:buFontTx/>
              <a:buNone/>
            </a:pPr>
            <a:r>
              <a:rPr lang="en-GB" altLang="en-US" sz="1600" dirty="0"/>
              <a:t>Drinking cow’s milk helps us to have calcium in our diets as well as helpful fats, proteins and a wide range of other vitamins and nutrients. Some people may choose to drink milk alternatives due to an intolerance of the lactose that can be found in cow’s milk. </a:t>
            </a:r>
          </a:p>
          <a:p>
            <a:pPr>
              <a:spcBef>
                <a:spcPct val="0"/>
              </a:spcBef>
              <a:buFontTx/>
              <a:buNone/>
            </a:pPr>
            <a:r>
              <a:rPr lang="en-GB" altLang="en-US" sz="1600" dirty="0"/>
              <a:t/>
            </a:r>
            <a:br>
              <a:rPr lang="en-GB" altLang="en-US" sz="1600" dirty="0"/>
            </a:br>
            <a:r>
              <a:rPr lang="en-GB" altLang="en-US" sz="1600" dirty="0"/>
              <a:t>What journey does cow’s milk go on to get to us?</a:t>
            </a:r>
          </a:p>
        </p:txBody>
      </p:sp>
      <p:sp>
        <p:nvSpPr>
          <p:cNvPr id="2" name="Rectangle 1"/>
          <p:cNvSpPr/>
          <p:nvPr/>
        </p:nvSpPr>
        <p:spPr>
          <a:xfrm>
            <a:off x="755650" y="5183225"/>
            <a:ext cx="7632700" cy="90601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r>
              <a:rPr lang="en-GB" sz="1600" dirty="0">
                <a:solidFill>
                  <a:schemeClr val="tx1"/>
                </a:solidFill>
              </a:rPr>
              <a:t>Firstly, the cows are led into the stalls of the milking parlour to be milked.</a:t>
            </a:r>
          </a:p>
        </p:txBody>
      </p:sp>
      <p:sp>
        <p:nvSpPr>
          <p:cNvPr id="10" name="Rectangle 9"/>
          <p:cNvSpPr/>
          <p:nvPr/>
        </p:nvSpPr>
        <p:spPr>
          <a:xfrm>
            <a:off x="755650" y="5183225"/>
            <a:ext cx="7632700" cy="90601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2"/>
            </a:pPr>
            <a:r>
              <a:rPr lang="en-GB" sz="1600" dirty="0">
                <a:solidFill>
                  <a:schemeClr val="tx1"/>
                </a:solidFill>
              </a:rPr>
              <a:t>The milking machine gently begins to suck the milk from the cow’s teats.</a:t>
            </a:r>
          </a:p>
        </p:txBody>
      </p:sp>
      <p:sp>
        <p:nvSpPr>
          <p:cNvPr id="11" name="Rectangle 10"/>
          <p:cNvSpPr/>
          <p:nvPr/>
        </p:nvSpPr>
        <p:spPr>
          <a:xfrm>
            <a:off x="755650" y="5183225"/>
            <a:ext cx="7632700" cy="90601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3"/>
            </a:pPr>
            <a:r>
              <a:rPr lang="en-GB" sz="1600" dirty="0">
                <a:solidFill>
                  <a:schemeClr val="tx1"/>
                </a:solidFill>
              </a:rPr>
              <a:t>The amount of milk produced by the cows is measured.</a:t>
            </a:r>
          </a:p>
        </p:txBody>
      </p:sp>
      <p:sp>
        <p:nvSpPr>
          <p:cNvPr id="12" name="Rectangle 11"/>
          <p:cNvSpPr/>
          <p:nvPr/>
        </p:nvSpPr>
        <p:spPr>
          <a:xfrm>
            <a:off x="755650" y="5183225"/>
            <a:ext cx="7632700" cy="90601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4"/>
            </a:pPr>
            <a:r>
              <a:rPr lang="en-GB" sz="1600" dirty="0">
                <a:solidFill>
                  <a:schemeClr val="tx1"/>
                </a:solidFill>
              </a:rPr>
              <a:t>The milk then travels to the farm vat where it is cooled and stored until the dairy arrives to collect it. </a:t>
            </a:r>
          </a:p>
        </p:txBody>
      </p:sp>
      <p:sp>
        <p:nvSpPr>
          <p:cNvPr id="13" name="Rectangle 12"/>
          <p:cNvSpPr/>
          <p:nvPr/>
        </p:nvSpPr>
        <p:spPr>
          <a:xfrm>
            <a:off x="755650" y="5183225"/>
            <a:ext cx="7632700" cy="90601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5"/>
            </a:pPr>
            <a:r>
              <a:rPr lang="en-GB" sz="1600" dirty="0">
                <a:solidFill>
                  <a:schemeClr val="tx1"/>
                </a:solidFill>
              </a:rPr>
              <a:t>The milk is transferred into the tanker every day then travels to the dairy.</a:t>
            </a:r>
          </a:p>
        </p:txBody>
      </p:sp>
      <p:sp>
        <p:nvSpPr>
          <p:cNvPr id="14" name="Rectangle 13"/>
          <p:cNvSpPr/>
          <p:nvPr/>
        </p:nvSpPr>
        <p:spPr>
          <a:xfrm>
            <a:off x="755650" y="5183225"/>
            <a:ext cx="7632700" cy="90601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6"/>
            </a:pPr>
            <a:r>
              <a:rPr lang="en-GB" sz="1600" dirty="0">
                <a:solidFill>
                  <a:schemeClr val="tx1"/>
                </a:solidFill>
              </a:rPr>
              <a:t>Once the milk arrives at the dairy, it is heat treated and then cooled very quickly to kill off harmful bacteria.</a:t>
            </a:r>
          </a:p>
        </p:txBody>
      </p:sp>
      <p:sp>
        <p:nvSpPr>
          <p:cNvPr id="15" name="Rectangle 14"/>
          <p:cNvSpPr/>
          <p:nvPr/>
        </p:nvSpPr>
        <p:spPr>
          <a:xfrm>
            <a:off x="755650" y="5183225"/>
            <a:ext cx="7632700" cy="90601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7"/>
            </a:pPr>
            <a:r>
              <a:rPr lang="en-GB" sz="1600" dirty="0">
                <a:solidFill>
                  <a:schemeClr val="tx1"/>
                </a:solidFill>
              </a:rPr>
              <a:t>Finally, the milk is packaged and sold.</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07853" y="1903228"/>
            <a:ext cx="1905846" cy="3312358"/>
          </a:xfrm>
          <a:prstGeom prst="rect">
            <a:avLst/>
          </a:prstGeom>
        </p:spPr>
      </p:pic>
    </p:spTree>
    <p:extLst>
      <p:ext uri="{BB962C8B-B14F-4D97-AF65-F5344CB8AC3E}">
        <p14:creationId xmlns:p14="http://schemas.microsoft.com/office/powerpoint/2010/main" val="3936234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animBg="1"/>
      <p:bldP spid="13" grpId="0" animBg="1"/>
      <p:bldP spid="14"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4" y="737636"/>
            <a:ext cx="8264768" cy="994306"/>
          </a:xfrm>
          <a:prstGeom prst="roundRect">
            <a:avLst>
              <a:gd name="adj" fmla="val 0"/>
            </a:avLst>
          </a:prstGeom>
          <a:solidFill>
            <a:srgbClr val="00639A"/>
          </a:solidFill>
        </p:spPr>
        <p:txBody>
          <a:bodyPr/>
          <a:lstStyle/>
          <a:p>
            <a:r>
              <a:rPr lang="en-GB" sz="3600" dirty="0">
                <a:solidFill>
                  <a:schemeClr val="bg1"/>
                </a:solidFill>
                <a:latin typeface="+mn-lt"/>
              </a:rPr>
              <a:t>Cheese</a:t>
            </a:r>
          </a:p>
        </p:txBody>
      </p:sp>
      <p:sp>
        <p:nvSpPr>
          <p:cNvPr id="5" name="Rectangle 4"/>
          <p:cNvSpPr/>
          <p:nvPr/>
        </p:nvSpPr>
        <p:spPr>
          <a:xfrm>
            <a:off x="755650" y="1953562"/>
            <a:ext cx="7632700" cy="1477328"/>
          </a:xfrm>
          <a:prstGeom prst="rect">
            <a:avLst/>
          </a:prstGeom>
        </p:spPr>
        <p:txBody>
          <a:bodyPr wrap="square" lIns="108000" tIns="0" rIns="0" bIns="0">
            <a:spAutoFit/>
          </a:bodyPr>
          <a:lstStyle/>
          <a:p>
            <a:pPr>
              <a:spcBef>
                <a:spcPct val="0"/>
              </a:spcBef>
              <a:buFontTx/>
              <a:buNone/>
            </a:pPr>
            <a:r>
              <a:rPr lang="en-GB" altLang="en-US" sz="1600" dirty="0"/>
              <a:t>Cheese, like milk, is a great source of vitamins, </a:t>
            </a:r>
          </a:p>
          <a:p>
            <a:pPr>
              <a:spcBef>
                <a:spcPct val="0"/>
              </a:spcBef>
              <a:buFontTx/>
              <a:buNone/>
            </a:pPr>
            <a:r>
              <a:rPr lang="en-GB" altLang="en-US" sz="1600" dirty="0"/>
              <a:t>calcium, fats and protein.</a:t>
            </a:r>
          </a:p>
          <a:p>
            <a:pPr>
              <a:spcBef>
                <a:spcPct val="0"/>
              </a:spcBef>
              <a:buFontTx/>
              <a:buNone/>
            </a:pPr>
            <a:endParaRPr lang="en-GB" altLang="en-US" sz="1600" dirty="0"/>
          </a:p>
          <a:p>
            <a:pPr>
              <a:spcBef>
                <a:spcPct val="0"/>
              </a:spcBef>
              <a:buFontTx/>
              <a:buNone/>
            </a:pPr>
            <a:r>
              <a:rPr lang="en-GB" altLang="en-US" sz="1600" dirty="0"/>
              <a:t>In order to become cheese, the milk it is </a:t>
            </a:r>
          </a:p>
          <a:p>
            <a:pPr>
              <a:spcBef>
                <a:spcPct val="0"/>
              </a:spcBef>
              <a:buFontTx/>
              <a:buNone/>
            </a:pPr>
            <a:r>
              <a:rPr lang="en-GB" altLang="en-US" sz="1600" dirty="0"/>
              <a:t>made from has to go through a </a:t>
            </a:r>
          </a:p>
          <a:p>
            <a:pPr>
              <a:spcBef>
                <a:spcPct val="0"/>
              </a:spcBef>
              <a:buFontTx/>
              <a:buNone/>
            </a:pPr>
            <a:r>
              <a:rPr lang="en-GB" altLang="en-US" sz="1600" dirty="0"/>
              <a:t>specific process:</a:t>
            </a:r>
          </a:p>
        </p:txBody>
      </p:sp>
      <p:sp>
        <p:nvSpPr>
          <p:cNvPr id="2" name="Rectangle 1"/>
          <p:cNvSpPr/>
          <p:nvPr/>
        </p:nvSpPr>
        <p:spPr>
          <a:xfrm>
            <a:off x="755650" y="5183225"/>
            <a:ext cx="7632700" cy="90601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r>
              <a:rPr lang="en-GB" sz="1600" dirty="0">
                <a:solidFill>
                  <a:schemeClr val="tx1"/>
                </a:solidFill>
              </a:rPr>
              <a:t>The milk is ripened by adding a special bacteria to thicken it up.</a:t>
            </a:r>
          </a:p>
        </p:txBody>
      </p:sp>
      <p:sp>
        <p:nvSpPr>
          <p:cNvPr id="10" name="Rectangle 9"/>
          <p:cNvSpPr/>
          <p:nvPr/>
        </p:nvSpPr>
        <p:spPr>
          <a:xfrm>
            <a:off x="755650" y="5183225"/>
            <a:ext cx="7632700" cy="90601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2"/>
            </a:pPr>
            <a:r>
              <a:rPr lang="en-GB" sz="1600" dirty="0">
                <a:solidFill>
                  <a:schemeClr val="tx1"/>
                </a:solidFill>
              </a:rPr>
              <a:t>Next, rennet is added to help the milk separate into curds and whey.</a:t>
            </a:r>
          </a:p>
        </p:txBody>
      </p:sp>
      <p:sp>
        <p:nvSpPr>
          <p:cNvPr id="11" name="Rectangle 10"/>
          <p:cNvSpPr/>
          <p:nvPr/>
        </p:nvSpPr>
        <p:spPr>
          <a:xfrm>
            <a:off x="755650" y="5183225"/>
            <a:ext cx="7632700" cy="90601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3"/>
            </a:pPr>
            <a:r>
              <a:rPr lang="en-GB" sz="1600" dirty="0">
                <a:solidFill>
                  <a:schemeClr val="tx1"/>
                </a:solidFill>
              </a:rPr>
              <a:t>The whey is then separated from the curds.</a:t>
            </a:r>
          </a:p>
        </p:txBody>
      </p:sp>
      <p:sp>
        <p:nvSpPr>
          <p:cNvPr id="12" name="Rectangle 11"/>
          <p:cNvSpPr/>
          <p:nvPr/>
        </p:nvSpPr>
        <p:spPr>
          <a:xfrm>
            <a:off x="755650" y="5183225"/>
            <a:ext cx="7632700" cy="90601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4"/>
            </a:pPr>
            <a:r>
              <a:rPr lang="en-GB" sz="1600" dirty="0">
                <a:solidFill>
                  <a:schemeClr val="tx1"/>
                </a:solidFill>
              </a:rPr>
              <a:t>Now the curds are cut to release any whey, which is then drained off.</a:t>
            </a:r>
          </a:p>
        </p:txBody>
      </p:sp>
      <p:sp>
        <p:nvSpPr>
          <p:cNvPr id="13" name="Rectangle 12"/>
          <p:cNvSpPr/>
          <p:nvPr/>
        </p:nvSpPr>
        <p:spPr>
          <a:xfrm>
            <a:off x="755650" y="5183225"/>
            <a:ext cx="7632700" cy="90601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5"/>
            </a:pPr>
            <a:r>
              <a:rPr lang="en-GB" sz="1600" dirty="0">
                <a:solidFill>
                  <a:schemeClr val="tx1"/>
                </a:solidFill>
              </a:rPr>
              <a:t>When making cheddar, the curds are cut into blocks and stored on </a:t>
            </a:r>
            <a:br>
              <a:rPr lang="en-GB" sz="1600" dirty="0">
                <a:solidFill>
                  <a:schemeClr val="tx1"/>
                </a:solidFill>
              </a:rPr>
            </a:br>
            <a:r>
              <a:rPr lang="en-GB" sz="1600" dirty="0">
                <a:solidFill>
                  <a:schemeClr val="tx1"/>
                </a:solidFill>
              </a:rPr>
              <a:t>top of each other.</a:t>
            </a:r>
          </a:p>
        </p:txBody>
      </p:sp>
      <p:sp>
        <p:nvSpPr>
          <p:cNvPr id="14" name="Rectangle 13"/>
          <p:cNvSpPr/>
          <p:nvPr/>
        </p:nvSpPr>
        <p:spPr>
          <a:xfrm>
            <a:off x="755650" y="5183225"/>
            <a:ext cx="7632700" cy="90601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6"/>
            </a:pPr>
            <a:r>
              <a:rPr lang="en-GB" sz="1600" dirty="0">
                <a:solidFill>
                  <a:schemeClr val="tx1"/>
                </a:solidFill>
              </a:rPr>
              <a:t>The curd is milled into crumbs and salt is added. </a:t>
            </a:r>
            <a:br>
              <a:rPr lang="en-GB" sz="1600" dirty="0">
                <a:solidFill>
                  <a:schemeClr val="tx1"/>
                </a:solidFill>
              </a:rPr>
            </a:br>
            <a:r>
              <a:rPr lang="en-GB" sz="1600" dirty="0">
                <a:solidFill>
                  <a:schemeClr val="tx1"/>
                </a:solidFill>
              </a:rPr>
              <a:t>This helps the cheese to have a longer life and gives it a nice flavour.</a:t>
            </a:r>
          </a:p>
        </p:txBody>
      </p:sp>
      <p:sp>
        <p:nvSpPr>
          <p:cNvPr id="15" name="Rectangle 14"/>
          <p:cNvSpPr/>
          <p:nvPr/>
        </p:nvSpPr>
        <p:spPr>
          <a:xfrm>
            <a:off x="755650" y="5183225"/>
            <a:ext cx="7632700" cy="90601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7"/>
            </a:pPr>
            <a:r>
              <a:rPr lang="en-GB" sz="1600" dirty="0">
                <a:solidFill>
                  <a:schemeClr val="tx1"/>
                </a:solidFill>
              </a:rPr>
              <a:t>Next, the curd is pressed into moulds in order to force out more whey. </a:t>
            </a:r>
            <a:br>
              <a:rPr lang="en-GB" sz="1600" dirty="0">
                <a:solidFill>
                  <a:schemeClr val="tx1"/>
                </a:solidFill>
              </a:rPr>
            </a:br>
            <a:r>
              <a:rPr lang="en-GB" sz="1600" dirty="0">
                <a:solidFill>
                  <a:schemeClr val="tx1"/>
                </a:solidFill>
              </a:rPr>
              <a:t>This process forms it into its final shape.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40959" y="1862355"/>
            <a:ext cx="3388000" cy="2873229"/>
          </a:xfrm>
          <a:prstGeom prst="rect">
            <a:avLst/>
          </a:prstGeom>
        </p:spPr>
      </p:pic>
      <p:sp>
        <p:nvSpPr>
          <p:cNvPr id="16" name="Rectangle 15"/>
          <p:cNvSpPr/>
          <p:nvPr/>
        </p:nvSpPr>
        <p:spPr>
          <a:xfrm>
            <a:off x="755650" y="5183225"/>
            <a:ext cx="7632700" cy="90601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startAt="8"/>
            </a:pPr>
            <a:r>
              <a:rPr lang="en-GB" sz="1600" dirty="0">
                <a:solidFill>
                  <a:schemeClr val="tx1"/>
                </a:solidFill>
              </a:rPr>
              <a:t>Now the cheese has to be ripened to help develop the flavour. </a:t>
            </a:r>
            <a:br>
              <a:rPr lang="en-GB" sz="1600" dirty="0">
                <a:solidFill>
                  <a:schemeClr val="tx1"/>
                </a:solidFill>
              </a:rPr>
            </a:br>
            <a:r>
              <a:rPr lang="en-GB" sz="1600" dirty="0">
                <a:solidFill>
                  <a:schemeClr val="tx1"/>
                </a:solidFill>
              </a:rPr>
              <a:t>It is placed in a storage room for anything up to 2 years.</a:t>
            </a:r>
          </a:p>
        </p:txBody>
      </p:sp>
    </p:spTree>
    <p:extLst>
      <p:ext uri="{BB962C8B-B14F-4D97-AF65-F5344CB8AC3E}">
        <p14:creationId xmlns:p14="http://schemas.microsoft.com/office/powerpoint/2010/main" val="65233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animBg="1"/>
      <p:bldP spid="13" grpId="0" animBg="1"/>
      <p:bldP spid="14" grpId="0" animBg="1"/>
      <p:bldP spid="15"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0824" y="737636"/>
            <a:ext cx="8264768" cy="994306"/>
          </a:xfrm>
          <a:prstGeom prst="roundRect">
            <a:avLst>
              <a:gd name="adj" fmla="val 0"/>
            </a:avLst>
          </a:prstGeom>
          <a:solidFill>
            <a:srgbClr val="00639A"/>
          </a:solidFill>
        </p:spPr>
        <p:txBody>
          <a:bodyPr/>
          <a:lstStyle/>
          <a:p>
            <a:r>
              <a:rPr lang="en-GB" sz="3600" dirty="0">
                <a:solidFill>
                  <a:schemeClr val="bg1"/>
                </a:solidFill>
                <a:latin typeface="+mn-lt"/>
              </a:rPr>
              <a:t>Plenary</a:t>
            </a:r>
          </a:p>
        </p:txBody>
      </p:sp>
      <p:sp>
        <p:nvSpPr>
          <p:cNvPr id="5" name="Rectangle 4"/>
          <p:cNvSpPr/>
          <p:nvPr/>
        </p:nvSpPr>
        <p:spPr>
          <a:xfrm>
            <a:off x="755650" y="1731942"/>
            <a:ext cx="7632700" cy="512961"/>
          </a:xfrm>
          <a:prstGeom prst="rect">
            <a:avLst/>
          </a:prstGeom>
        </p:spPr>
        <p:txBody>
          <a:bodyPr wrap="square" lIns="108000" tIns="0" rIns="0" bIns="0">
            <a:spAutoFit/>
          </a:bodyPr>
          <a:lstStyle/>
          <a:p>
            <a:pPr algn="ctr">
              <a:lnSpc>
                <a:spcPct val="250000"/>
              </a:lnSpc>
              <a:spcBef>
                <a:spcPct val="0"/>
              </a:spcBef>
              <a:buFontTx/>
              <a:buNone/>
            </a:pPr>
            <a:r>
              <a:rPr lang="en-GB" altLang="en-US" sz="1600" dirty="0"/>
              <a:t>Write down 3 things that you have learned</a:t>
            </a:r>
            <a:r>
              <a:rPr lang="en-GB" altLang="en-US" sz="1600" dirty="0" smtClean="0"/>
              <a:t>.</a:t>
            </a:r>
            <a:endParaRPr lang="en-GB" altLang="en-US" sz="1600" dirty="0"/>
          </a:p>
        </p:txBody>
      </p:sp>
    </p:spTree>
    <p:extLst>
      <p:ext uri="{BB962C8B-B14F-4D97-AF65-F5344CB8AC3E}">
        <p14:creationId xmlns:p14="http://schemas.microsoft.com/office/powerpoint/2010/main" val="3903101778"/>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94</TotalTime>
  <Words>734</Words>
  <Application>Microsoft Office PowerPoint</Application>
  <PresentationFormat>On-screen Show (4:3)</PresentationFormat>
  <Paragraphs>106</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Calibri</vt:lpstr>
      <vt:lpstr>Twinkl</vt:lpstr>
      <vt:lpstr>Arial</vt:lpstr>
      <vt:lpstr>Office Theme</vt:lpstr>
      <vt:lpstr>PowerPoint Presentation</vt:lpstr>
      <vt:lpstr>PowerPoint Presentation</vt:lpstr>
      <vt:lpstr>What is Seasonality?</vt:lpstr>
      <vt:lpstr>Where Food Comes From</vt:lpstr>
      <vt:lpstr>Where Food Comes From</vt:lpstr>
      <vt:lpstr>Where Food Comes From</vt:lpstr>
      <vt:lpstr>East Sussex – Dover Sole</vt:lpstr>
      <vt:lpstr>Yorkshire – Rhubarb</vt:lpstr>
      <vt:lpstr>Wales – Welsh Lamb</vt:lpstr>
      <vt:lpstr>Scotland – Highland Cattle</vt:lpstr>
      <vt:lpstr>Northern Ireland – Dexter Beef</vt:lpstr>
      <vt:lpstr>Processing Food</vt:lpstr>
      <vt:lpstr>Milk</vt:lpstr>
      <vt:lpstr>Cheese</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Holly Cleveley</cp:lastModifiedBy>
  <cp:revision>11</cp:revision>
  <dcterms:created xsi:type="dcterms:W3CDTF">2019-01-16T09:50:06Z</dcterms:created>
  <dcterms:modified xsi:type="dcterms:W3CDTF">2020-06-18T08:31:30Z</dcterms:modified>
</cp:coreProperties>
</file>