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77" r:id="rId2"/>
    <p:sldId id="279" r:id="rId3"/>
    <p:sldId id="280" r:id="rId4"/>
    <p:sldId id="284" r:id="rId5"/>
    <p:sldId id="267" r:id="rId6"/>
    <p:sldId id="283" r:id="rId7"/>
    <p:sldId id="282" r:id="rId8"/>
    <p:sldId id="285" r:id="rId9"/>
    <p:sldId id="281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3" autoAdjust="0"/>
    <p:restoredTop sz="90201" autoAdjust="0"/>
  </p:normalViewPr>
  <p:slideViewPr>
    <p:cSldViewPr snapToGrid="0">
      <p:cViewPr varScale="1">
        <p:scale>
          <a:sx n="100" d="100"/>
          <a:sy n="100" d="100"/>
        </p:scale>
        <p:origin x="2000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869B269-0ABE-46F0-9165-BEADE1A59CC8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59B7EA23-9926-4890-AA71-14743CD5821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60462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Click.  As number appears, audio is heard.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C3844B-2CB7-4CA0-B674-AF4465999D8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6453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/>
              <a:t>Slide giving a clue about the aim of the lesson. </a:t>
            </a:r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89E095B-E586-44D6-9594-1FDF46786928}" type="slidenum">
              <a:rPr lang="en-GB" altLang="en-US">
                <a:latin typeface="Calibri" panose="020F0502020204030204" pitchFamily="34" charset="0"/>
              </a:rPr>
              <a:pPr eaLnBrk="1" hangingPunct="1"/>
              <a:t>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876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FCF36-5E21-4209-917B-7643F27DFDA4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FB278-314A-4F0F-A1A1-E3F5151CA0D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74189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260E6-3B4F-4050-BAE2-C8997AA21FC3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87E20-3D4D-4FA4-AA23-952AC82F2F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44003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56A46-71AD-4FC2-915B-99EA9475C44D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4B3DE8-25E2-440C-A207-69D0E95BE67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11279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6014F-DE96-417A-9223-8FA72DA45DCD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F2C5DA-BCB0-4BFF-AA58-9B6CCED9699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0732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71636-8B08-4778-8339-B7FE0030A3AE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7C4821-3F2A-4914-9B3C-AD13937D486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42744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EE8B0-FA10-4D5A-926A-591D5F7487F4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F6F90D-7225-46AB-AFDD-2CA27712910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7650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51420-898E-4F76-BB59-779A090B5647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E0CD05-7E27-44F8-A455-EACD32FA7B8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79284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DA066-1ED0-4B19-90C6-ED112E13B17D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54D72-1EE1-404B-B8C7-6FD916CE6F9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7374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3F887-6521-4D08-8B8A-D23F80FF1E89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3B8AD0-0408-45B1-810D-E4EABCF4ED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5078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EFA54-4842-4887-B7E0-0461FCB097CF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EA438E-752A-4F25-8493-3C6A8F332DD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72795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26E97-E0B6-46D1-A202-6C137FF201DC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19823B-168B-4D03-AF4F-87D3718AB54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3929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2C2F6D-05C3-44DC-8147-448EF0B2F162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EE65AC2-969E-48A3-8A70-BE0DE2D4D19C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0" Type="http://schemas.openxmlformats.org/officeDocument/2006/relationships/audio" Target="../media/audio8.wav"/><Relationship Id="rId4" Type="http://schemas.openxmlformats.org/officeDocument/2006/relationships/audio" Target="../media/audio2.wav"/><Relationship Id="rId9" Type="http://schemas.openxmlformats.org/officeDocument/2006/relationships/audio" Target="../media/audio7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9.wav"/><Relationship Id="rId13" Type="http://schemas.openxmlformats.org/officeDocument/2006/relationships/image" Target="../media/image1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12" Type="http://schemas.openxmlformats.org/officeDocument/2006/relationships/image" Target="../media/image10.png"/><Relationship Id="rId17" Type="http://schemas.openxmlformats.org/officeDocument/2006/relationships/image" Target="../media/image12.png"/><Relationship Id="rId2" Type="http://schemas.openxmlformats.org/officeDocument/2006/relationships/audio" Target="../media/media1.mp3"/><Relationship Id="rId16" Type="http://schemas.openxmlformats.org/officeDocument/2006/relationships/audio" Target="../media/audio8.wav"/><Relationship Id="rId1" Type="http://schemas.microsoft.com/office/2007/relationships/media" Target="../media/media1.mp3"/><Relationship Id="rId6" Type="http://schemas.openxmlformats.org/officeDocument/2006/relationships/image" Target="../media/image6.jpeg"/><Relationship Id="rId11" Type="http://schemas.openxmlformats.org/officeDocument/2006/relationships/image" Target="../media/image9.png"/><Relationship Id="rId5" Type="http://schemas.openxmlformats.org/officeDocument/2006/relationships/audio" Target="../media/audio11.wav"/><Relationship Id="rId15" Type="http://schemas.openxmlformats.org/officeDocument/2006/relationships/audio" Target="../media/audio5.wav"/><Relationship Id="rId10" Type="http://schemas.openxmlformats.org/officeDocument/2006/relationships/audio" Target="../media/audio7.wav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8.png"/><Relationship Id="rId14" Type="http://schemas.openxmlformats.org/officeDocument/2006/relationships/audio" Target="../media/audio6.wav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4WksvcV6vU0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660"/>
            <a:ext cx="8424936" cy="66475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XCCW Joined 6a" panose="03050602040000000000" pitchFamily="66" charset="0"/>
              </a:rPr>
              <a:t>FRENCH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8534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939" y="0"/>
            <a:ext cx="1890615" cy="455968"/>
          </a:xfrm>
        </p:spPr>
        <p:txBody>
          <a:bodyPr/>
          <a:lstStyle/>
          <a:p>
            <a:pPr algn="ctr"/>
            <a:r>
              <a:rPr lang="en-GB" sz="2000" dirty="0">
                <a:latin typeface="XCCW Joined 6a" panose="03050602040000000000" pitchFamily="66" charset="0"/>
              </a:rPr>
              <a:t>Part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270" y="2649894"/>
            <a:ext cx="915667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XCCW Joined 6a" panose="03050602040000000000" pitchFamily="66" charset="0"/>
              </a:rPr>
              <a:t>LO: I am learning to say how old </a:t>
            </a:r>
          </a:p>
          <a:p>
            <a:r>
              <a:rPr lang="en-US" sz="3200" dirty="0">
                <a:latin typeface="XCCW Joined 6a" panose="03050602040000000000" pitchFamily="66" charset="0"/>
              </a:rPr>
              <a:t>I am in French.</a:t>
            </a:r>
          </a:p>
          <a:p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618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50935" y="2351315"/>
            <a:ext cx="752879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XCCW Joined 6a" panose="03050602040000000000" pitchFamily="66" charset="0"/>
              </a:rPr>
              <a:t>On the next slide you will see and hear some French spoken.</a:t>
            </a:r>
          </a:p>
          <a:p>
            <a:pPr algn="ctr"/>
            <a:endParaRPr lang="en-US" sz="3200" dirty="0">
              <a:latin typeface="XCCW Joined 6a" panose="03050602040000000000" pitchFamily="66" charset="0"/>
            </a:endParaRPr>
          </a:p>
          <a:p>
            <a:pPr algn="ctr"/>
            <a:r>
              <a:rPr lang="en-US" sz="3200" dirty="0">
                <a:latin typeface="XCCW Joined 6a" panose="03050602040000000000" pitchFamily="66" charset="0"/>
              </a:rPr>
              <a:t>Listen carefully.</a:t>
            </a:r>
          </a:p>
          <a:p>
            <a:pPr algn="ctr"/>
            <a:endParaRPr lang="en-US" sz="3200" dirty="0">
              <a:solidFill>
                <a:srgbClr val="0070C0"/>
              </a:solidFill>
              <a:latin typeface="XCCW Joined 6a" panose="03050602040000000000" pitchFamily="66" charset="0"/>
            </a:endParaRPr>
          </a:p>
          <a:p>
            <a:pPr algn="ctr"/>
            <a:r>
              <a:rPr lang="en-US" sz="3200" dirty="0">
                <a:solidFill>
                  <a:srgbClr val="0070C0"/>
                </a:solidFill>
                <a:latin typeface="XCCW Joined 6a" panose="03050602040000000000" pitchFamily="66" charset="0"/>
              </a:rPr>
              <a:t>Repeat after each word.</a:t>
            </a:r>
          </a:p>
          <a:p>
            <a:pPr algn="ctr"/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015939" y="0"/>
            <a:ext cx="2276143" cy="455968"/>
          </a:xfrm>
        </p:spPr>
        <p:txBody>
          <a:bodyPr/>
          <a:lstStyle/>
          <a:p>
            <a:pPr algn="ctr"/>
            <a:r>
              <a:rPr lang="en-GB" sz="2000" dirty="0">
                <a:latin typeface="XCCW Joined 6a" panose="03050602040000000000" pitchFamily="66" charset="0"/>
              </a:rPr>
              <a:t>Class work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327" y="3699743"/>
            <a:ext cx="952500" cy="990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5157192"/>
            <a:ext cx="1038225" cy="914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180" y="2393789"/>
            <a:ext cx="1224755" cy="736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56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3512" y="680567"/>
            <a:ext cx="1657826" cy="193899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omic Sans MS" panose="030F0702030302020204" pitchFamily="66" charset="0"/>
              </a:rPr>
              <a:t>1</a:t>
            </a:r>
            <a:r>
              <a:rPr lang="en-US" sz="96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2607502" y="698823"/>
            <a:ext cx="165782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  <a:r>
              <a:rPr lang="en-US" sz="96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endParaRPr lang="en-US" sz="9600" b="1" cap="none" spc="0" dirty="0">
              <a:ln w="1270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895429" y="620365"/>
            <a:ext cx="165782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omic Sans MS" panose="030F0702030302020204" pitchFamily="66" charset="0"/>
              </a:rPr>
              <a:t>3</a:t>
            </a:r>
            <a:r>
              <a:rPr lang="en-US" sz="9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omic Sans MS" panose="030F0702030302020204" pitchFamily="66" charset="0"/>
              </a:rPr>
              <a:t> </a:t>
            </a:r>
            <a:endParaRPr lang="en-US" sz="96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80312" y="698823"/>
            <a:ext cx="112402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9933FF"/>
                </a:solidFill>
                <a:latin typeface="Comic Sans MS" panose="030F0702030302020204" pitchFamily="66" charset="0"/>
              </a:rPr>
              <a:t>4</a:t>
            </a:r>
            <a:endParaRPr lang="en-US" sz="12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9933FF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2620" y="2422083"/>
            <a:ext cx="112402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33CC3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</a:rPr>
              <a:t>5</a:t>
            </a:r>
            <a:endParaRPr lang="en-US" sz="12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33CC33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07502" y="2539431"/>
            <a:ext cx="112402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omic Sans MS" panose="030F0702030302020204" pitchFamily="66" charset="0"/>
              </a:rPr>
              <a:t>6</a:t>
            </a:r>
            <a:endParaRPr lang="en-US" sz="12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27458" y="2556689"/>
            <a:ext cx="112402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mic Sans MS" panose="030F0702030302020204" pitchFamily="66" charset="0"/>
              </a:rPr>
              <a:t>7</a:t>
            </a:r>
            <a:endParaRPr lang="en-US" sz="12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46646" y="4374341"/>
            <a:ext cx="118310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E25E3"/>
                </a:solidFill>
                <a:latin typeface="Comic Sans MS" panose="030F0702030302020204" pitchFamily="66" charset="0"/>
              </a:rPr>
              <a:t>8</a:t>
            </a:r>
            <a:endParaRPr lang="en-US" sz="12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2E25E3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24835" y="4365104"/>
            <a:ext cx="112402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12000" b="1" dirty="0">
                <a:ln/>
                <a:solidFill>
                  <a:srgbClr val="FFC000"/>
                </a:solidFill>
                <a:latin typeface="Comic Sans MS" panose="030F0702030302020204" pitchFamily="66" charset="0"/>
              </a:rPr>
              <a:t>9</a:t>
            </a:r>
            <a:endParaRPr lang="en-US" sz="12000" b="1" cap="none" spc="0" dirty="0">
              <a:ln/>
              <a:solidFill>
                <a:srgbClr val="FFC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020915" y="4221088"/>
            <a:ext cx="206338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effectLst/>
                <a:latin typeface="Comic Sans MS" panose="030F0702030302020204" pitchFamily="66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69090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3.2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3.2_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3.2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3.2_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3.2_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3.2_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3.2_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3.2_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3.2_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3.2_10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138113" y="-72133"/>
            <a:ext cx="792003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 dirty="0" err="1">
                <a:solidFill>
                  <a:srgbClr val="0070C0"/>
                </a:solidFill>
                <a:latin typeface="XCCW Joined 6a" panose="03050602040000000000" pitchFamily="66" charset="0"/>
              </a:rPr>
              <a:t>Quel</a:t>
            </a:r>
            <a:r>
              <a:rPr lang="en-US" altLang="en-US" sz="4800" b="1" dirty="0">
                <a:solidFill>
                  <a:srgbClr val="0070C0"/>
                </a:solidFill>
                <a:latin typeface="XCCW Joined 6a" panose="03050602040000000000" pitchFamily="66" charset="0"/>
              </a:rPr>
              <a:t> </a:t>
            </a:r>
            <a:r>
              <a:rPr lang="en-US" altLang="en-US" sz="4800" b="1" dirty="0" err="1">
                <a:solidFill>
                  <a:srgbClr val="0070C0"/>
                </a:solidFill>
                <a:latin typeface="XCCW Joined 6a" panose="03050602040000000000" pitchFamily="66" charset="0"/>
              </a:rPr>
              <a:t>âge</a:t>
            </a:r>
            <a:r>
              <a:rPr lang="en-US" altLang="en-US" sz="4800" b="1" dirty="0">
                <a:solidFill>
                  <a:srgbClr val="0070C0"/>
                </a:solidFill>
                <a:latin typeface="XCCW Joined 6a" panose="03050602040000000000" pitchFamily="66" charset="0"/>
              </a:rPr>
              <a:t> as-</a:t>
            </a:r>
            <a:r>
              <a:rPr lang="en-US" altLang="en-US" sz="4800" b="1" dirty="0" err="1">
                <a:solidFill>
                  <a:srgbClr val="0070C0"/>
                </a:solidFill>
                <a:latin typeface="XCCW Joined 6a" panose="03050602040000000000" pitchFamily="66" charset="0"/>
              </a:rPr>
              <a:t>tu</a:t>
            </a:r>
            <a:r>
              <a:rPr lang="en-US" altLang="en-US" sz="4800" b="1" dirty="0">
                <a:solidFill>
                  <a:srgbClr val="0070C0"/>
                </a:solidFill>
                <a:latin typeface="XCCW Joined 6a" panose="03050602040000000000" pitchFamily="66" charset="0"/>
              </a:rPr>
              <a:t> ?</a:t>
            </a:r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138113" y="1052513"/>
            <a:ext cx="79200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en-US" altLang="en-US" sz="360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pic>
        <p:nvPicPr>
          <p:cNvPr id="2052" name="Picture 7" descr="how_old_r_u">
            <a:hlinkClick r:id="" action="ppaction://noaction">
              <a:snd r:embed="rId5" name="y3 autumn pp5 s1.wav"/>
            </a:hlinkClick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225" y="0"/>
            <a:ext cx="249872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1174750"/>
            <a:ext cx="1870075" cy="306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hlinkClick r:id="" action="ppaction://noaction">
              <a:snd r:embed="rId8" name="3.2_9.wav"/>
            </a:hlinkClick>
          </p:cNvPr>
          <p:cNvSpPr/>
          <p:nvPr/>
        </p:nvSpPr>
        <p:spPr>
          <a:xfrm>
            <a:off x="951380" y="1471599"/>
            <a:ext cx="1088760" cy="22313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9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9</a:t>
            </a:r>
          </a:p>
        </p:txBody>
      </p:sp>
      <p:pic>
        <p:nvPicPr>
          <p:cNvPr id="2055" name="Picture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100" y="3519488"/>
            <a:ext cx="2043113" cy="3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hlinkClick r:id="" action="ppaction://noaction">
              <a:snd r:embed="rId10" name="3.2_7.wav"/>
            </a:hlinkClick>
          </p:cNvPr>
          <p:cNvSpPr/>
          <p:nvPr/>
        </p:nvSpPr>
        <p:spPr>
          <a:xfrm>
            <a:off x="2328427" y="3984427"/>
            <a:ext cx="1088760" cy="22313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9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7</a:t>
            </a:r>
          </a:p>
        </p:txBody>
      </p:sp>
      <p:pic>
        <p:nvPicPr>
          <p:cNvPr id="2057" name="Picture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638550"/>
            <a:ext cx="2185987" cy="358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825" y="1108075"/>
            <a:ext cx="2154238" cy="353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75" y="2587625"/>
            <a:ext cx="2132013" cy="348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>
            <a:hlinkClick r:id="" action="ppaction://noaction">
              <a:snd r:embed="rId14" name="3.2_6.wav"/>
            </a:hlinkClick>
          </p:cNvPr>
          <p:cNvSpPr/>
          <p:nvPr/>
        </p:nvSpPr>
        <p:spPr>
          <a:xfrm>
            <a:off x="3965708" y="1654295"/>
            <a:ext cx="1088760" cy="22313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9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6</a:t>
            </a:r>
          </a:p>
        </p:txBody>
      </p:sp>
      <p:sp>
        <p:nvSpPr>
          <p:cNvPr id="17" name="Rectangle 16">
            <a:hlinkClick r:id="" action="ppaction://noaction">
              <a:snd r:embed="rId15" name="3.2_5.wav"/>
            </a:hlinkClick>
          </p:cNvPr>
          <p:cNvSpPr/>
          <p:nvPr/>
        </p:nvSpPr>
        <p:spPr>
          <a:xfrm>
            <a:off x="5148957" y="4223559"/>
            <a:ext cx="1088760" cy="22313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9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5</a:t>
            </a:r>
          </a:p>
        </p:txBody>
      </p:sp>
      <p:sp>
        <p:nvSpPr>
          <p:cNvPr id="18" name="Rectangle 17">
            <a:hlinkClick r:id="" action="ppaction://noaction">
              <a:snd r:embed="rId16" name="3.2_8.wav"/>
            </a:hlinkClick>
          </p:cNvPr>
          <p:cNvSpPr/>
          <p:nvPr/>
        </p:nvSpPr>
        <p:spPr>
          <a:xfrm>
            <a:off x="7514361" y="3198895"/>
            <a:ext cx="1088760" cy="22313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9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8</a:t>
            </a:r>
          </a:p>
        </p:txBody>
      </p:sp>
      <p:pic>
        <p:nvPicPr>
          <p:cNvPr id="2" name="5.1_quel_age_as_t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341780" y="68659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13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9095" y="1139252"/>
            <a:ext cx="64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XCCW Joined 6a" panose="03050602040000000000" pitchFamily="66" charset="0"/>
              </a:rPr>
              <a:t>J’</a:t>
            </a:r>
            <a:r>
              <a:rPr lang="en-GB" sz="3600" dirty="0" err="1">
                <a:latin typeface="XCCW Joined 6a" panose="03050602040000000000" pitchFamily="66" charset="0"/>
              </a:rPr>
              <a:t>ai</a:t>
            </a:r>
            <a:r>
              <a:rPr lang="en-GB" sz="3600" dirty="0">
                <a:latin typeface="XCCW Joined 6a" panose="03050602040000000000" pitchFamily="66" charset="0"/>
              </a:rPr>
              <a:t>____________________ans.</a:t>
            </a:r>
          </a:p>
        </p:txBody>
      </p:sp>
    </p:spTree>
    <p:extLst>
      <p:ext uri="{BB962C8B-B14F-4D97-AF65-F5344CB8AC3E}">
        <p14:creationId xmlns:p14="http://schemas.microsoft.com/office/powerpoint/2010/main" val="1548512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>
                <a:latin typeface="XCCW Joined 6a" panose="03050602040000000000" pitchFamily="66" charset="0"/>
              </a:rPr>
              <a:t>Your turn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482612" cy="1245394"/>
          </a:xfrm>
          <a:prstGeom prst="rect">
            <a:avLst/>
          </a:prstGeom>
        </p:spPr>
      </p:pic>
      <p:pic>
        <p:nvPicPr>
          <p:cNvPr id="1026" name="Picture 2" descr="Midnight Pearl Bleu Latex Helium Balloons">
            <a:extLst>
              <a:ext uri="{FF2B5EF4-FFF2-40B4-BE49-F238E27FC236}">
                <a16:creationId xmlns:a16="http://schemas.microsoft.com/office/drawing/2014/main" id="{2BCAF7DD-B03C-9D40-BA08-DA3DA9467C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1619"/>
            <a:ext cx="5219700" cy="521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EACA6D2-C026-734C-989D-F769EE3C002C}"/>
              </a:ext>
            </a:extLst>
          </p:cNvPr>
          <p:cNvSpPr/>
          <p:nvPr/>
        </p:nvSpPr>
        <p:spPr>
          <a:xfrm>
            <a:off x="965199" y="2032387"/>
            <a:ext cx="3289301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</a:t>
            </a:r>
            <a:r>
              <a:rPr lang="en-GB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m’appelle</a:t>
            </a:r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GB" sz="54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Joe</a:t>
            </a:r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GB" sz="5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J’ai</a:t>
            </a:r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GB" sz="5400" u="sng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neuf</a:t>
            </a:r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ans.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BB0F63-5B2F-7943-9C0C-4DC459AFB437}"/>
              </a:ext>
            </a:extLst>
          </p:cNvPr>
          <p:cNvSpPr txBox="1"/>
          <p:nvPr/>
        </p:nvSpPr>
        <p:spPr>
          <a:xfrm>
            <a:off x="4673600" y="1663055"/>
            <a:ext cx="43307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Draw your own balloon and write your name and age inside.</a:t>
            </a:r>
          </a:p>
          <a:p>
            <a:endParaRPr lang="en-US" sz="3600" dirty="0"/>
          </a:p>
          <a:p>
            <a:endParaRPr lang="en-US" sz="3600" dirty="0"/>
          </a:p>
          <a:p>
            <a:endParaRPr lang="en-US" sz="3600" dirty="0"/>
          </a:p>
          <a:p>
            <a:r>
              <a:rPr lang="en-US" sz="3600" dirty="0"/>
              <a:t>Je </a:t>
            </a:r>
            <a:r>
              <a:rPr lang="en-US" sz="3600" dirty="0" err="1"/>
              <a:t>m’appelle</a:t>
            </a:r>
            <a:r>
              <a:rPr lang="en-US" sz="3600" dirty="0"/>
              <a:t> …… </a:t>
            </a:r>
            <a:r>
              <a:rPr lang="en-US" sz="3600" dirty="0" err="1"/>
              <a:t>J’ai</a:t>
            </a:r>
            <a:r>
              <a:rPr lang="en-US" sz="3600" dirty="0"/>
              <a:t> …… ans. </a:t>
            </a:r>
          </a:p>
        </p:txBody>
      </p:sp>
    </p:spTree>
    <p:extLst>
      <p:ext uri="{BB962C8B-B14F-4D97-AF65-F5344CB8AC3E}">
        <p14:creationId xmlns:p14="http://schemas.microsoft.com/office/powerpoint/2010/main" val="1614951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hlinkClick r:id="rId2"/>
          </p:cNvPr>
          <p:cNvSpPr txBox="1"/>
          <p:nvPr/>
        </p:nvSpPr>
        <p:spPr>
          <a:xfrm>
            <a:off x="584200" y="161352"/>
            <a:ext cx="914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hlinkClick r:id="rId2"/>
              </a:rPr>
              <a:t>https://</a:t>
            </a:r>
            <a:r>
              <a:rPr lang="en-GB" sz="2800" dirty="0" err="1">
                <a:hlinkClick r:id="rId2"/>
              </a:rPr>
              <a:t>www.youtube.com</a:t>
            </a:r>
            <a:r>
              <a:rPr lang="en-GB" sz="2800" dirty="0">
                <a:hlinkClick r:id="rId2"/>
              </a:rPr>
              <a:t>/</a:t>
            </a:r>
            <a:r>
              <a:rPr lang="en-GB" sz="2800" dirty="0" err="1">
                <a:hlinkClick r:id="rId2"/>
              </a:rPr>
              <a:t>watch?v</a:t>
            </a:r>
            <a:r>
              <a:rPr lang="en-GB" sz="2800" dirty="0">
                <a:hlinkClick r:id="rId2"/>
              </a:rPr>
              <a:t>=4WksvcV6vU0</a:t>
            </a:r>
            <a:endParaRPr lang="en-GB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F1BEA2-9BD0-814D-8DDA-E9CB961600A7}"/>
              </a:ext>
            </a:extLst>
          </p:cNvPr>
          <p:cNvSpPr txBox="1"/>
          <p:nvPr/>
        </p:nvSpPr>
        <p:spPr>
          <a:xfrm>
            <a:off x="584200" y="2603500"/>
            <a:ext cx="81788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Watch the rap and change the lyrics to match your age. </a:t>
            </a:r>
          </a:p>
          <a:p>
            <a:endParaRPr lang="en-US" sz="3200" dirty="0"/>
          </a:p>
          <a:p>
            <a:endParaRPr lang="en-US" sz="3200" dirty="0"/>
          </a:p>
          <a:p>
            <a:r>
              <a:rPr lang="en-US" sz="3200" b="1" u="sng" dirty="0"/>
              <a:t>Challenge</a:t>
            </a:r>
          </a:p>
          <a:p>
            <a:r>
              <a:rPr lang="en-US" sz="3200" dirty="0"/>
              <a:t>Could you have a conversation with your family member asking their age?</a:t>
            </a:r>
          </a:p>
        </p:txBody>
      </p:sp>
    </p:spTree>
    <p:extLst>
      <p:ext uri="{BB962C8B-B14F-4D97-AF65-F5344CB8AC3E}">
        <p14:creationId xmlns:p14="http://schemas.microsoft.com/office/powerpoint/2010/main" val="3146805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dirty="0">
                <a:latin typeface="XCCW Joined 6a" panose="03050602040000000000" pitchFamily="66" charset="0"/>
              </a:rPr>
              <a:t>Well done!</a:t>
            </a:r>
            <a:br>
              <a:rPr lang="en-GB" sz="3200" dirty="0">
                <a:latin typeface="XCCW Joined 6a" panose="03050602040000000000" pitchFamily="66" charset="0"/>
              </a:rPr>
            </a:br>
            <a:r>
              <a:rPr lang="en-GB" sz="3200" dirty="0">
                <a:latin typeface="XCCW Joined 6a" panose="03050602040000000000" pitchFamily="66" charset="0"/>
              </a:rPr>
              <a:t>You have learnt all about saying how old you are in French.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2038044"/>
            <a:ext cx="571500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341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1552</TotalTime>
  <Words>171</Words>
  <Application>Microsoft Macintosh PowerPoint</Application>
  <PresentationFormat>On-screen Show (4:3)</PresentationFormat>
  <Paragraphs>45</Paragraphs>
  <Slides>9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XCCW Joined 6a</vt:lpstr>
      <vt:lpstr>Office Theme</vt:lpstr>
      <vt:lpstr>FRENCH</vt:lpstr>
      <vt:lpstr>Part 1</vt:lpstr>
      <vt:lpstr>Class work</vt:lpstr>
      <vt:lpstr>PowerPoint Presentation</vt:lpstr>
      <vt:lpstr>PowerPoint Presentation</vt:lpstr>
      <vt:lpstr>PowerPoint Presentation</vt:lpstr>
      <vt:lpstr>Your turn</vt:lpstr>
      <vt:lpstr>PowerPoint Presentation</vt:lpstr>
      <vt:lpstr>Well done! You have learnt all about saying how old you are in French.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55WD</dc:creator>
  <cp:lastModifiedBy>Millie Tanner</cp:lastModifiedBy>
  <cp:revision>49</cp:revision>
  <dcterms:created xsi:type="dcterms:W3CDTF">2014-08-09T09:59:21Z</dcterms:created>
  <dcterms:modified xsi:type="dcterms:W3CDTF">2021-01-14T14:07:01Z</dcterms:modified>
</cp:coreProperties>
</file>