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72" r:id="rId6"/>
    <p:sldId id="261" r:id="rId7"/>
    <p:sldId id="266" r:id="rId8"/>
    <p:sldId id="27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713A4-7700-4D3E-8CA3-4B89446FEC7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E5907-3144-4DEC-9EC1-3D5890D10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979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713A4-7700-4D3E-8CA3-4B89446FEC7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E5907-3144-4DEC-9EC1-3D5890D10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112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713A4-7700-4D3E-8CA3-4B89446FEC7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E5907-3144-4DEC-9EC1-3D5890D10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958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713A4-7700-4D3E-8CA3-4B89446FEC7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E5907-3144-4DEC-9EC1-3D5890D10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088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713A4-7700-4D3E-8CA3-4B89446FEC7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E5907-3144-4DEC-9EC1-3D5890D10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00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713A4-7700-4D3E-8CA3-4B89446FEC7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E5907-3144-4DEC-9EC1-3D5890D10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854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713A4-7700-4D3E-8CA3-4B89446FEC7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E5907-3144-4DEC-9EC1-3D5890D10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922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713A4-7700-4D3E-8CA3-4B89446FEC7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E5907-3144-4DEC-9EC1-3D5890D10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64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713A4-7700-4D3E-8CA3-4B89446FEC7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E5907-3144-4DEC-9EC1-3D5890D10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923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713A4-7700-4D3E-8CA3-4B89446FEC7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E5907-3144-4DEC-9EC1-3D5890D10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670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713A4-7700-4D3E-8CA3-4B89446FEC7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E5907-3144-4DEC-9EC1-3D5890D10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995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A713A4-7700-4D3E-8CA3-4B89446FEC77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E5907-3144-4DEC-9EC1-3D5890D10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817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s3ygk7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6203" y="1980492"/>
            <a:ext cx="9144000" cy="2387600"/>
          </a:xfrm>
          <a:solidFill>
            <a:schemeClr val="bg1"/>
          </a:solidFill>
          <a:effectLst>
            <a:glow rad="228600">
              <a:schemeClr val="accent4">
                <a:satMod val="175000"/>
                <a:alpha val="40000"/>
              </a:schemeClr>
            </a:glow>
            <a:softEdge rad="0"/>
          </a:effectLst>
        </p:spPr>
        <p:txBody>
          <a:bodyPr anchor="ctr" anchorCtr="1"/>
          <a:lstStyle/>
          <a:p>
            <a:r>
              <a:rPr lang="en-GB" dirty="0" smtClean="0"/>
              <a:t>Year 3</a:t>
            </a:r>
            <a:br>
              <a:rPr lang="en-GB" dirty="0" smtClean="0"/>
            </a:br>
            <a:r>
              <a:rPr lang="en-GB" dirty="0" smtClean="0"/>
              <a:t>Light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13003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3140" y="1523291"/>
            <a:ext cx="9144000" cy="4368057"/>
          </a:xfrm>
          <a:solidFill>
            <a:schemeClr val="bg1"/>
          </a:solidFill>
          <a:effectLst>
            <a:glow rad="228600">
              <a:schemeClr val="accent4">
                <a:satMod val="175000"/>
                <a:alpha val="40000"/>
              </a:schemeClr>
            </a:glow>
            <a:softEdge rad="0"/>
          </a:effectLst>
        </p:spPr>
        <p:txBody>
          <a:bodyPr anchor="ctr" anchorCtr="1">
            <a:normAutofit/>
          </a:bodyPr>
          <a:lstStyle/>
          <a:p>
            <a:r>
              <a:rPr lang="en-GB" dirty="0" smtClean="0"/>
              <a:t>Think back to last lesson.  What do a mirror and the moon have in common?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5871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3140" y="1523291"/>
            <a:ext cx="9144000" cy="4368057"/>
          </a:xfrm>
          <a:solidFill>
            <a:schemeClr val="bg1"/>
          </a:solidFill>
          <a:effectLst>
            <a:glow rad="228600">
              <a:schemeClr val="accent4">
                <a:satMod val="175000"/>
                <a:alpha val="40000"/>
              </a:schemeClr>
            </a:glow>
            <a:softEdge rad="0"/>
          </a:effectLst>
        </p:spPr>
        <p:txBody>
          <a:bodyPr anchor="ctr" anchorCtr="1">
            <a:noAutofit/>
          </a:bodyPr>
          <a:lstStyle/>
          <a:p>
            <a:r>
              <a:rPr lang="en-GB" sz="4400" dirty="0" smtClean="0"/>
              <a:t>Light </a:t>
            </a:r>
            <a:r>
              <a:rPr lang="en-GB" sz="4400" b="1" dirty="0" smtClean="0"/>
              <a:t>reflects</a:t>
            </a:r>
            <a:r>
              <a:rPr lang="en-GB" sz="4400" dirty="0" smtClean="0"/>
              <a:t> off both a mirror and the moon.  The light comes from a light source and is bounced back off the surface of the mirror or the moon.</a:t>
            </a:r>
            <a:br>
              <a:rPr lang="en-GB" sz="4400" dirty="0" smtClean="0"/>
            </a:br>
            <a:r>
              <a:rPr lang="en-GB" sz="4400" dirty="0" smtClean="0"/>
              <a:t>Can you think of anything else that reflects light?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117392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3140" y="1523291"/>
            <a:ext cx="9144000" cy="4368057"/>
          </a:xfrm>
          <a:solidFill>
            <a:schemeClr val="bg1"/>
          </a:solidFill>
          <a:effectLst>
            <a:glow rad="228600">
              <a:schemeClr val="accent4">
                <a:satMod val="175000"/>
                <a:alpha val="40000"/>
              </a:schemeClr>
            </a:glow>
            <a:softEdge rad="0"/>
          </a:effectLst>
        </p:spPr>
        <p:txBody>
          <a:bodyPr anchor="ctr" anchorCtr="1">
            <a:noAutofit/>
          </a:bodyPr>
          <a:lstStyle/>
          <a:p>
            <a:r>
              <a:rPr lang="en-GB" sz="4400" dirty="0" smtClean="0"/>
              <a:t>Actually, almost every surface reflects light.  Different surfaces reflect different amounts of lights.  For example, a high visibility jacket reflects a lot of light but a blackboard does not reflect much light.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502575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3140" y="1523291"/>
            <a:ext cx="9144000" cy="4368057"/>
          </a:xfrm>
          <a:solidFill>
            <a:schemeClr val="bg1"/>
          </a:solidFill>
          <a:effectLst>
            <a:glow rad="228600">
              <a:schemeClr val="accent4">
                <a:satMod val="175000"/>
                <a:alpha val="40000"/>
              </a:schemeClr>
            </a:glow>
            <a:softEdge rad="0"/>
          </a:effectLst>
        </p:spPr>
        <p:txBody>
          <a:bodyPr anchor="ctr" anchorCtr="1">
            <a:noAutofit/>
          </a:bodyPr>
          <a:lstStyle/>
          <a:p>
            <a:r>
              <a:rPr lang="en-GB" sz="4400" dirty="0" smtClean="0"/>
              <a:t>Watch this short BBC </a:t>
            </a:r>
            <a:r>
              <a:rPr lang="en-GB" sz="4400" dirty="0" err="1" smtClean="0"/>
              <a:t>Bitesize</a:t>
            </a:r>
            <a:r>
              <a:rPr lang="en-GB" sz="4400" dirty="0" smtClean="0"/>
              <a:t> clip.</a:t>
            </a:r>
            <a:br>
              <a:rPr lang="en-GB" sz="4400" dirty="0" smtClean="0"/>
            </a:br>
            <a:r>
              <a:rPr lang="en-GB" sz="4400" dirty="0"/>
              <a:t/>
            </a:r>
            <a:br>
              <a:rPr lang="en-GB" sz="4400" dirty="0"/>
            </a:br>
            <a:r>
              <a:rPr lang="en-GB" sz="4400" dirty="0">
                <a:hlinkClick r:id="rId3"/>
              </a:rPr>
              <a:t>https://www.bbc.co.uk/bitesize/clips/zs3ygk7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4264804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7176" y="284695"/>
            <a:ext cx="11248460" cy="2001305"/>
          </a:xfrm>
          <a:solidFill>
            <a:schemeClr val="bg1"/>
          </a:solidFill>
          <a:effectLst>
            <a:glow rad="228600">
              <a:schemeClr val="accent4">
                <a:satMod val="175000"/>
                <a:alpha val="40000"/>
              </a:schemeClr>
            </a:glow>
            <a:softEdge rad="0"/>
          </a:effectLst>
        </p:spPr>
        <p:txBody>
          <a:bodyPr anchor="ctr" anchorCtr="1">
            <a:normAutofit fontScale="90000"/>
          </a:bodyPr>
          <a:lstStyle/>
          <a:p>
            <a:r>
              <a:rPr lang="en-GB" sz="4800" dirty="0" smtClean="0"/>
              <a:t>These are some examples of surfaces that reflect a lot of light.  </a:t>
            </a:r>
            <a:br>
              <a:rPr lang="en-GB" sz="4800" dirty="0" smtClean="0"/>
            </a:br>
            <a:r>
              <a:rPr lang="en-GB" sz="4800" dirty="0" smtClean="0"/>
              <a:t>Can you think of any more?</a:t>
            </a:r>
            <a:endParaRPr lang="en-GB" sz="4800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597176" y="2548527"/>
            <a:ext cx="11248460" cy="4010215"/>
          </a:xfrm>
          <a:prstGeom prst="rect">
            <a:avLst/>
          </a:prstGeom>
          <a:solidFill>
            <a:schemeClr val="bg1"/>
          </a:solidFill>
          <a:effectLst>
            <a:glow rad="228600">
              <a:schemeClr val="accent4">
                <a:satMod val="175000"/>
                <a:alpha val="40000"/>
              </a:schemeClr>
            </a:glow>
            <a:softEdge rad="0"/>
          </a:effectLst>
        </p:spPr>
        <p:txBody>
          <a:bodyPr vert="horz" lIns="91440" tIns="45720" rIns="91440" bIns="45720" rtlCol="0" anchor="ctr" anchorCtr="1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034" y="2909455"/>
            <a:ext cx="2566658" cy="14437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7297" y="2909454"/>
            <a:ext cx="1926744" cy="14437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18905" y="2909454"/>
            <a:ext cx="2205257" cy="14621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9057" y="4553634"/>
            <a:ext cx="1724112" cy="17241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56300" y="4553634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232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3140" y="1523291"/>
            <a:ext cx="9144000" cy="4368057"/>
          </a:xfrm>
          <a:solidFill>
            <a:schemeClr val="bg1"/>
          </a:solidFill>
          <a:effectLst>
            <a:glow rad="228600">
              <a:schemeClr val="accent4">
                <a:satMod val="175000"/>
                <a:alpha val="40000"/>
              </a:schemeClr>
            </a:glow>
            <a:softEdge rad="0"/>
          </a:effectLst>
        </p:spPr>
        <p:txBody>
          <a:bodyPr anchor="ctr" anchorCtr="1">
            <a:noAutofit/>
          </a:bodyPr>
          <a:lstStyle/>
          <a:p>
            <a:r>
              <a:rPr lang="en-GB" sz="3200" dirty="0" smtClean="0"/>
              <a:t>Your task today is to look around your home and find surfaces that reflect a lot of light.  Use a torch or ask your grown up if you can use the torch on their mobile phone</a:t>
            </a:r>
            <a:r>
              <a:rPr lang="en-GB" sz="3200" dirty="0" smtClean="0"/>
              <a:t>.</a:t>
            </a:r>
            <a:br>
              <a:rPr lang="en-GB" sz="3200" dirty="0" smtClean="0"/>
            </a:br>
            <a:r>
              <a:rPr lang="en-GB" sz="3200" dirty="0"/>
              <a:t/>
            </a:r>
            <a:br>
              <a:rPr lang="en-GB" sz="3200" dirty="0"/>
            </a:br>
            <a:r>
              <a:rPr lang="en-GB" sz="3200" dirty="0" smtClean="0"/>
              <a:t>Before you start, make a prediction about what types of materials will reflect the most light.</a:t>
            </a: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>(Tip: a lot of coats and trainers have a small reflective section on them; do yours?)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201775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3140" y="1523291"/>
            <a:ext cx="9144000" cy="4368057"/>
          </a:xfrm>
          <a:solidFill>
            <a:schemeClr val="bg1"/>
          </a:solidFill>
          <a:effectLst>
            <a:glow rad="228600">
              <a:schemeClr val="accent4">
                <a:satMod val="175000"/>
                <a:alpha val="40000"/>
              </a:schemeClr>
            </a:glow>
            <a:softEdge rad="0"/>
          </a:effectLst>
        </p:spPr>
        <p:txBody>
          <a:bodyPr anchor="ctr" anchorCtr="1">
            <a:normAutofit fontScale="90000"/>
          </a:bodyPr>
          <a:lstStyle/>
          <a:p>
            <a:r>
              <a:rPr lang="en-GB" sz="4400" dirty="0" smtClean="0"/>
              <a:t>Write down what you found out and email it to your teacher.  </a:t>
            </a:r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sz="4400" dirty="0" smtClean="0"/>
              <a:t>What types of surfaces are the most reflective?  </a:t>
            </a:r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sz="4400" dirty="0" smtClean="0"/>
              <a:t>What types of surfaces are the least reflective?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354306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158</Words>
  <Application>Microsoft Office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Year 3 Light</vt:lpstr>
      <vt:lpstr>Think back to last lesson.  What do a mirror and the moon have in common?</vt:lpstr>
      <vt:lpstr>Light reflects off both a mirror and the moon.  The light comes from a light source and is bounced back off the surface of the mirror or the moon. Can you think of anything else that reflects light?</vt:lpstr>
      <vt:lpstr>Actually, almost every surface reflects light.  Different surfaces reflect different amounts of lights.  For example, a high visibility jacket reflects a lot of light but a blackboard does not reflect much light.</vt:lpstr>
      <vt:lpstr>Watch this short BBC Bitesize clip.  https://www.bbc.co.uk/bitesize/clips/zs3ygk7</vt:lpstr>
      <vt:lpstr>These are some examples of surfaces that reflect a lot of light.   Can you think of any more?</vt:lpstr>
      <vt:lpstr>Your task today is to look around your home and find surfaces that reflect a lot of light.  Use a torch or ask your grown up if you can use the torch on their mobile phone.  Before you start, make a prediction about what types of materials will reflect the most light.  (Tip: a lot of coats and trainers have a small reflective section on them; do yours?)</vt:lpstr>
      <vt:lpstr>Write down what you found out and email it to your teacher.    What types of surfaces are the most reflective?    What types of surfaces are the least reflective?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Light</dc:title>
  <dc:creator>Stacey Woods</dc:creator>
  <cp:lastModifiedBy>Stacey Woods</cp:lastModifiedBy>
  <cp:revision>13</cp:revision>
  <dcterms:created xsi:type="dcterms:W3CDTF">2021-01-11T14:14:18Z</dcterms:created>
  <dcterms:modified xsi:type="dcterms:W3CDTF">2021-01-13T17:50:37Z</dcterms:modified>
</cp:coreProperties>
</file>