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484EB8A-3F0B-4581-9C06-D34D22B3C63E}"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577099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84EB8A-3F0B-4581-9C06-D34D22B3C63E}"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2537397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484EB8A-3F0B-4581-9C06-D34D22B3C63E}"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2919371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484EB8A-3F0B-4581-9C06-D34D22B3C63E}"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38560527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484EB8A-3F0B-4581-9C06-D34D22B3C63E}" type="datetimeFigureOut">
              <a:rPr lang="en-GB" smtClean="0"/>
              <a:t>27/01/2021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5677603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484EB8A-3F0B-4581-9C06-D34D22B3C63E}" type="datetimeFigureOut">
              <a:rPr lang="en-GB" smtClean="0"/>
              <a:t>27/01/2021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15150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84EB8A-3F0B-4581-9C06-D34D22B3C63E}" type="datetimeFigureOut">
              <a:rPr lang="en-GB" smtClean="0"/>
              <a:t>27/01/2021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2718952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484EB8A-3F0B-4581-9C06-D34D22B3C63E}"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61291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484EB8A-3F0B-4581-9C06-D34D22B3C63E}" type="datetimeFigureOut">
              <a:rPr lang="en-GB" smtClean="0"/>
              <a:t>27/01/2021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1368272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84EB8A-3F0B-4581-9C06-D34D22B3C63E}"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1917202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84EB8A-3F0B-4581-9C06-D34D22B3C63E}" type="datetimeFigureOut">
              <a:rPr lang="en-GB" smtClean="0"/>
              <a:t>27/01/2021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9D7458-20BC-49C2-AD25-7C40AA27AD67}" type="slidenum">
              <a:rPr lang="en-GB" smtClean="0"/>
              <a:t>‹#›</a:t>
            </a:fld>
            <a:endParaRPr lang="en-GB"/>
          </a:p>
        </p:txBody>
      </p:sp>
    </p:spTree>
    <p:extLst>
      <p:ext uri="{BB962C8B-B14F-4D97-AF65-F5344CB8AC3E}">
        <p14:creationId xmlns:p14="http://schemas.microsoft.com/office/powerpoint/2010/main" val="1587695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84EB8A-3F0B-4581-9C06-D34D22B3C63E}" type="datetimeFigureOut">
              <a:rPr lang="en-GB" smtClean="0"/>
              <a:t>27/01/2021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9D7458-20BC-49C2-AD25-7C40AA27AD67}" type="slidenum">
              <a:rPr lang="en-GB" smtClean="0"/>
              <a:t>‹#›</a:t>
            </a:fld>
            <a:endParaRPr lang="en-GB"/>
          </a:p>
        </p:txBody>
      </p:sp>
    </p:spTree>
    <p:extLst>
      <p:ext uri="{BB962C8B-B14F-4D97-AF65-F5344CB8AC3E}">
        <p14:creationId xmlns:p14="http://schemas.microsoft.com/office/powerpoint/2010/main" val="1407313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oodnight Mister Tom Audiobook by Michelle Magorian - 9780141362717 |  Rakuten Kobo United Kingdom"/>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5831"/>
          <a:stretch/>
        </p:blipFill>
        <p:spPr bwMode="auto">
          <a:xfrm>
            <a:off x="3517535" y="361249"/>
            <a:ext cx="4865189" cy="4581489"/>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p:nvPr>
        </p:nvSpPr>
        <p:spPr>
          <a:xfrm>
            <a:off x="3071947" y="5364480"/>
            <a:ext cx="5756366" cy="1092925"/>
          </a:xfrm>
        </p:spPr>
        <p:txBody>
          <a:bodyPr>
            <a:normAutofit/>
          </a:bodyPr>
          <a:lstStyle/>
          <a:p>
            <a:r>
              <a:rPr lang="en-GB" sz="2800" b="1" dirty="0" smtClean="0">
                <a:latin typeface="XCCW Joined 6a" panose="03050602040000000000" pitchFamily="66" charset="0"/>
              </a:rPr>
              <a:t>Chapter 16: The Search</a:t>
            </a:r>
          </a:p>
          <a:p>
            <a:r>
              <a:rPr lang="en-GB" sz="2800" b="1" dirty="0" smtClean="0">
                <a:latin typeface="XCCW Joined 6a" panose="03050602040000000000" pitchFamily="66" charset="0"/>
              </a:rPr>
              <a:t>Part 1</a:t>
            </a:r>
            <a:endParaRPr lang="en-GB" sz="2800" b="1" dirty="0">
              <a:latin typeface="XCCW Joined 6a" panose="03050602040000000000" pitchFamily="66" charset="0"/>
            </a:endParaRPr>
          </a:p>
        </p:txBody>
      </p:sp>
    </p:spTree>
    <p:extLst>
      <p:ext uri="{BB962C8B-B14F-4D97-AF65-F5344CB8AC3E}">
        <p14:creationId xmlns:p14="http://schemas.microsoft.com/office/powerpoint/2010/main" val="1930644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92183"/>
            <a:ext cx="10515600" cy="5584780"/>
          </a:xfrm>
        </p:spPr>
        <p:txBody>
          <a:bodyPr>
            <a:normAutofit fontScale="92500"/>
          </a:bodyPr>
          <a:lstStyle/>
          <a:p>
            <a:pPr marL="0" indent="0">
              <a:lnSpc>
                <a:spcPct val="150000"/>
              </a:lnSpc>
              <a:buNone/>
            </a:pPr>
            <a:r>
              <a:rPr lang="en-GB" sz="1000" dirty="0">
                <a:latin typeface="XCCW Joined 6a" panose="03050602040000000000" pitchFamily="66" charset="0"/>
              </a:rPr>
              <a:t>The cottage seemed very quiet without William. Tom missed the sound of his boots clattering along the tiled hallway and his chatter at night. In the days that followed his departure Tom found himself glancing at the table to share something he had read, only to realize that the chair where William usually sat was unoccupied. He felt the old familiar emptiness that he had experienced after the sudden loss of Rachel. At least he could console himself that William was alive. He listened to the news on the wireless with extra attentiveness, particularly when there were reports of bombing near London. </a:t>
            </a:r>
          </a:p>
          <a:p>
            <a:pPr marL="0" indent="0">
              <a:lnSpc>
                <a:spcPct val="150000"/>
              </a:lnSpc>
              <a:buNone/>
            </a:pPr>
            <a:r>
              <a:rPr lang="en-GB" sz="1000" dirty="0">
                <a:latin typeface="XCCW Joined 6a" panose="03050602040000000000" pitchFamily="66" charset="0"/>
              </a:rPr>
              <a:t>Hitler had by now invaded Norway and Denmark, and heavy units of the British fleet had been sent to help the invaded countries, but the war still left Little </a:t>
            </a:r>
            <a:r>
              <a:rPr lang="en-GB" sz="1000" dirty="0" err="1">
                <a:latin typeface="XCCW Joined 6a" panose="03050602040000000000" pitchFamily="66" charset="0"/>
              </a:rPr>
              <a:t>Weirwold</a:t>
            </a:r>
            <a:r>
              <a:rPr lang="en-GB" sz="1000" dirty="0">
                <a:latin typeface="XCCW Joined 6a" panose="03050602040000000000" pitchFamily="66" charset="0"/>
              </a:rPr>
              <a:t> unruffled except for those few who missed William. It was sad that he wasn't around to witness early spring. Already buttercups were appearing in the fields, and in the woods wet primroses and violets had burst through the soggy dark earth. </a:t>
            </a:r>
          </a:p>
          <a:p>
            <a:pPr marL="0" indent="0">
              <a:lnSpc>
                <a:spcPct val="150000"/>
              </a:lnSpc>
              <a:buNone/>
            </a:pPr>
            <a:r>
              <a:rPr lang="en-GB" sz="1000" dirty="0">
                <a:latin typeface="XCCW Joined 6a" panose="03050602040000000000" pitchFamily="66" charset="0"/>
              </a:rPr>
              <a:t>Tom waited patiently for a letter. After the first week when there was still no word from him he thought William was probably too busy to write, for he would probably have his hands full doing chores for his mother. He thought the same the second week, but by the third week he began to feel anxious. He himself had written four letters. He knew that Zach had sent several also, but there was no reply to any of them. </a:t>
            </a:r>
            <a:endParaRPr lang="en-GB" sz="1000" dirty="0" smtClean="0">
              <a:latin typeface="XCCW Joined 6a" panose="03050602040000000000" pitchFamily="66" charset="0"/>
            </a:endParaRPr>
          </a:p>
          <a:p>
            <a:pPr marL="0" indent="0">
              <a:lnSpc>
                <a:spcPct val="170000"/>
              </a:lnSpc>
              <a:buNone/>
            </a:pPr>
            <a:r>
              <a:rPr lang="en-GB" sz="1000" dirty="0" smtClean="0">
                <a:latin typeface="XCCW Joined 6a" panose="03050602040000000000" pitchFamily="66" charset="0"/>
              </a:rPr>
              <a:t>One night he awoke violently from a nightmare. In the dream, he had been locked into a tiny space with no air inside. It was as though he was being buried alive. But it was the voice that had woken him. He thought he had heard William calling out to him for help. He woke with a jerk only to find Sammy standing by his bedside, panting. He staggered out of bed and fumbled his way towards the bedroom window. Carefully easing the blackout curtains to one side he peered out. It was still dark. He opened the door, walked across the hallway to the living room and looked at the clock. It was three A.M. Almost time for his fire duty anyway. </a:t>
            </a:r>
          </a:p>
          <a:p>
            <a:pPr marL="0" indent="0">
              <a:lnSpc>
                <a:spcPct val="170000"/>
              </a:lnSpc>
              <a:buNone/>
            </a:pPr>
            <a:r>
              <a:rPr lang="en-GB" sz="1000" dirty="0" smtClean="0">
                <a:latin typeface="XCCW Joined 6a" panose="03050602040000000000" pitchFamily="66" charset="0"/>
              </a:rPr>
              <a:t>He'd go and relieve Hubert </a:t>
            </a:r>
            <a:r>
              <a:rPr lang="en-GB" sz="1000" dirty="0" err="1" smtClean="0">
                <a:latin typeface="XCCW Joined 6a" panose="03050602040000000000" pitchFamily="66" charset="0"/>
              </a:rPr>
              <a:t>Pullett</a:t>
            </a:r>
            <a:r>
              <a:rPr lang="en-GB" sz="1000" dirty="0" smtClean="0">
                <a:latin typeface="XCCW Joined 6a" panose="03050602040000000000" pitchFamily="66" charset="0"/>
              </a:rPr>
              <a:t> early. He pulled his corduroys and thick jersey on over his pyjamas, got into his boots, and stepped outside into the damp night slinging his trench coat, cap and gas mask on as he walked. Sammy followed him dragging a bit of old blanket in his teeth. </a:t>
            </a:r>
          </a:p>
          <a:p>
            <a:pPr marL="0" indent="0">
              <a:lnSpc>
                <a:spcPct val="170000"/>
              </a:lnSpc>
              <a:buNone/>
            </a:pPr>
            <a:r>
              <a:rPr lang="en-GB" sz="1000" dirty="0" smtClean="0">
                <a:latin typeface="XCCW Joined 6a" panose="03050602040000000000" pitchFamily="66" charset="0"/>
              </a:rPr>
              <a:t>The fire post was a makeshift platform on top of the village hall. A ridiculous piece of extravagance, Tom had thought, when it was being built. He climbed up the ladder that leaned onto it. Mr. </a:t>
            </a:r>
            <a:r>
              <a:rPr lang="en-GB" sz="1000" dirty="0" err="1" smtClean="0">
                <a:latin typeface="XCCW Joined 6a" panose="03050602040000000000" pitchFamily="66" charset="0"/>
              </a:rPr>
              <a:t>Pullett</a:t>
            </a:r>
            <a:r>
              <a:rPr lang="en-GB" sz="1000" dirty="0" smtClean="0">
                <a:latin typeface="XCCW Joined 6a" panose="03050602040000000000" pitchFamily="66" charset="0"/>
              </a:rPr>
              <a:t> was sitting with a blanket wrapped round him and was in the process of falling asleep in a chair. He woke up, pleased to see Tom so early. They chatted for a while until Mr. </a:t>
            </a:r>
            <a:r>
              <a:rPr lang="en-GB" sz="1000" dirty="0" err="1" smtClean="0">
                <a:latin typeface="XCCW Joined 6a" panose="03050602040000000000" pitchFamily="66" charset="0"/>
              </a:rPr>
              <a:t>Pullett</a:t>
            </a:r>
            <a:r>
              <a:rPr lang="en-GB" sz="1000" dirty="0" smtClean="0">
                <a:latin typeface="XCCW Joined 6a" panose="03050602040000000000" pitchFamily="66" charset="0"/>
              </a:rPr>
              <a:t> decided to leave for the warmth of his bed. Tom made himself as comfortable and as warm as was possible, and Sammy snuggled in between his legs. </a:t>
            </a:r>
          </a:p>
          <a:p>
            <a:pPr marL="0" indent="0">
              <a:lnSpc>
                <a:spcPct val="150000"/>
              </a:lnSpc>
              <a:buNone/>
            </a:pPr>
            <a:endParaRPr lang="en-GB" sz="1000" dirty="0">
              <a:latin typeface="XCCW Joined 6a" panose="03050602040000000000" pitchFamily="66" charset="0"/>
            </a:endParaRPr>
          </a:p>
          <a:p>
            <a:endParaRPr lang="en-GB" dirty="0"/>
          </a:p>
        </p:txBody>
      </p:sp>
      <p:pic>
        <p:nvPicPr>
          <p:cNvPr id="4" name="Pag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34497" y="232319"/>
            <a:ext cx="487363" cy="487363"/>
          </a:xfrm>
          <a:prstGeom prst="rect">
            <a:avLst/>
          </a:prstGeom>
        </p:spPr>
      </p:pic>
    </p:spTree>
    <p:extLst>
      <p:ext uri="{BB962C8B-B14F-4D97-AF65-F5344CB8AC3E}">
        <p14:creationId xmlns:p14="http://schemas.microsoft.com/office/powerpoint/2010/main" val="22447837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7973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7680"/>
            <a:ext cx="10515600" cy="5584780"/>
          </a:xfrm>
        </p:spPr>
        <p:txBody>
          <a:bodyPr>
            <a:noAutofit/>
          </a:bodyPr>
          <a:lstStyle/>
          <a:p>
            <a:pPr marL="0" indent="0">
              <a:lnSpc>
                <a:spcPct val="170000"/>
              </a:lnSpc>
              <a:buNone/>
            </a:pPr>
            <a:r>
              <a:rPr lang="en-GB" sz="1000" dirty="0">
                <a:latin typeface="XCCW Joined 6a" panose="03050602040000000000" pitchFamily="66" charset="0"/>
              </a:rPr>
              <a:t>As he stared at the sky he couldn't rid himself of the dream he had just had. If William was in need of help, surely he would write to him. He gazed out at the galaxy of stars and brooded. Two hours later the dawn injected its </a:t>
            </a:r>
            <a:r>
              <a:rPr lang="en-GB" sz="1000" dirty="0" err="1">
                <a:latin typeface="XCCW Joined 6a" panose="03050602040000000000" pitchFamily="66" charset="0"/>
              </a:rPr>
              <a:t>colors</a:t>
            </a:r>
            <a:r>
              <a:rPr lang="en-GB" sz="1000" dirty="0">
                <a:latin typeface="XCCW Joined 6a" panose="03050602040000000000" pitchFamily="66" charset="0"/>
              </a:rPr>
              <a:t> into the sky and Mrs. Butcher came and took his place. </a:t>
            </a:r>
          </a:p>
          <a:p>
            <a:pPr marL="0" indent="0">
              <a:lnSpc>
                <a:spcPct val="170000"/>
              </a:lnSpc>
              <a:buNone/>
            </a:pPr>
            <a:r>
              <a:rPr lang="en-GB" sz="1000" dirty="0">
                <a:latin typeface="XCCW Joined 6a" panose="03050602040000000000" pitchFamily="66" charset="0"/>
              </a:rPr>
              <a:t>On the way home he caught sight of Miss Thorne's sister, May, on her ancient bicycle. She was delivering the mail. He ran after her. </a:t>
            </a:r>
          </a:p>
          <a:p>
            <a:pPr marL="0" indent="0">
              <a:lnSpc>
                <a:spcPct val="170000"/>
              </a:lnSpc>
              <a:buNone/>
            </a:pPr>
            <a:r>
              <a:rPr lang="en-GB" sz="1000" dirty="0">
                <a:latin typeface="XCCW Joined 6a" panose="03050602040000000000" pitchFamily="66" charset="0"/>
              </a:rPr>
              <a:t>"Nothing for you, I'm afraid," she said. "I'm sorry." </a:t>
            </a:r>
          </a:p>
          <a:p>
            <a:pPr marL="0" indent="0">
              <a:lnSpc>
                <a:spcPct val="170000"/>
              </a:lnSpc>
              <a:buNone/>
            </a:pPr>
            <a:r>
              <a:rPr lang="en-GB" sz="1000" dirty="0">
                <a:latin typeface="XCCW Joined 6a" panose="03050602040000000000" pitchFamily="66" charset="0"/>
              </a:rPr>
              <a:t>She hesitated before moving off again. </a:t>
            </a:r>
          </a:p>
          <a:p>
            <a:pPr marL="0" indent="0">
              <a:lnSpc>
                <a:spcPct val="170000"/>
              </a:lnSpc>
              <a:buNone/>
            </a:pPr>
            <a:r>
              <a:rPr lang="en-GB" sz="1000" dirty="0">
                <a:latin typeface="XCCW Joined 6a" panose="03050602040000000000" pitchFamily="66" charset="0"/>
              </a:rPr>
              <a:t>"Mr. Oakley," she added anxiously, "I'm afraid I have a telegram. It's for Annie </a:t>
            </a:r>
            <a:r>
              <a:rPr lang="en-GB" sz="1000" dirty="0" err="1">
                <a:latin typeface="XCCW Joined 6a" panose="03050602040000000000" pitchFamily="66" charset="0"/>
              </a:rPr>
              <a:t>Hartridge</a:t>
            </a:r>
            <a:r>
              <a:rPr lang="en-GB" sz="1000" dirty="0">
                <a:latin typeface="XCCW Joined 6a" panose="03050602040000000000" pitchFamily="66" charset="0"/>
              </a:rPr>
              <a:t>." He looked up, startled. The last telegram had brought the news of Michael Fletcher's death. </a:t>
            </a:r>
          </a:p>
          <a:p>
            <a:pPr marL="0" indent="0">
              <a:lnSpc>
                <a:spcPct val="170000"/>
              </a:lnSpc>
              <a:buNone/>
            </a:pPr>
            <a:r>
              <a:rPr lang="en-GB" sz="1000" dirty="0">
                <a:latin typeface="XCCW Joined 6a" panose="03050602040000000000" pitchFamily="66" charset="0"/>
              </a:rPr>
              <a:t>"I'm a little worried," she went on, "what with her baby due so soon. I'd like to wait till the midwife is </a:t>
            </a:r>
            <a:r>
              <a:rPr lang="en-GB" sz="1000" dirty="0" err="1">
                <a:latin typeface="XCCW Joined 6a" panose="03050602040000000000" pitchFamily="66" charset="0"/>
              </a:rPr>
              <a:t>visitin</a:t>
            </a:r>
            <a:r>
              <a:rPr lang="en-GB" sz="1000" dirty="0">
                <a:latin typeface="XCCW Joined 6a" panose="03050602040000000000" pitchFamily="66" charset="0"/>
              </a:rPr>
              <a:t>' before delivering it, but it's against regulations." </a:t>
            </a:r>
          </a:p>
          <a:p>
            <a:pPr marL="0" indent="0">
              <a:lnSpc>
                <a:spcPct val="170000"/>
              </a:lnSpc>
              <a:buNone/>
            </a:pPr>
            <a:r>
              <a:rPr lang="en-GB" sz="1000" dirty="0">
                <a:latin typeface="XCCW Joined 6a" panose="03050602040000000000" pitchFamily="66" charset="0"/>
              </a:rPr>
              <a:t>Tom frowned thoughtfully. "You seen Mrs. Fletcher?" </a:t>
            </a:r>
          </a:p>
          <a:p>
            <a:pPr marL="0" indent="0">
              <a:lnSpc>
                <a:spcPct val="170000"/>
              </a:lnSpc>
              <a:buNone/>
            </a:pPr>
            <a:r>
              <a:rPr lang="en-GB" sz="1000" dirty="0">
                <a:latin typeface="XCCW Joined 6a" panose="03050602040000000000" pitchFamily="66" charset="0"/>
              </a:rPr>
              <a:t>She shook her head. "Didn't like to disturb her." </a:t>
            </a:r>
          </a:p>
          <a:p>
            <a:pPr marL="0" indent="0">
              <a:lnSpc>
                <a:spcPct val="170000"/>
              </a:lnSpc>
              <a:buNone/>
            </a:pPr>
            <a:r>
              <a:rPr lang="en-GB" sz="1000" dirty="0">
                <a:latin typeface="XCCW Joined 6a" panose="03050602040000000000" pitchFamily="66" charset="0"/>
              </a:rPr>
              <a:t>"I'll go and see her now, suggest she might pop in to see her." </a:t>
            </a:r>
            <a:endParaRPr lang="en-GB" sz="1000" dirty="0" smtClean="0">
              <a:latin typeface="XCCW Joined 6a" panose="03050602040000000000" pitchFamily="66" charset="0"/>
            </a:endParaRPr>
          </a:p>
          <a:p>
            <a:pPr marL="0" indent="0">
              <a:lnSpc>
                <a:spcPct val="150000"/>
              </a:lnSpc>
              <a:buNone/>
            </a:pPr>
            <a:r>
              <a:rPr lang="en-GB" sz="1000" dirty="0" smtClean="0">
                <a:latin typeface="XCCW Joined 6a" panose="03050602040000000000" pitchFamily="66" charset="0"/>
              </a:rPr>
              <a:t>"Thanks." </a:t>
            </a:r>
          </a:p>
          <a:p>
            <a:pPr marL="0" indent="0">
              <a:lnSpc>
                <a:spcPct val="150000"/>
              </a:lnSpc>
              <a:buNone/>
            </a:pPr>
            <a:r>
              <a:rPr lang="en-GB" sz="1000" dirty="0" smtClean="0">
                <a:latin typeface="XCCW Joined 6a" panose="03050602040000000000" pitchFamily="66" charset="0"/>
              </a:rPr>
              <a:t>He watched her wobble off and head towards the farming area on the south side of the village. Turning sharply back, he walked in the direction of the Fletchers' cottage. </a:t>
            </a:r>
          </a:p>
        </p:txBody>
      </p:sp>
      <p:pic>
        <p:nvPicPr>
          <p:cNvPr id="2" name="Pag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243998"/>
            <a:ext cx="487363" cy="487363"/>
          </a:xfrm>
          <a:prstGeom prst="rect">
            <a:avLst/>
          </a:prstGeom>
        </p:spPr>
      </p:pic>
    </p:spTree>
    <p:extLst>
      <p:ext uri="{BB962C8B-B14F-4D97-AF65-F5344CB8AC3E}">
        <p14:creationId xmlns:p14="http://schemas.microsoft.com/office/powerpoint/2010/main" val="26341865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970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92183"/>
            <a:ext cx="10515600" cy="5584780"/>
          </a:xfrm>
        </p:spPr>
        <p:txBody>
          <a:bodyPr>
            <a:noAutofit/>
          </a:bodyPr>
          <a:lstStyle/>
          <a:p>
            <a:pPr marL="0" indent="0">
              <a:lnSpc>
                <a:spcPct val="150000"/>
              </a:lnSpc>
              <a:buNone/>
            </a:pPr>
            <a:r>
              <a:rPr lang="en-GB" sz="1000" dirty="0" smtClean="0">
                <a:latin typeface="XCCW Joined 6a" panose="03050602040000000000" pitchFamily="66" charset="0"/>
              </a:rPr>
              <a:t>Mrs. Fletcher had just seen her husband and Edward off to work. The kitchen door was still open, and the light from it was casting a pale glow onto the still-glistening garden. She was standing in the doorway. </a:t>
            </a:r>
          </a:p>
          <a:p>
            <a:pPr marL="0" indent="0">
              <a:lnSpc>
                <a:spcPct val="150000"/>
              </a:lnSpc>
              <a:buNone/>
            </a:pPr>
            <a:r>
              <a:rPr lang="en-GB" sz="1000" dirty="0" smtClean="0">
                <a:latin typeface="XCCW Joined 6a" panose="03050602040000000000" pitchFamily="66" charset="0"/>
              </a:rPr>
              <a:t>"You </a:t>
            </a:r>
            <a:r>
              <a:rPr lang="en-GB" sz="1000" dirty="0" err="1" smtClean="0">
                <a:latin typeface="XCCW Joined 6a" panose="03050602040000000000" pitchFamily="66" charset="0"/>
              </a:rPr>
              <a:t>ent</a:t>
            </a:r>
            <a:r>
              <a:rPr lang="en-GB" sz="1000" dirty="0" smtClean="0">
                <a:latin typeface="XCCW Joined 6a" panose="03050602040000000000" pitchFamily="66" charset="0"/>
              </a:rPr>
              <a:t> on </a:t>
            </a:r>
            <a:r>
              <a:rPr lang="en-GB" sz="1000" dirty="0" err="1" smtClean="0">
                <a:latin typeface="XCCW Joined 6a" panose="03050602040000000000" pitchFamily="66" charset="0"/>
              </a:rPr>
              <a:t>dooty</a:t>
            </a:r>
            <a:r>
              <a:rPr lang="en-GB" sz="1000" dirty="0" smtClean="0">
                <a:latin typeface="XCCW Joined 6a" panose="03050602040000000000" pitchFamily="66" charset="0"/>
              </a:rPr>
              <a:t>, is you?" she asked, glancing guiltily at the light. </a:t>
            </a:r>
          </a:p>
          <a:p>
            <a:pPr marL="0" indent="0">
              <a:lnSpc>
                <a:spcPct val="150000"/>
              </a:lnSpc>
              <a:buNone/>
            </a:pPr>
            <a:r>
              <a:rPr lang="en-GB" sz="1000" dirty="0" smtClean="0">
                <a:latin typeface="XCCW Joined 6a" panose="03050602040000000000" pitchFamily="66" charset="0"/>
              </a:rPr>
              <a:t>"No, I </a:t>
            </a:r>
            <a:r>
              <a:rPr lang="en-GB" sz="1000" dirty="0" err="1" smtClean="0">
                <a:latin typeface="XCCW Joined 6a" panose="03050602040000000000" pitchFamily="66" charset="0"/>
              </a:rPr>
              <a:t>ent</a:t>
            </a:r>
            <a:r>
              <a:rPr lang="en-GB" sz="1000" dirty="0" smtClean="0">
                <a:latin typeface="XCCW Joined 6a" panose="03050602040000000000" pitchFamily="66" charset="0"/>
              </a:rPr>
              <a:t>," said Tom. "I </a:t>
            </a:r>
            <a:r>
              <a:rPr lang="en-GB" sz="1000" dirty="0" err="1" smtClean="0">
                <a:latin typeface="XCCW Joined 6a" panose="03050602040000000000" pitchFamily="66" charset="0"/>
              </a:rPr>
              <a:t>jes</a:t>
            </a:r>
            <a:r>
              <a:rPr lang="en-GB" sz="1000" dirty="0" smtClean="0">
                <a:latin typeface="XCCW Joined 6a" panose="03050602040000000000" pitchFamily="66" charset="0"/>
              </a:rPr>
              <a:t>' wanted to have a private word, like." </a:t>
            </a:r>
          </a:p>
          <a:p>
            <a:pPr marL="0" indent="0">
              <a:lnSpc>
                <a:spcPct val="150000"/>
              </a:lnSpc>
              <a:buNone/>
            </a:pPr>
            <a:r>
              <a:rPr lang="en-GB" sz="1000" dirty="0" smtClean="0">
                <a:latin typeface="XCCW Joined 6a" panose="03050602040000000000" pitchFamily="66" charset="0"/>
              </a:rPr>
              <a:t>"George and David are asleep. They won't be </a:t>
            </a:r>
            <a:r>
              <a:rPr lang="en-GB" sz="1000" dirty="0" err="1" smtClean="0">
                <a:latin typeface="XCCW Joined 6a" panose="03050602040000000000" pitchFamily="66" charset="0"/>
              </a:rPr>
              <a:t>botherin</a:t>
            </a:r>
            <a:r>
              <a:rPr lang="en-GB" sz="1000" dirty="0" smtClean="0">
                <a:latin typeface="XCCW Joined 6a" panose="03050602040000000000" pitchFamily="66" charset="0"/>
              </a:rPr>
              <a:t>' us. Come on in and have some tea. </a:t>
            </a:r>
          </a:p>
          <a:p>
            <a:pPr marL="0" indent="0">
              <a:lnSpc>
                <a:spcPct val="150000"/>
              </a:lnSpc>
              <a:buNone/>
            </a:pPr>
            <a:r>
              <a:rPr lang="en-GB" sz="1000" dirty="0" err="1" smtClean="0">
                <a:latin typeface="XCCW Joined 6a" panose="03050602040000000000" pitchFamily="66" charset="0"/>
              </a:rPr>
              <a:t>You's</a:t>
            </a:r>
            <a:r>
              <a:rPr lang="en-GB" sz="1000" dirty="0" smtClean="0">
                <a:latin typeface="XCCW Joined 6a" panose="03050602040000000000" pitchFamily="66" charset="0"/>
              </a:rPr>
              <a:t> </a:t>
            </a:r>
            <a:r>
              <a:rPr lang="en-GB" sz="1000" dirty="0" err="1" smtClean="0">
                <a:latin typeface="XCCW Joined 6a" panose="03050602040000000000" pitchFamily="66" charset="0"/>
              </a:rPr>
              <a:t>lookin</a:t>
            </a:r>
            <a:r>
              <a:rPr lang="en-GB" sz="1000" dirty="0" smtClean="0">
                <a:latin typeface="XCCW Joined 6a" panose="03050602040000000000" pitchFamily="66" charset="0"/>
              </a:rPr>
              <a:t>' a little on the pale side." </a:t>
            </a:r>
          </a:p>
          <a:p>
            <a:pPr marL="0" indent="0">
              <a:lnSpc>
                <a:spcPct val="150000"/>
              </a:lnSpc>
              <a:buNone/>
            </a:pPr>
            <a:r>
              <a:rPr lang="en-GB" sz="1000" dirty="0" smtClean="0">
                <a:latin typeface="XCCW Joined 6a" panose="03050602040000000000" pitchFamily="66" charset="0"/>
              </a:rPr>
              <a:t>He stepped into the </a:t>
            </a:r>
            <a:r>
              <a:rPr lang="en-GB" sz="1000" dirty="0" err="1" smtClean="0">
                <a:latin typeface="XCCW Joined 6a" panose="03050602040000000000" pitchFamily="66" charset="0"/>
              </a:rPr>
              <a:t>cozy</a:t>
            </a:r>
            <a:r>
              <a:rPr lang="en-GB" sz="1000" dirty="0" smtClean="0">
                <a:latin typeface="XCCW Joined 6a" panose="03050602040000000000" pitchFamily="66" charset="0"/>
              </a:rPr>
              <a:t> warmth of the kitchen. Sam padded after him and curled up on the floor in front of her stove. She sat down at the table and poured out two cups of tea. </a:t>
            </a:r>
          </a:p>
          <a:p>
            <a:pPr marL="0" indent="0">
              <a:lnSpc>
                <a:spcPct val="150000"/>
              </a:lnSpc>
              <a:buNone/>
            </a:pPr>
            <a:r>
              <a:rPr lang="en-GB" sz="1000" dirty="0" smtClean="0">
                <a:latin typeface="XCCW Joined 6a" panose="03050602040000000000" pitchFamily="66" charset="0"/>
              </a:rPr>
              <a:t>"Sit down," she said, sliding a cup across to him. "What can I do for you?" </a:t>
            </a:r>
          </a:p>
          <a:p>
            <a:pPr marL="0" indent="0">
              <a:lnSpc>
                <a:spcPct val="150000"/>
              </a:lnSpc>
              <a:buNone/>
            </a:pPr>
            <a:r>
              <a:rPr lang="en-GB" sz="1000" dirty="0" smtClean="0">
                <a:latin typeface="XCCW Joined 6a" panose="03050602040000000000" pitchFamily="66" charset="0"/>
              </a:rPr>
              <a:t>Tom looked surprised. </a:t>
            </a:r>
          </a:p>
          <a:p>
            <a:pPr marL="0" indent="0">
              <a:lnSpc>
                <a:spcPct val="150000"/>
              </a:lnSpc>
              <a:buNone/>
            </a:pPr>
            <a:r>
              <a:rPr lang="en-GB" sz="1000" dirty="0" smtClean="0">
                <a:latin typeface="XCCW Joined 6a" panose="03050602040000000000" pitchFamily="66" charset="0"/>
              </a:rPr>
              <a:t>"There is </a:t>
            </a:r>
            <a:r>
              <a:rPr lang="en-GB" sz="1000" dirty="0" err="1" smtClean="0">
                <a:latin typeface="XCCW Joined 6a" panose="03050602040000000000" pitchFamily="66" charset="0"/>
              </a:rPr>
              <a:t>somethin</a:t>
            </a:r>
            <a:r>
              <a:rPr lang="en-GB" sz="1000" dirty="0" smtClean="0">
                <a:latin typeface="XCCW Joined 6a" panose="03050602040000000000" pitchFamily="66" charset="0"/>
              </a:rPr>
              <a:t>' you wants me to do, </a:t>
            </a:r>
            <a:r>
              <a:rPr lang="en-GB" sz="1000" dirty="0" err="1" smtClean="0">
                <a:latin typeface="XCCW Joined 6a" panose="03050602040000000000" pitchFamily="66" charset="0"/>
              </a:rPr>
              <a:t>ent</a:t>
            </a:r>
            <a:r>
              <a:rPr lang="en-GB" sz="1000" dirty="0" smtClean="0">
                <a:latin typeface="XCCW Joined 6a" panose="03050602040000000000" pitchFamily="66" charset="0"/>
              </a:rPr>
              <a:t> there? Is it Will?" </a:t>
            </a:r>
          </a:p>
          <a:p>
            <a:pPr marL="0" indent="0">
              <a:lnSpc>
                <a:spcPct val="150000"/>
              </a:lnSpc>
              <a:buNone/>
            </a:pPr>
            <a:r>
              <a:rPr lang="en-GB" sz="1000" dirty="0" smtClean="0">
                <a:latin typeface="XCCW Joined 6a" panose="03050602040000000000" pitchFamily="66" charset="0"/>
              </a:rPr>
              <a:t>Tom shook his head. "Annie </a:t>
            </a:r>
            <a:r>
              <a:rPr lang="en-GB" sz="1000" dirty="0" err="1" smtClean="0">
                <a:latin typeface="XCCW Joined 6a" panose="03050602040000000000" pitchFamily="66" charset="0"/>
              </a:rPr>
              <a:t>Hartridge</a:t>
            </a:r>
            <a:r>
              <a:rPr lang="en-GB" sz="1000" dirty="0" smtClean="0">
                <a:latin typeface="XCCW Joined 6a" panose="03050602040000000000" pitchFamily="66" charset="0"/>
              </a:rPr>
              <a:t> has got a telegram." </a:t>
            </a:r>
          </a:p>
          <a:p>
            <a:pPr marL="0" indent="0">
              <a:lnSpc>
                <a:spcPct val="150000"/>
              </a:lnSpc>
              <a:buNone/>
            </a:pPr>
            <a:r>
              <a:rPr lang="en-GB" sz="1000" dirty="0" smtClean="0">
                <a:latin typeface="XCCW Joined 6a" panose="03050602040000000000" pitchFamily="66" charset="0"/>
              </a:rPr>
              <a:t>Mrs. Fletcher put down her cup slowly. "David?" she asked. </a:t>
            </a:r>
          </a:p>
          <a:p>
            <a:pPr marL="0" indent="0">
              <a:lnSpc>
                <a:spcPct val="150000"/>
              </a:lnSpc>
              <a:buNone/>
            </a:pPr>
            <a:r>
              <a:rPr lang="en-GB" sz="1000" dirty="0" smtClean="0">
                <a:latin typeface="XCCW Joined 6a" panose="03050602040000000000" pitchFamily="66" charset="0"/>
              </a:rPr>
              <a:t>"I don't know. I </a:t>
            </a:r>
            <a:r>
              <a:rPr lang="en-GB" sz="1000" dirty="0" err="1" smtClean="0">
                <a:latin typeface="XCCW Joined 6a" panose="03050602040000000000" pitchFamily="66" charset="0"/>
              </a:rPr>
              <a:t>jes</a:t>
            </a:r>
            <a:r>
              <a:rPr lang="en-GB" sz="1000" dirty="0" smtClean="0">
                <a:latin typeface="XCCW Joined 6a" panose="03050602040000000000" pitchFamily="66" charset="0"/>
              </a:rPr>
              <a:t>' thought with you </a:t>
            </a:r>
            <a:r>
              <a:rPr lang="en-GB" sz="1000" dirty="0" err="1" smtClean="0">
                <a:latin typeface="XCCW Joined 6a" panose="03050602040000000000" pitchFamily="66" charset="0"/>
              </a:rPr>
              <a:t>havin</a:t>
            </a:r>
            <a:r>
              <a:rPr lang="en-GB" sz="1000" dirty="0" smtClean="0">
                <a:latin typeface="XCCW Joined 6a" panose="03050602040000000000" pitchFamily="66" charset="0"/>
              </a:rPr>
              <a:t>' lost Michael and with her about to have her baby, she might need someone who could help, like." </a:t>
            </a:r>
          </a:p>
          <a:p>
            <a:pPr marL="0" indent="0">
              <a:lnSpc>
                <a:spcPct val="150000"/>
              </a:lnSpc>
              <a:buNone/>
            </a:pPr>
            <a:r>
              <a:rPr lang="en-GB" sz="1000" dirty="0" smtClean="0">
                <a:latin typeface="XCCW Joined 6a" panose="03050602040000000000" pitchFamily="66" charset="0"/>
              </a:rPr>
              <a:t>"Of course," she said, and she stood up and hurriedly untied her apron. </a:t>
            </a:r>
          </a:p>
          <a:p>
            <a:pPr marL="0" indent="0">
              <a:lnSpc>
                <a:spcPct val="150000"/>
              </a:lnSpc>
              <a:buNone/>
            </a:pPr>
            <a:r>
              <a:rPr lang="en-GB" sz="1000" dirty="0" smtClean="0">
                <a:latin typeface="XCCW Joined 6a" panose="03050602040000000000" pitchFamily="66" charset="0"/>
              </a:rPr>
              <a:t>"She </a:t>
            </a:r>
            <a:r>
              <a:rPr lang="en-GB" sz="1000" dirty="0" err="1" smtClean="0">
                <a:latin typeface="XCCW Joined 6a" panose="03050602040000000000" pitchFamily="66" charset="0"/>
              </a:rPr>
              <a:t>ent</a:t>
            </a:r>
            <a:r>
              <a:rPr lang="en-GB" sz="1000" dirty="0" smtClean="0">
                <a:latin typeface="XCCW Joined 6a" panose="03050602040000000000" pitchFamily="66" charset="0"/>
              </a:rPr>
              <a:t> got it yet," he added. </a:t>
            </a:r>
          </a:p>
          <a:p>
            <a:pPr marL="0" indent="0">
              <a:lnSpc>
                <a:spcPct val="150000"/>
              </a:lnSpc>
              <a:buNone/>
            </a:pPr>
            <a:endParaRPr lang="en-GB" sz="1000" dirty="0" smtClean="0">
              <a:latin typeface="XCCW Joined 6a" panose="03050602040000000000" pitchFamily="66" charset="0"/>
            </a:endParaRPr>
          </a:p>
          <a:p>
            <a:pPr marL="0" indent="0">
              <a:lnSpc>
                <a:spcPct val="170000"/>
              </a:lnSpc>
              <a:buNone/>
            </a:pPr>
            <a:endParaRPr lang="en-GB" sz="1000" dirty="0" smtClean="0">
              <a:latin typeface="XCCW Joined 6a" panose="03050602040000000000" pitchFamily="66" charset="0"/>
            </a:endParaRPr>
          </a:p>
          <a:p>
            <a:pPr marL="0" indent="0">
              <a:lnSpc>
                <a:spcPct val="150000"/>
              </a:lnSpc>
              <a:buNone/>
            </a:pPr>
            <a:endParaRPr lang="en-GB" sz="1400" dirty="0">
              <a:latin typeface="XCCW Joined 6a" panose="03050602040000000000" pitchFamily="66" charset="0"/>
            </a:endParaRPr>
          </a:p>
        </p:txBody>
      </p:sp>
      <p:pic>
        <p:nvPicPr>
          <p:cNvPr id="2" name="Page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249737"/>
            <a:ext cx="487363" cy="487363"/>
          </a:xfrm>
          <a:prstGeom prst="rect">
            <a:avLst/>
          </a:prstGeom>
        </p:spPr>
      </p:pic>
    </p:spTree>
    <p:extLst>
      <p:ext uri="{BB962C8B-B14F-4D97-AF65-F5344CB8AC3E}">
        <p14:creationId xmlns:p14="http://schemas.microsoft.com/office/powerpoint/2010/main" val="37764123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662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31223"/>
            <a:ext cx="10515600" cy="5584780"/>
          </a:xfrm>
        </p:spPr>
        <p:txBody>
          <a:bodyPr>
            <a:noAutofit/>
          </a:bodyPr>
          <a:lstStyle/>
          <a:p>
            <a:pPr marL="0" indent="0">
              <a:lnSpc>
                <a:spcPct val="150000"/>
              </a:lnSpc>
              <a:buNone/>
            </a:pPr>
            <a:r>
              <a:rPr lang="en-GB" sz="1000" dirty="0" smtClean="0">
                <a:latin typeface="XCCW Joined 6a" panose="03050602040000000000" pitchFamily="66" charset="0"/>
              </a:rPr>
              <a:t>She rolled down her sleeves. </a:t>
            </a:r>
          </a:p>
          <a:p>
            <a:pPr marL="0" indent="0">
              <a:lnSpc>
                <a:spcPct val="150000"/>
              </a:lnSpc>
              <a:buNone/>
            </a:pPr>
            <a:r>
              <a:rPr lang="en-GB" sz="1000" dirty="0" smtClean="0">
                <a:latin typeface="XCCW Joined 6a" panose="03050602040000000000" pitchFamily="66" charset="0"/>
              </a:rPr>
              <a:t>"I'd like to be there as soon as possible. In her state she might pass out or </a:t>
            </a:r>
            <a:r>
              <a:rPr lang="en-GB" sz="1000" dirty="0" err="1" smtClean="0">
                <a:latin typeface="XCCW Joined 6a" panose="03050602040000000000" pitchFamily="66" charset="0"/>
              </a:rPr>
              <a:t>somethin</a:t>
            </a:r>
            <a:r>
              <a:rPr lang="en-GB" sz="1000" dirty="0" smtClean="0">
                <a:latin typeface="XCCW Joined 6a" panose="03050602040000000000" pitchFamily="66" charset="0"/>
              </a:rPr>
              <a:t>'. I'll think of an excuse, like extra eggs from the </a:t>
            </a:r>
            <a:r>
              <a:rPr lang="en-GB" sz="1000" dirty="0" err="1" smtClean="0">
                <a:latin typeface="XCCW Joined 6a" panose="03050602040000000000" pitchFamily="66" charset="0"/>
              </a:rPr>
              <a:t>Padfields</a:t>
            </a:r>
            <a:r>
              <a:rPr lang="en-GB" sz="1000" dirty="0" smtClean="0">
                <a:latin typeface="XCCW Joined 6a" panose="03050602040000000000" pitchFamily="66" charset="0"/>
              </a:rPr>
              <a:t>, booties for the baby, that sort of thing." </a:t>
            </a:r>
          </a:p>
          <a:p>
            <a:pPr marL="0" indent="0">
              <a:lnSpc>
                <a:spcPct val="150000"/>
              </a:lnSpc>
              <a:buNone/>
            </a:pPr>
            <a:r>
              <a:rPr lang="en-GB" sz="1000" dirty="0" smtClean="0">
                <a:latin typeface="XCCW Joined 6a" panose="03050602040000000000" pitchFamily="66" charset="0"/>
              </a:rPr>
              <a:t>Tom nodded. It sounded for the best. He watched her put her coat on. </a:t>
            </a:r>
          </a:p>
          <a:p>
            <a:pPr marL="0" indent="0">
              <a:lnSpc>
                <a:spcPct val="150000"/>
              </a:lnSpc>
              <a:buNone/>
            </a:pPr>
            <a:r>
              <a:rPr lang="en-GB" sz="1000" dirty="0" smtClean="0">
                <a:latin typeface="XCCW Joined 6a" panose="03050602040000000000" pitchFamily="66" charset="0"/>
              </a:rPr>
              <a:t>"Them trains to London," he murmured. </a:t>
            </a:r>
          </a:p>
          <a:p>
            <a:pPr marL="0" indent="0">
              <a:lnSpc>
                <a:spcPct val="150000"/>
              </a:lnSpc>
              <a:buNone/>
            </a:pPr>
            <a:r>
              <a:rPr lang="en-GB" sz="1000" dirty="0" smtClean="0">
                <a:latin typeface="XCCW Joined 6a" panose="03050602040000000000" pitchFamily="66" charset="0"/>
              </a:rPr>
              <a:t>"Yes?" she said, puzzled. "What about them?" </a:t>
            </a:r>
          </a:p>
          <a:p>
            <a:pPr marL="0" indent="0">
              <a:lnSpc>
                <a:spcPct val="150000"/>
              </a:lnSpc>
              <a:buNone/>
            </a:pPr>
            <a:r>
              <a:rPr lang="en-GB" sz="1000" dirty="0" smtClean="0">
                <a:latin typeface="XCCW Joined 6a" panose="03050602040000000000" pitchFamily="66" charset="0"/>
              </a:rPr>
              <a:t>"They run on </a:t>
            </a:r>
            <a:r>
              <a:rPr lang="en-GB" sz="1000" dirty="0" err="1" smtClean="0">
                <a:latin typeface="XCCW Joined 6a" panose="03050602040000000000" pitchFamily="66" charset="0"/>
              </a:rPr>
              <a:t>Fridees</a:t>
            </a:r>
            <a:r>
              <a:rPr lang="en-GB" sz="1000" dirty="0" smtClean="0">
                <a:latin typeface="XCCW Joined 6a" panose="03050602040000000000" pitchFamily="66" charset="0"/>
              </a:rPr>
              <a:t>, don't they?" </a:t>
            </a:r>
          </a:p>
          <a:p>
            <a:pPr marL="0" indent="0">
              <a:lnSpc>
                <a:spcPct val="150000"/>
              </a:lnSpc>
              <a:buNone/>
            </a:pPr>
            <a:r>
              <a:rPr lang="en-GB" sz="1000" dirty="0" smtClean="0">
                <a:latin typeface="XCCW Joined 6a" panose="03050602040000000000" pitchFamily="66" charset="0"/>
              </a:rPr>
              <a:t>"Yes. That's right." </a:t>
            </a:r>
          </a:p>
          <a:p>
            <a:pPr marL="0" indent="0">
              <a:lnSpc>
                <a:spcPct val="150000"/>
              </a:lnSpc>
              <a:buNone/>
            </a:pPr>
            <a:r>
              <a:rPr lang="en-GB" sz="1000" dirty="0" smtClean="0">
                <a:latin typeface="XCCW Joined 6a" panose="03050602040000000000" pitchFamily="66" charset="0"/>
              </a:rPr>
              <a:t>"It's </a:t>
            </a:r>
            <a:r>
              <a:rPr lang="en-GB" sz="1000" dirty="0" err="1" smtClean="0">
                <a:latin typeface="XCCW Joined 6a" panose="03050602040000000000" pitchFamily="66" charset="0"/>
              </a:rPr>
              <a:t>Fridee</a:t>
            </a:r>
            <a:r>
              <a:rPr lang="en-GB" sz="1000" dirty="0" smtClean="0">
                <a:latin typeface="XCCW Joined 6a" panose="03050602040000000000" pitchFamily="66" charset="0"/>
              </a:rPr>
              <a:t> today, </a:t>
            </a:r>
            <a:r>
              <a:rPr lang="en-GB" sz="1000" dirty="0" err="1" smtClean="0">
                <a:latin typeface="XCCW Joined 6a" panose="03050602040000000000" pitchFamily="66" charset="0"/>
              </a:rPr>
              <a:t>ent</a:t>
            </a:r>
            <a:r>
              <a:rPr lang="en-GB" sz="1000" dirty="0" smtClean="0">
                <a:latin typeface="XCCW Joined 6a" panose="03050602040000000000" pitchFamily="66" charset="0"/>
              </a:rPr>
              <a:t> it?" </a:t>
            </a:r>
          </a:p>
          <a:p>
            <a:pPr marL="0" indent="0">
              <a:lnSpc>
                <a:spcPct val="150000"/>
              </a:lnSpc>
              <a:buNone/>
            </a:pPr>
            <a:r>
              <a:rPr lang="en-GB" sz="1000" dirty="0" smtClean="0">
                <a:latin typeface="XCCW Joined 6a" panose="03050602040000000000" pitchFamily="66" charset="0"/>
              </a:rPr>
              <a:t>"</a:t>
            </a:r>
            <a:r>
              <a:rPr lang="en-GB" sz="1000" dirty="0" err="1" smtClean="0">
                <a:latin typeface="XCCW Joined 6a" panose="03050602040000000000" pitchFamily="66" charset="0"/>
              </a:rPr>
              <a:t>Yis</a:t>
            </a:r>
            <a:r>
              <a:rPr lang="en-GB" sz="1000" dirty="0" smtClean="0">
                <a:latin typeface="XCCW Joined 6a" panose="03050602040000000000" pitchFamily="66" charset="0"/>
              </a:rPr>
              <a:t>." </a:t>
            </a:r>
          </a:p>
          <a:p>
            <a:pPr marL="0" indent="0">
              <a:lnSpc>
                <a:spcPct val="150000"/>
              </a:lnSpc>
              <a:buNone/>
            </a:pPr>
            <a:r>
              <a:rPr lang="en-GB" sz="1000" dirty="0" smtClean="0">
                <a:latin typeface="XCCW Joined 6a" panose="03050602040000000000" pitchFamily="66" charset="0"/>
              </a:rPr>
              <a:t>He stood up abruptly. </a:t>
            </a:r>
          </a:p>
          <a:p>
            <a:pPr marL="0" indent="0">
              <a:lnSpc>
                <a:spcPct val="150000"/>
              </a:lnSpc>
              <a:buNone/>
            </a:pPr>
            <a:r>
              <a:rPr lang="en-GB" sz="1000" dirty="0" smtClean="0">
                <a:latin typeface="XCCW Joined 6a" panose="03050602040000000000" pitchFamily="66" charset="0"/>
              </a:rPr>
              <a:t>"I'm </a:t>
            </a:r>
            <a:r>
              <a:rPr lang="en-GB" sz="1000" dirty="0" err="1" smtClean="0">
                <a:latin typeface="XCCW Joined 6a" panose="03050602040000000000" pitchFamily="66" charset="0"/>
              </a:rPr>
              <a:t>goin</a:t>
            </a:r>
            <a:r>
              <a:rPr lang="en-GB" sz="1000" dirty="0" smtClean="0">
                <a:latin typeface="XCCW Joined 6a" panose="03050602040000000000" pitchFamily="66" charset="0"/>
              </a:rPr>
              <a:t>' to get on that train, Mrs. Fletcher, and what's more I'm </a:t>
            </a:r>
            <a:r>
              <a:rPr lang="en-GB" sz="1000" dirty="0" err="1" smtClean="0">
                <a:latin typeface="XCCW Joined 6a" panose="03050602040000000000" pitchFamily="66" charset="0"/>
              </a:rPr>
              <a:t>goin</a:t>
            </a:r>
            <a:r>
              <a:rPr lang="en-GB" sz="1000" dirty="0" smtClean="0">
                <a:latin typeface="XCCW Joined 6a" panose="03050602040000000000" pitchFamily="66" charset="0"/>
              </a:rPr>
              <a:t>' to get on it today." </a:t>
            </a:r>
          </a:p>
          <a:p>
            <a:pPr marL="0" indent="0">
              <a:lnSpc>
                <a:spcPct val="150000"/>
              </a:lnSpc>
              <a:buNone/>
            </a:pPr>
            <a:r>
              <a:rPr lang="en-GB" sz="1000" dirty="0" smtClean="0">
                <a:latin typeface="XCCW Joined 6a" panose="03050602040000000000" pitchFamily="66" charset="0"/>
              </a:rPr>
              <a:t>  </a:t>
            </a:r>
          </a:p>
          <a:p>
            <a:pPr marL="0" indent="0">
              <a:lnSpc>
                <a:spcPct val="150000"/>
              </a:lnSpc>
              <a:buNone/>
            </a:pPr>
            <a:r>
              <a:rPr lang="en-GB" sz="1000" dirty="0" smtClean="0">
                <a:latin typeface="XCCW Joined 6a" panose="03050602040000000000" pitchFamily="66" charset="0"/>
              </a:rPr>
              <a:t>Tom's journey to London was as bumpy and intermittent as William's had been. Dim blue lights lit the tightly packed carriages and the air was stifling. It was frustrating, too, not to be able to see the stations that they passed, but once it was evening it was too dangerous to attempt to peep through the blacks in spite of the faintness of the blue lights. Sammy, who had not only smuggled himself into the cart but had also jumped off it and followed Tom to the station, was now squashed onto his lap. A makeshift leash, made of rope, hung from between his teeth. Tom held him tightly even as he dozed on the long journey. </a:t>
            </a:r>
          </a:p>
          <a:p>
            <a:pPr marL="0" indent="0">
              <a:lnSpc>
                <a:spcPct val="150000"/>
              </a:lnSpc>
              <a:buNone/>
            </a:pPr>
            <a:endParaRPr lang="en-GB" sz="1000" dirty="0" smtClean="0">
              <a:latin typeface="XCCW Joined 6a" panose="03050602040000000000" pitchFamily="66" charset="0"/>
            </a:endParaRPr>
          </a:p>
          <a:p>
            <a:pPr marL="0" indent="0">
              <a:lnSpc>
                <a:spcPct val="150000"/>
              </a:lnSpc>
              <a:buNone/>
            </a:pPr>
            <a:endParaRPr lang="en-GB" sz="1400" dirty="0">
              <a:latin typeface="XCCW Joined 6a" panose="03050602040000000000" pitchFamily="66" charset="0"/>
            </a:endParaRPr>
          </a:p>
        </p:txBody>
      </p:sp>
      <p:pic>
        <p:nvPicPr>
          <p:cNvPr id="2" name="Page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50837" y="287541"/>
            <a:ext cx="487363" cy="487363"/>
          </a:xfrm>
          <a:prstGeom prst="rect">
            <a:avLst/>
          </a:prstGeom>
        </p:spPr>
      </p:pic>
    </p:spTree>
    <p:extLst>
      <p:ext uri="{BB962C8B-B14F-4D97-AF65-F5344CB8AC3E}">
        <p14:creationId xmlns:p14="http://schemas.microsoft.com/office/powerpoint/2010/main" val="33277492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786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1429</Words>
  <Application>Microsoft Office PowerPoint</Application>
  <PresentationFormat>Widescreen</PresentationFormat>
  <Paragraphs>47</Paragraphs>
  <Slides>5</Slides>
  <Notes>0</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XCCW Joined 6a</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Catherine Mobey</dc:creator>
  <cp:lastModifiedBy>Catherine Mobey</cp:lastModifiedBy>
  <cp:revision>6</cp:revision>
  <dcterms:created xsi:type="dcterms:W3CDTF">2021-01-23T19:29:28Z</dcterms:created>
  <dcterms:modified xsi:type="dcterms:W3CDTF">2021-01-27T09:36:01Z</dcterms:modified>
</cp:coreProperties>
</file>