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7" roundtripDataSignature="AMtx7mgdJTW7YN7hQ2JC4FNqL5+2eolv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2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CC2E5"/>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6.jpg"/><Relationship Id="rId5" Type="http://schemas.openxmlformats.org/officeDocument/2006/relationships/image" Target="../media/image7.jpg"/><Relationship Id="rId6"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youtube.com/watch?v=Z-BIL6p1Te8" TargetMode="External"/><Relationship Id="rId4" Type="http://schemas.openxmlformats.org/officeDocument/2006/relationships/image" Target="../media/image12.png"/><Relationship Id="rId5"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CC2E5"/>
        </a:solid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Arial"/>
              <a:buNone/>
            </a:pPr>
            <a:r>
              <a:rPr lang="en-US">
                <a:latin typeface="Arial"/>
                <a:ea typeface="Arial"/>
                <a:cs typeface="Arial"/>
                <a:sym typeface="Arial"/>
              </a:rPr>
              <a:t>Let’s talk about our wellbeing! </a:t>
            </a:r>
            <a:endParaRPr>
              <a:latin typeface="Arial"/>
              <a:ea typeface="Arial"/>
              <a:cs typeface="Arial"/>
              <a:sym typeface="Arial"/>
            </a:endParaRPr>
          </a:p>
        </p:txBody>
      </p:sp>
      <p:pic>
        <p:nvPicPr>
          <p:cNvPr descr="Five Ways to Wellbeing - St Mary's Church of England Academy, Stotfold" id="85" name="Google Shape;85;p1"/>
          <p:cNvPicPr preferRelativeResize="0"/>
          <p:nvPr/>
        </p:nvPicPr>
        <p:blipFill rotWithShape="1">
          <a:blip r:embed="rId3">
            <a:alphaModFix/>
          </a:blip>
          <a:srcRect b="0" l="0" r="0" t="0"/>
          <a:stretch/>
        </p:blipFill>
        <p:spPr>
          <a:xfrm>
            <a:off x="2924901" y="3602038"/>
            <a:ext cx="5804164" cy="26249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838200" y="1588168"/>
            <a:ext cx="10515600" cy="5269832"/>
          </a:xfrm>
          <a:prstGeom prst="rect">
            <a:avLst/>
          </a:prstGeom>
          <a:noFill/>
          <a:ln>
            <a:noFill/>
          </a:ln>
        </p:spPr>
        <p:txBody>
          <a:bodyPr anchorCtr="0" anchor="t" bIns="45700" lIns="91425" spcFirstLastPara="1" rIns="91425" wrap="square" tIns="45700">
            <a:normAutofit/>
          </a:bodyPr>
          <a:lstStyle/>
          <a:p>
            <a:pPr indent="-50800" lvl="0" marL="228600" rtl="0" algn="ctr">
              <a:lnSpc>
                <a:spcPct val="90000"/>
              </a:lnSpc>
              <a:spcBef>
                <a:spcPts val="0"/>
              </a:spcBef>
              <a:spcAft>
                <a:spcPts val="0"/>
              </a:spcAft>
              <a:buClr>
                <a:schemeClr val="dk1"/>
              </a:buClr>
              <a:buSzPts val="2800"/>
              <a:buNone/>
            </a:pPr>
            <a:r>
              <a:t/>
            </a:r>
            <a:endParaRPr/>
          </a:p>
          <a:p>
            <a:pPr indent="-114300" lvl="0" marL="228600" rtl="0" algn="ctr">
              <a:lnSpc>
                <a:spcPct val="90000"/>
              </a:lnSpc>
              <a:spcBef>
                <a:spcPts val="1000"/>
              </a:spcBef>
              <a:spcAft>
                <a:spcPts val="0"/>
              </a:spcAft>
              <a:buClr>
                <a:schemeClr val="dk1"/>
              </a:buClr>
              <a:buSzPts val="1800"/>
              <a:buNone/>
            </a:pPr>
            <a:r>
              <a:t/>
            </a:r>
            <a:endParaRPr sz="1800"/>
          </a:p>
          <a:p>
            <a:pPr indent="0" lvl="0" marL="0" rtl="0" algn="ctr">
              <a:lnSpc>
                <a:spcPct val="90000"/>
              </a:lnSpc>
              <a:spcBef>
                <a:spcPts val="1000"/>
              </a:spcBef>
              <a:spcAft>
                <a:spcPts val="0"/>
              </a:spcAft>
              <a:buClr>
                <a:schemeClr val="dk1"/>
              </a:buClr>
              <a:buSzPts val="1900"/>
              <a:buNone/>
            </a:pPr>
            <a:r>
              <a:rPr lang="en-US" sz="1900">
                <a:latin typeface="Arial"/>
                <a:ea typeface="Arial"/>
                <a:cs typeface="Arial"/>
                <a:sym typeface="Arial"/>
              </a:rPr>
              <a:t>There are 5 steps me can take to improve our </a:t>
            </a:r>
            <a:r>
              <a:rPr b="1" lang="en-US" sz="1900" u="sng">
                <a:latin typeface="Arial"/>
                <a:ea typeface="Arial"/>
                <a:cs typeface="Arial"/>
                <a:sym typeface="Arial"/>
              </a:rPr>
              <a:t>mental health </a:t>
            </a:r>
            <a:r>
              <a:rPr lang="en-US" sz="1900">
                <a:latin typeface="Arial"/>
                <a:ea typeface="Arial"/>
                <a:cs typeface="Arial"/>
                <a:sym typeface="Arial"/>
              </a:rPr>
              <a:t>and </a:t>
            </a:r>
            <a:r>
              <a:rPr b="1" lang="en-US" sz="1900" u="sng">
                <a:latin typeface="Arial"/>
                <a:ea typeface="Arial"/>
                <a:cs typeface="Arial"/>
                <a:sym typeface="Arial"/>
              </a:rPr>
              <a:t>wellbeing</a:t>
            </a:r>
            <a:r>
              <a:rPr lang="en-US" sz="1900">
                <a:latin typeface="Arial"/>
                <a:ea typeface="Arial"/>
                <a:cs typeface="Arial"/>
                <a:sym typeface="Arial"/>
              </a:rPr>
              <a:t>. These 5 steps can make us feel more positive! </a:t>
            </a:r>
            <a:endParaRPr/>
          </a:p>
          <a:p>
            <a:pPr indent="0" lvl="0" marL="0" rtl="0" algn="ctr">
              <a:lnSpc>
                <a:spcPct val="90000"/>
              </a:lnSpc>
              <a:spcBef>
                <a:spcPts val="1000"/>
              </a:spcBef>
              <a:spcAft>
                <a:spcPts val="0"/>
              </a:spcAft>
              <a:buClr>
                <a:schemeClr val="dk1"/>
              </a:buClr>
              <a:buSzPts val="1900"/>
              <a:buNone/>
            </a:pPr>
            <a:r>
              <a:rPr b="1" lang="en-US" sz="1900" u="sng">
                <a:latin typeface="Arial"/>
                <a:ea typeface="Arial"/>
                <a:cs typeface="Arial"/>
                <a:sym typeface="Arial"/>
              </a:rPr>
              <a:t>Mental health </a:t>
            </a:r>
            <a:r>
              <a:rPr lang="en-US" sz="1900">
                <a:latin typeface="Arial"/>
                <a:ea typeface="Arial"/>
                <a:cs typeface="Arial"/>
                <a:sym typeface="Arial"/>
              </a:rPr>
              <a:t>is all about how we feel on the inside. We cannot see these feelings which is why it is important to talk about them! </a:t>
            </a:r>
            <a:endParaRPr/>
          </a:p>
          <a:p>
            <a:pPr indent="0" lvl="0" marL="0" rtl="0" algn="ctr">
              <a:lnSpc>
                <a:spcPct val="90000"/>
              </a:lnSpc>
              <a:spcBef>
                <a:spcPts val="1000"/>
              </a:spcBef>
              <a:spcAft>
                <a:spcPts val="0"/>
              </a:spcAft>
              <a:buClr>
                <a:schemeClr val="dk1"/>
              </a:buClr>
              <a:buSzPts val="1800"/>
              <a:buNone/>
            </a:pPr>
            <a:r>
              <a:t/>
            </a:r>
            <a:endParaRPr sz="1800">
              <a:latin typeface="Arial"/>
              <a:ea typeface="Arial"/>
              <a:cs typeface="Arial"/>
              <a:sym typeface="Arial"/>
            </a:endParaRPr>
          </a:p>
          <a:p>
            <a:pPr indent="-342900" lvl="0" marL="342900" rtl="0" algn="ctr">
              <a:lnSpc>
                <a:spcPct val="150000"/>
              </a:lnSpc>
              <a:spcBef>
                <a:spcPts val="1000"/>
              </a:spcBef>
              <a:spcAft>
                <a:spcPts val="0"/>
              </a:spcAft>
              <a:buClr>
                <a:schemeClr val="dk1"/>
              </a:buClr>
              <a:buSzPts val="1800"/>
              <a:buAutoNum type="arabicPeriod"/>
            </a:pPr>
            <a:r>
              <a:rPr lang="en-US" sz="1800">
                <a:latin typeface="Arial"/>
                <a:ea typeface="Arial"/>
                <a:cs typeface="Arial"/>
                <a:sym typeface="Arial"/>
              </a:rPr>
              <a:t>Connecting with others</a:t>
            </a:r>
            <a:endParaRPr/>
          </a:p>
          <a:p>
            <a:pPr indent="-342900" lvl="0" marL="342900" rtl="0" algn="ctr">
              <a:lnSpc>
                <a:spcPct val="150000"/>
              </a:lnSpc>
              <a:spcBef>
                <a:spcPts val="1000"/>
              </a:spcBef>
              <a:spcAft>
                <a:spcPts val="0"/>
              </a:spcAft>
              <a:buClr>
                <a:schemeClr val="dk1"/>
              </a:buClr>
              <a:buSzPts val="1800"/>
              <a:buAutoNum type="arabicPeriod"/>
            </a:pPr>
            <a:r>
              <a:rPr lang="en-US" sz="1800">
                <a:latin typeface="Arial"/>
                <a:ea typeface="Arial"/>
                <a:cs typeface="Arial"/>
                <a:sym typeface="Arial"/>
              </a:rPr>
              <a:t>Being active (moving our bodies) </a:t>
            </a:r>
            <a:endParaRPr/>
          </a:p>
          <a:p>
            <a:pPr indent="-342900" lvl="0" marL="342900" rtl="0" algn="ctr">
              <a:lnSpc>
                <a:spcPct val="150000"/>
              </a:lnSpc>
              <a:spcBef>
                <a:spcPts val="1000"/>
              </a:spcBef>
              <a:spcAft>
                <a:spcPts val="0"/>
              </a:spcAft>
              <a:buClr>
                <a:schemeClr val="dk1"/>
              </a:buClr>
              <a:buSzPts val="1800"/>
              <a:buAutoNum type="arabicPeriod"/>
            </a:pPr>
            <a:r>
              <a:rPr lang="en-US" sz="1800">
                <a:latin typeface="Arial"/>
                <a:ea typeface="Arial"/>
                <a:cs typeface="Arial"/>
                <a:sym typeface="Arial"/>
              </a:rPr>
              <a:t>Taking notice (mindfulness/ not worrying about the past or the future). </a:t>
            </a:r>
            <a:endParaRPr/>
          </a:p>
          <a:p>
            <a:pPr indent="-342900" lvl="0" marL="342900" rtl="0" algn="ctr">
              <a:lnSpc>
                <a:spcPct val="150000"/>
              </a:lnSpc>
              <a:spcBef>
                <a:spcPts val="1000"/>
              </a:spcBef>
              <a:spcAft>
                <a:spcPts val="0"/>
              </a:spcAft>
              <a:buClr>
                <a:schemeClr val="dk1"/>
              </a:buClr>
              <a:buSzPts val="1800"/>
              <a:buAutoNum type="arabicPeriod"/>
            </a:pPr>
            <a:r>
              <a:rPr lang="en-US" sz="1800">
                <a:latin typeface="Arial"/>
                <a:ea typeface="Arial"/>
                <a:cs typeface="Arial"/>
                <a:sym typeface="Arial"/>
              </a:rPr>
              <a:t>Learning new life skills </a:t>
            </a:r>
            <a:endParaRPr/>
          </a:p>
          <a:p>
            <a:pPr indent="-342900" lvl="0" marL="342900" rtl="0" algn="ctr">
              <a:lnSpc>
                <a:spcPct val="150000"/>
              </a:lnSpc>
              <a:spcBef>
                <a:spcPts val="1000"/>
              </a:spcBef>
              <a:spcAft>
                <a:spcPts val="0"/>
              </a:spcAft>
              <a:buClr>
                <a:schemeClr val="dk1"/>
              </a:buClr>
              <a:buSzPts val="1800"/>
              <a:buAutoNum type="arabicPeriod"/>
            </a:pPr>
            <a:r>
              <a:rPr lang="en-US" sz="1800">
                <a:latin typeface="Arial"/>
                <a:ea typeface="Arial"/>
                <a:cs typeface="Arial"/>
                <a:sym typeface="Arial"/>
              </a:rPr>
              <a:t>Giving to others (showing kindness) </a:t>
            </a:r>
            <a:endParaRPr/>
          </a:p>
          <a:p>
            <a:pPr indent="0" lvl="0" marL="0" rtl="0" algn="l">
              <a:lnSpc>
                <a:spcPct val="90000"/>
              </a:lnSpc>
              <a:spcBef>
                <a:spcPts val="1000"/>
              </a:spcBef>
              <a:spcAft>
                <a:spcPts val="0"/>
              </a:spcAft>
              <a:buClr>
                <a:schemeClr val="dk1"/>
              </a:buClr>
              <a:buSzPts val="1800"/>
              <a:buNone/>
            </a:pPr>
            <a:r>
              <a:t/>
            </a:r>
            <a:endParaRPr sz="1800">
              <a:latin typeface="Arial"/>
              <a:ea typeface="Arial"/>
              <a:cs typeface="Arial"/>
              <a:sym typeface="Arial"/>
            </a:endParaRPr>
          </a:p>
        </p:txBody>
      </p:sp>
      <p:pic>
        <p:nvPicPr>
          <p:cNvPr descr="Five Ways to Wellbeing - St Mary's Church of England Academy, Stotfold" id="91" name="Google Shape;91;p2"/>
          <p:cNvPicPr preferRelativeResize="0"/>
          <p:nvPr/>
        </p:nvPicPr>
        <p:blipFill rotWithShape="1">
          <a:blip r:embed="rId3">
            <a:alphaModFix/>
          </a:blip>
          <a:srcRect b="0" l="0" r="0" t="0"/>
          <a:stretch/>
        </p:blipFill>
        <p:spPr>
          <a:xfrm>
            <a:off x="3858323" y="145652"/>
            <a:ext cx="4195413" cy="189742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idx="1" type="body"/>
          </p:nvPr>
        </p:nvSpPr>
        <p:spPr>
          <a:xfrm>
            <a:off x="3346269" y="1943191"/>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114300" lvl="0" marL="228600" rtl="0" algn="l">
              <a:lnSpc>
                <a:spcPct val="90000"/>
              </a:lnSpc>
              <a:spcBef>
                <a:spcPts val="1000"/>
              </a:spcBef>
              <a:spcAft>
                <a:spcPts val="0"/>
              </a:spcAft>
              <a:buClr>
                <a:schemeClr val="dk1"/>
              </a:buClr>
              <a:buSzPts val="1800"/>
              <a:buNone/>
            </a:pPr>
            <a:r>
              <a:t/>
            </a:r>
            <a:endParaRPr sz="1800"/>
          </a:p>
          <a:p>
            <a:pPr indent="0" lvl="0" marL="0" rtl="0" algn="l">
              <a:lnSpc>
                <a:spcPct val="90000"/>
              </a:lnSpc>
              <a:spcBef>
                <a:spcPts val="1000"/>
              </a:spcBef>
              <a:spcAft>
                <a:spcPts val="0"/>
              </a:spcAft>
              <a:buClr>
                <a:schemeClr val="dk1"/>
              </a:buClr>
              <a:buSzPts val="1800"/>
              <a:buNone/>
            </a:pPr>
            <a:r>
              <a:rPr lang="en-US" sz="1800">
                <a:latin typeface="Arial"/>
                <a:ea typeface="Arial"/>
                <a:cs typeface="Arial"/>
                <a:sym typeface="Arial"/>
              </a:rPr>
              <a:t>Today we are going to be focusing on:</a:t>
            </a:r>
            <a:endParaRPr/>
          </a:p>
          <a:p>
            <a:pPr indent="0" lvl="0" marL="0" rtl="0" algn="l">
              <a:lnSpc>
                <a:spcPct val="90000"/>
              </a:lnSpc>
              <a:spcBef>
                <a:spcPts val="1000"/>
              </a:spcBef>
              <a:spcAft>
                <a:spcPts val="0"/>
              </a:spcAft>
              <a:buClr>
                <a:schemeClr val="dk1"/>
              </a:buClr>
              <a:buSzPts val="1800"/>
              <a:buNone/>
            </a:pPr>
            <a:r>
              <a:t/>
            </a:r>
            <a:endParaRPr sz="1800">
              <a:latin typeface="Arial"/>
              <a:ea typeface="Arial"/>
              <a:cs typeface="Arial"/>
              <a:sym typeface="Arial"/>
            </a:endParaRPr>
          </a:p>
          <a:p>
            <a:pPr indent="0" lvl="0" marL="0" rtl="0" algn="l">
              <a:lnSpc>
                <a:spcPct val="90000"/>
              </a:lnSpc>
              <a:spcBef>
                <a:spcPts val="1000"/>
              </a:spcBef>
              <a:spcAft>
                <a:spcPts val="0"/>
              </a:spcAft>
              <a:buClr>
                <a:schemeClr val="dk1"/>
              </a:buClr>
              <a:buSzPts val="1800"/>
              <a:buNone/>
            </a:pPr>
            <a:r>
              <a:rPr lang="en-US" sz="1800">
                <a:latin typeface="Arial"/>
                <a:ea typeface="Arial"/>
                <a:cs typeface="Arial"/>
                <a:sym typeface="Arial"/>
              </a:rPr>
              <a:t>Connecting with others</a:t>
            </a:r>
            <a:endParaRPr/>
          </a:p>
          <a:p>
            <a:pPr indent="0" lvl="0" marL="0" rtl="0" algn="l">
              <a:lnSpc>
                <a:spcPct val="90000"/>
              </a:lnSpc>
              <a:spcBef>
                <a:spcPts val="1000"/>
              </a:spcBef>
              <a:spcAft>
                <a:spcPts val="0"/>
              </a:spcAft>
              <a:buClr>
                <a:schemeClr val="dk1"/>
              </a:buClr>
              <a:buSzPts val="1800"/>
              <a:buNone/>
            </a:pPr>
            <a:r>
              <a:t/>
            </a:r>
            <a:endParaRPr sz="1800">
              <a:latin typeface="Arial"/>
              <a:ea typeface="Arial"/>
              <a:cs typeface="Arial"/>
              <a:sym typeface="Arial"/>
            </a:endParaRPr>
          </a:p>
          <a:p>
            <a:pPr indent="0" lvl="0" marL="0" rtl="0" algn="l">
              <a:lnSpc>
                <a:spcPct val="90000"/>
              </a:lnSpc>
              <a:spcBef>
                <a:spcPts val="1000"/>
              </a:spcBef>
              <a:spcAft>
                <a:spcPts val="0"/>
              </a:spcAft>
              <a:buClr>
                <a:schemeClr val="dk1"/>
              </a:buClr>
              <a:buSzPts val="1800"/>
              <a:buNone/>
            </a:pPr>
            <a:r>
              <a:rPr lang="en-US" sz="1800">
                <a:latin typeface="Arial"/>
                <a:ea typeface="Arial"/>
                <a:cs typeface="Arial"/>
                <a:sym typeface="Arial"/>
              </a:rPr>
              <a:t>Learning new life skills </a:t>
            </a:r>
            <a:endParaRPr/>
          </a:p>
          <a:p>
            <a:pPr indent="0" lvl="0" marL="0" rtl="0" algn="l">
              <a:lnSpc>
                <a:spcPct val="90000"/>
              </a:lnSpc>
              <a:spcBef>
                <a:spcPts val="1000"/>
              </a:spcBef>
              <a:spcAft>
                <a:spcPts val="0"/>
              </a:spcAft>
              <a:buClr>
                <a:schemeClr val="dk1"/>
              </a:buClr>
              <a:buSzPts val="1800"/>
              <a:buNone/>
            </a:pPr>
            <a:r>
              <a:t/>
            </a:r>
            <a:endParaRPr sz="1800">
              <a:latin typeface="Arial"/>
              <a:ea typeface="Arial"/>
              <a:cs typeface="Arial"/>
              <a:sym typeface="Arial"/>
            </a:endParaRPr>
          </a:p>
          <a:p>
            <a:pPr indent="0" lvl="0" marL="0" rtl="0" algn="l">
              <a:lnSpc>
                <a:spcPct val="90000"/>
              </a:lnSpc>
              <a:spcBef>
                <a:spcPts val="1000"/>
              </a:spcBef>
              <a:spcAft>
                <a:spcPts val="0"/>
              </a:spcAft>
              <a:buClr>
                <a:schemeClr val="dk1"/>
              </a:buClr>
              <a:buSzPts val="1800"/>
              <a:buNone/>
            </a:pPr>
            <a:r>
              <a:rPr lang="en-US" sz="1800">
                <a:latin typeface="Arial"/>
                <a:ea typeface="Arial"/>
                <a:cs typeface="Arial"/>
                <a:sym typeface="Arial"/>
              </a:rPr>
              <a:t>Giving to others (showing kindness)</a:t>
            </a:r>
            <a:endParaRPr sz="1800">
              <a:latin typeface="Arial"/>
              <a:ea typeface="Arial"/>
              <a:cs typeface="Arial"/>
              <a:sym typeface="Arial"/>
            </a:endParaRPr>
          </a:p>
        </p:txBody>
      </p:sp>
      <p:pic>
        <p:nvPicPr>
          <p:cNvPr descr="Five Ways to Wellbeing - St Mary's Church of England Academy, Stotfold" id="97" name="Google Shape;97;p3"/>
          <p:cNvPicPr preferRelativeResize="0"/>
          <p:nvPr/>
        </p:nvPicPr>
        <p:blipFill rotWithShape="1">
          <a:blip r:embed="rId3">
            <a:alphaModFix/>
          </a:blip>
          <a:srcRect b="0" l="0" r="0" t="0"/>
          <a:stretch/>
        </p:blipFill>
        <p:spPr>
          <a:xfrm>
            <a:off x="3826238" y="257947"/>
            <a:ext cx="4195413" cy="1897423"/>
          </a:xfrm>
          <a:prstGeom prst="rect">
            <a:avLst/>
          </a:prstGeom>
          <a:noFill/>
          <a:ln>
            <a:noFill/>
          </a:ln>
        </p:spPr>
      </p:pic>
      <p:pic>
        <p:nvPicPr>
          <p:cNvPr id="98" name="Google Shape;98;p3"/>
          <p:cNvPicPr preferRelativeResize="0"/>
          <p:nvPr/>
        </p:nvPicPr>
        <p:blipFill rotWithShape="1">
          <a:blip r:embed="rId4">
            <a:alphaModFix/>
          </a:blip>
          <a:srcRect b="0" l="0" r="0" t="0"/>
          <a:stretch/>
        </p:blipFill>
        <p:spPr>
          <a:xfrm>
            <a:off x="2705226" y="3330199"/>
            <a:ext cx="641043" cy="641043"/>
          </a:xfrm>
          <a:prstGeom prst="rect">
            <a:avLst/>
          </a:prstGeom>
          <a:noFill/>
          <a:ln>
            <a:noFill/>
          </a:ln>
        </p:spPr>
      </p:pic>
      <p:pic>
        <p:nvPicPr>
          <p:cNvPr id="99" name="Google Shape;99;p3"/>
          <p:cNvPicPr preferRelativeResize="0"/>
          <p:nvPr/>
        </p:nvPicPr>
        <p:blipFill rotWithShape="1">
          <a:blip r:embed="rId5">
            <a:alphaModFix/>
          </a:blip>
          <a:srcRect b="0" l="0" r="0" t="0"/>
          <a:stretch/>
        </p:blipFill>
        <p:spPr>
          <a:xfrm>
            <a:off x="2709181" y="4846130"/>
            <a:ext cx="637088" cy="619142"/>
          </a:xfrm>
          <a:prstGeom prst="rect">
            <a:avLst/>
          </a:prstGeom>
          <a:noFill/>
          <a:ln>
            <a:noFill/>
          </a:ln>
        </p:spPr>
      </p:pic>
      <p:pic>
        <p:nvPicPr>
          <p:cNvPr id="100" name="Google Shape;100;p3"/>
          <p:cNvPicPr preferRelativeResize="0"/>
          <p:nvPr/>
        </p:nvPicPr>
        <p:blipFill rotWithShape="1">
          <a:blip r:embed="rId6">
            <a:alphaModFix/>
          </a:blip>
          <a:srcRect b="0" l="0" r="0" t="0"/>
          <a:stretch/>
        </p:blipFill>
        <p:spPr>
          <a:xfrm>
            <a:off x="2676726" y="4125363"/>
            <a:ext cx="698042" cy="56664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4"/>
          <p:cNvSpPr txBox="1"/>
          <p:nvPr>
            <p:ph idx="1" type="body"/>
          </p:nvPr>
        </p:nvSpPr>
        <p:spPr>
          <a:xfrm>
            <a:off x="838200" y="401773"/>
            <a:ext cx="10515600" cy="6312535"/>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1800"/>
              <a:buNone/>
            </a:pPr>
            <a:r>
              <a:rPr lang="en-US" sz="1800">
                <a:solidFill>
                  <a:schemeClr val="dk1"/>
                </a:solidFill>
                <a:latin typeface="Arial"/>
                <a:ea typeface="Arial"/>
                <a:cs typeface="Arial"/>
                <a:sym typeface="Arial"/>
              </a:rPr>
              <a:t>We all have different strengths: that’s what makes us unique. Think about some of your strengths and how you could use them to help others. </a:t>
            </a:r>
            <a:endParaRPr/>
          </a:p>
          <a:p>
            <a:pPr indent="0" lvl="0" marL="0" rtl="0" algn="l">
              <a:lnSpc>
                <a:spcPct val="90000"/>
              </a:lnSpc>
              <a:spcBef>
                <a:spcPts val="1000"/>
              </a:spcBef>
              <a:spcAft>
                <a:spcPts val="0"/>
              </a:spcAft>
              <a:buClr>
                <a:schemeClr val="dk1"/>
              </a:buClr>
              <a:buSzPts val="1800"/>
              <a:buNone/>
            </a:pPr>
            <a:r>
              <a:t/>
            </a:r>
            <a:endParaRPr sz="1800">
              <a:latin typeface="Arial"/>
              <a:ea typeface="Arial"/>
              <a:cs typeface="Arial"/>
              <a:sym typeface="Arial"/>
            </a:endParaRPr>
          </a:p>
          <a:p>
            <a:pPr indent="0" lvl="0" marL="0" rtl="0" algn="l">
              <a:lnSpc>
                <a:spcPct val="300000"/>
              </a:lnSpc>
              <a:spcBef>
                <a:spcPts val="1000"/>
              </a:spcBef>
              <a:spcAft>
                <a:spcPts val="0"/>
              </a:spcAft>
              <a:buClr>
                <a:srgbClr val="FF0000"/>
              </a:buClr>
              <a:buSzPts val="1800"/>
              <a:buNone/>
            </a:pPr>
            <a:r>
              <a:rPr b="1" lang="en-US" sz="1800">
                <a:solidFill>
                  <a:srgbClr val="FF0000"/>
                </a:solidFill>
                <a:latin typeface="Arial"/>
                <a:ea typeface="Arial"/>
                <a:cs typeface="Arial"/>
                <a:sym typeface="Arial"/>
              </a:rPr>
              <a:t>mathematical </a:t>
            </a:r>
            <a:r>
              <a:rPr b="1" lang="en-US" sz="1800">
                <a:solidFill>
                  <a:schemeClr val="dk1"/>
                </a:solidFill>
                <a:latin typeface="Arial"/>
                <a:ea typeface="Arial"/>
                <a:cs typeface="Arial"/>
                <a:sym typeface="Arial"/>
              </a:rPr>
              <a:t>      </a:t>
            </a:r>
            <a:r>
              <a:rPr b="1" lang="en-US" sz="1800">
                <a:solidFill>
                  <a:srgbClr val="FF3300"/>
                </a:solidFill>
                <a:latin typeface="Arial"/>
                <a:ea typeface="Arial"/>
                <a:cs typeface="Arial"/>
                <a:sym typeface="Arial"/>
              </a:rPr>
              <a:t>artistic</a:t>
            </a:r>
            <a:r>
              <a:rPr b="1" lang="en-US" sz="1800">
                <a:solidFill>
                  <a:schemeClr val="dk1"/>
                </a:solidFill>
                <a:latin typeface="Arial"/>
                <a:ea typeface="Arial"/>
                <a:cs typeface="Arial"/>
                <a:sym typeface="Arial"/>
              </a:rPr>
              <a:t>           </a:t>
            </a:r>
            <a:r>
              <a:rPr b="1" lang="en-US" sz="1800">
                <a:solidFill>
                  <a:srgbClr val="CC00CC"/>
                </a:solidFill>
                <a:latin typeface="Arial"/>
                <a:ea typeface="Arial"/>
                <a:cs typeface="Arial"/>
                <a:sym typeface="Arial"/>
              </a:rPr>
              <a:t>musical</a:t>
            </a:r>
            <a:r>
              <a:rPr b="1" lang="en-US" sz="1800">
                <a:solidFill>
                  <a:schemeClr val="dk1"/>
                </a:solidFill>
                <a:latin typeface="Arial"/>
                <a:ea typeface="Arial"/>
                <a:cs typeface="Arial"/>
                <a:sym typeface="Arial"/>
              </a:rPr>
              <a:t>             </a:t>
            </a:r>
            <a:r>
              <a:rPr b="1" lang="en-US" sz="1800">
                <a:solidFill>
                  <a:srgbClr val="002060"/>
                </a:solidFill>
                <a:latin typeface="Arial"/>
                <a:ea typeface="Arial"/>
                <a:cs typeface="Arial"/>
                <a:sym typeface="Arial"/>
              </a:rPr>
              <a:t> creative </a:t>
            </a:r>
            <a:endParaRPr/>
          </a:p>
          <a:p>
            <a:pPr indent="0" lvl="0" marL="0" rtl="0" algn="l">
              <a:lnSpc>
                <a:spcPct val="300000"/>
              </a:lnSpc>
              <a:spcBef>
                <a:spcPts val="1000"/>
              </a:spcBef>
              <a:spcAft>
                <a:spcPts val="0"/>
              </a:spcAft>
              <a:buClr>
                <a:schemeClr val="dk1"/>
              </a:buClr>
              <a:buSzPts val="1800"/>
              <a:buNone/>
            </a:pPr>
            <a:r>
              <a:rPr b="1" lang="en-US" sz="1800">
                <a:solidFill>
                  <a:schemeClr val="dk1"/>
                </a:solidFill>
                <a:latin typeface="Arial"/>
                <a:ea typeface="Arial"/>
                <a:cs typeface="Arial"/>
                <a:sym typeface="Arial"/>
              </a:rPr>
              <a:t>                         </a:t>
            </a:r>
            <a:r>
              <a:rPr b="1" lang="en-US" sz="1800">
                <a:solidFill>
                  <a:srgbClr val="7030A0"/>
                </a:solidFill>
                <a:latin typeface="Arial"/>
                <a:ea typeface="Arial"/>
                <a:cs typeface="Arial"/>
                <a:sym typeface="Arial"/>
              </a:rPr>
              <a:t>athletic </a:t>
            </a:r>
            <a:r>
              <a:rPr b="1" lang="en-US" sz="1800">
                <a:solidFill>
                  <a:schemeClr val="dk1"/>
                </a:solidFill>
                <a:latin typeface="Arial"/>
                <a:ea typeface="Arial"/>
                <a:cs typeface="Arial"/>
                <a:sym typeface="Arial"/>
              </a:rPr>
              <a:t>                     </a:t>
            </a:r>
            <a:r>
              <a:rPr b="1" lang="en-US" sz="1800">
                <a:solidFill>
                  <a:srgbClr val="008000"/>
                </a:solidFill>
                <a:latin typeface="Arial"/>
                <a:ea typeface="Arial"/>
                <a:cs typeface="Arial"/>
                <a:sym typeface="Arial"/>
              </a:rPr>
              <a:t>confident  </a:t>
            </a:r>
            <a:r>
              <a:rPr b="1" lang="en-US" sz="1800">
                <a:solidFill>
                  <a:schemeClr val="dk1"/>
                </a:solidFill>
                <a:latin typeface="Arial"/>
                <a:ea typeface="Arial"/>
                <a:cs typeface="Arial"/>
                <a:sym typeface="Arial"/>
              </a:rPr>
              <a:t>              </a:t>
            </a:r>
            <a:r>
              <a:rPr b="1" lang="en-US" sz="1800">
                <a:solidFill>
                  <a:srgbClr val="385623"/>
                </a:solidFill>
                <a:latin typeface="Arial"/>
                <a:ea typeface="Arial"/>
                <a:cs typeface="Arial"/>
                <a:sym typeface="Arial"/>
              </a:rPr>
              <a:t>mechanical</a:t>
            </a:r>
            <a:r>
              <a:rPr b="1" lang="en-US" sz="1800">
                <a:solidFill>
                  <a:schemeClr val="dk1"/>
                </a:solidFill>
                <a:latin typeface="Arial"/>
                <a:ea typeface="Arial"/>
                <a:cs typeface="Arial"/>
                <a:sym typeface="Arial"/>
              </a:rPr>
              <a:t>       </a:t>
            </a:r>
            <a:r>
              <a:rPr b="1" lang="en-US" sz="1800">
                <a:solidFill>
                  <a:srgbClr val="FF0066"/>
                </a:solidFill>
                <a:latin typeface="Arial"/>
                <a:ea typeface="Arial"/>
                <a:cs typeface="Arial"/>
                <a:sym typeface="Arial"/>
              </a:rPr>
              <a:t> articulate               </a:t>
            </a:r>
            <a:r>
              <a:rPr b="1" lang="en-US" sz="1800">
                <a:solidFill>
                  <a:srgbClr val="00CC00"/>
                </a:solidFill>
                <a:latin typeface="Arial"/>
                <a:ea typeface="Arial"/>
                <a:cs typeface="Arial"/>
                <a:sym typeface="Arial"/>
              </a:rPr>
              <a:t>sensitive  </a:t>
            </a:r>
            <a:r>
              <a:rPr b="1" lang="en-US" sz="1800">
                <a:solidFill>
                  <a:schemeClr val="dk1"/>
                </a:solidFill>
                <a:latin typeface="Arial"/>
                <a:ea typeface="Arial"/>
                <a:cs typeface="Arial"/>
                <a:sym typeface="Arial"/>
              </a:rPr>
              <a:t>               </a:t>
            </a:r>
            <a:endParaRPr/>
          </a:p>
          <a:p>
            <a:pPr indent="0" lvl="0" marL="0" rtl="0" algn="l">
              <a:lnSpc>
                <a:spcPct val="300000"/>
              </a:lnSpc>
              <a:spcBef>
                <a:spcPts val="1000"/>
              </a:spcBef>
              <a:spcAft>
                <a:spcPts val="0"/>
              </a:spcAft>
              <a:buClr>
                <a:srgbClr val="FF66FF"/>
              </a:buClr>
              <a:buSzPts val="1800"/>
              <a:buNone/>
            </a:pPr>
            <a:r>
              <a:rPr b="1" lang="en-US" sz="1800">
                <a:solidFill>
                  <a:srgbClr val="FF66FF"/>
                </a:solidFill>
                <a:latin typeface="Arial"/>
                <a:ea typeface="Arial"/>
                <a:cs typeface="Arial"/>
                <a:sym typeface="Arial"/>
              </a:rPr>
              <a:t>a good writer           </a:t>
            </a:r>
            <a:r>
              <a:rPr b="1" lang="en-US" sz="1800">
                <a:solidFill>
                  <a:srgbClr val="0099FF"/>
                </a:solidFill>
                <a:latin typeface="Arial"/>
                <a:ea typeface="Arial"/>
                <a:cs typeface="Arial"/>
                <a:sym typeface="Arial"/>
              </a:rPr>
              <a:t>a talented dancer          </a:t>
            </a:r>
            <a:r>
              <a:rPr b="1" lang="en-US" sz="1800">
                <a:solidFill>
                  <a:srgbClr val="009900"/>
                </a:solidFill>
                <a:latin typeface="Arial"/>
                <a:ea typeface="Arial"/>
                <a:cs typeface="Arial"/>
                <a:sym typeface="Arial"/>
              </a:rPr>
              <a:t>a nurturing gardener</a:t>
            </a:r>
            <a:endParaRPr/>
          </a:p>
          <a:p>
            <a:pPr indent="0" lvl="0" marL="0" rtl="0" algn="l">
              <a:lnSpc>
                <a:spcPct val="300000"/>
              </a:lnSpc>
              <a:spcBef>
                <a:spcPts val="1000"/>
              </a:spcBef>
              <a:spcAft>
                <a:spcPts val="0"/>
              </a:spcAft>
              <a:buClr>
                <a:schemeClr val="dk1"/>
              </a:buClr>
              <a:buSzPts val="1800"/>
              <a:buNone/>
            </a:pPr>
            <a:r>
              <a:rPr b="1" lang="en-US" sz="1800">
                <a:solidFill>
                  <a:schemeClr val="dk1"/>
                </a:solidFill>
                <a:latin typeface="Arial"/>
                <a:ea typeface="Arial"/>
                <a:cs typeface="Arial"/>
                <a:sym typeface="Arial"/>
              </a:rPr>
              <a:t>             </a:t>
            </a:r>
            <a:r>
              <a:rPr b="1" lang="en-US" sz="1800">
                <a:solidFill>
                  <a:srgbClr val="3333FF"/>
                </a:solidFill>
                <a:latin typeface="Arial"/>
                <a:ea typeface="Arial"/>
                <a:cs typeface="Arial"/>
                <a:sym typeface="Arial"/>
              </a:rPr>
              <a:t> independent           </a:t>
            </a:r>
            <a:endParaRPr b="1" sz="1800">
              <a:solidFill>
                <a:srgbClr val="3333FF"/>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r>
              <a:rPr lang="en-US" u="sng">
                <a:latin typeface="Arial"/>
                <a:ea typeface="Arial"/>
                <a:cs typeface="Arial"/>
                <a:sym typeface="Arial"/>
              </a:rPr>
              <a:t>The strengths game</a:t>
            </a:r>
            <a:endParaRPr u="sng">
              <a:latin typeface="Arial"/>
              <a:ea typeface="Arial"/>
              <a:cs typeface="Arial"/>
              <a:sym typeface="Arial"/>
            </a:endParaRPr>
          </a:p>
        </p:txBody>
      </p:sp>
      <p:sp>
        <p:nvSpPr>
          <p:cNvPr id="111" name="Google Shape;111;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One person from the class goes and stands outside the door, the rest of the children inside the class lists strengths that the children who is outside the door has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e.g. </a:t>
            </a:r>
            <a:r>
              <a:rPr b="1" lang="en-US" sz="2400">
                <a:solidFill>
                  <a:srgbClr val="7030A0"/>
                </a:solidFill>
                <a:latin typeface="Arial"/>
                <a:ea typeface="Arial"/>
                <a:cs typeface="Arial"/>
                <a:sym typeface="Arial"/>
              </a:rPr>
              <a:t>they are very helpful</a:t>
            </a:r>
            <a:r>
              <a:rPr lang="en-US" sz="2400">
                <a:latin typeface="Arial"/>
                <a:ea typeface="Arial"/>
                <a:cs typeface="Arial"/>
                <a:sym typeface="Arial"/>
              </a:rPr>
              <a:t>, </a:t>
            </a:r>
            <a:r>
              <a:rPr b="1" lang="en-US" sz="2400">
                <a:solidFill>
                  <a:srgbClr val="548135"/>
                </a:solidFill>
                <a:latin typeface="Arial"/>
                <a:ea typeface="Arial"/>
                <a:cs typeface="Arial"/>
                <a:sym typeface="Arial"/>
              </a:rPr>
              <a:t>they are great at football</a:t>
            </a:r>
            <a:r>
              <a:rPr lang="en-US" sz="2400">
                <a:latin typeface="Arial"/>
                <a:ea typeface="Arial"/>
                <a:cs typeface="Arial"/>
                <a:sym typeface="Arial"/>
              </a:rPr>
              <a:t>, </a:t>
            </a:r>
            <a:r>
              <a:rPr b="1" lang="en-US" sz="2400">
                <a:solidFill>
                  <a:srgbClr val="002060"/>
                </a:solidFill>
                <a:latin typeface="Arial"/>
                <a:ea typeface="Arial"/>
                <a:cs typeface="Arial"/>
                <a:sym typeface="Arial"/>
              </a:rPr>
              <a:t>they are a good friend </a:t>
            </a:r>
            <a:endParaRPr/>
          </a:p>
          <a:p>
            <a:pPr indent="-76200" lvl="0" marL="22860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The child from outside then comes back into the class, the class teacher chooses one of the strengths that was mentioned and the child has to try and guess who said it. </a:t>
            </a:r>
            <a:endParaRPr sz="2400">
              <a:latin typeface="Arial"/>
              <a:ea typeface="Arial"/>
              <a:cs typeface="Arial"/>
              <a:sym typeface="Arial"/>
            </a:endParaRPr>
          </a:p>
        </p:txBody>
      </p:sp>
      <p:pic>
        <p:nvPicPr>
          <p:cNvPr id="112" name="Google Shape;112;p5"/>
          <p:cNvPicPr preferRelativeResize="0"/>
          <p:nvPr/>
        </p:nvPicPr>
        <p:blipFill rotWithShape="1">
          <a:blip r:embed="rId3">
            <a:alphaModFix/>
          </a:blip>
          <a:srcRect b="0" l="0" r="0" t="0"/>
          <a:stretch/>
        </p:blipFill>
        <p:spPr>
          <a:xfrm>
            <a:off x="10002665" y="0"/>
            <a:ext cx="1025378" cy="1025378"/>
          </a:xfrm>
          <a:prstGeom prst="rect">
            <a:avLst/>
          </a:prstGeom>
          <a:noFill/>
          <a:ln>
            <a:noFill/>
          </a:ln>
        </p:spPr>
      </p:pic>
      <p:pic>
        <p:nvPicPr>
          <p:cNvPr id="113" name="Google Shape;113;p5"/>
          <p:cNvPicPr preferRelativeResize="0"/>
          <p:nvPr/>
        </p:nvPicPr>
        <p:blipFill rotWithShape="1">
          <a:blip r:embed="rId4">
            <a:alphaModFix/>
          </a:blip>
          <a:srcRect b="0" l="0" r="0" t="0"/>
          <a:stretch/>
        </p:blipFill>
        <p:spPr>
          <a:xfrm>
            <a:off x="11028043" y="0"/>
            <a:ext cx="1055099" cy="10253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6"/>
          <p:cNvSpPr txBox="1"/>
          <p:nvPr>
            <p:ph idx="1" type="body"/>
          </p:nvPr>
        </p:nvSpPr>
        <p:spPr>
          <a:xfrm>
            <a:off x="825136" y="493213"/>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This game lets us share our </a:t>
            </a:r>
            <a:r>
              <a:rPr b="1" lang="en-US" sz="2400" u="sng">
                <a:solidFill>
                  <a:srgbClr val="FF0066"/>
                </a:solidFill>
                <a:latin typeface="Arial"/>
                <a:ea typeface="Arial"/>
                <a:cs typeface="Arial"/>
                <a:sym typeface="Arial"/>
              </a:rPr>
              <a:t>gratitude</a:t>
            </a:r>
            <a:r>
              <a:rPr lang="en-US" sz="2400">
                <a:latin typeface="Arial"/>
                <a:ea typeface="Arial"/>
                <a:cs typeface="Arial"/>
                <a:sym typeface="Arial"/>
              </a:rPr>
              <a:t> towards our classmates, it also allows us to celebrate our individual </a:t>
            </a:r>
            <a:r>
              <a:rPr b="1" lang="en-US" sz="2400" u="sng">
                <a:solidFill>
                  <a:srgbClr val="FF0066"/>
                </a:solidFill>
                <a:latin typeface="Arial"/>
                <a:ea typeface="Arial"/>
                <a:cs typeface="Arial"/>
                <a:sym typeface="Arial"/>
              </a:rPr>
              <a:t>strengths</a:t>
            </a:r>
            <a:r>
              <a:rPr lang="en-US" sz="2400">
                <a:latin typeface="Arial"/>
                <a:ea typeface="Arial"/>
                <a:cs typeface="Arial"/>
                <a:sym typeface="Arial"/>
              </a:rPr>
              <a:t> and shows us that we are appreciated within the class. </a:t>
            </a:r>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We all have different skills and are all good at different things! We should celebrate these!</a:t>
            </a:r>
            <a:endParaRPr sz="2400">
              <a:latin typeface="Arial"/>
              <a:ea typeface="Arial"/>
              <a:cs typeface="Arial"/>
              <a:sym typeface="Arial"/>
            </a:endParaRPr>
          </a:p>
        </p:txBody>
      </p:sp>
      <p:pic>
        <p:nvPicPr>
          <p:cNvPr descr="Gratitude is GREAT for your Health &amp; Well-being" id="119" name="Google Shape;119;p6"/>
          <p:cNvPicPr preferRelativeResize="0"/>
          <p:nvPr/>
        </p:nvPicPr>
        <p:blipFill rotWithShape="1">
          <a:blip r:embed="rId3">
            <a:alphaModFix/>
          </a:blip>
          <a:srcRect b="0" l="0" r="0" t="0"/>
          <a:stretch/>
        </p:blipFill>
        <p:spPr>
          <a:xfrm>
            <a:off x="3426085" y="3734985"/>
            <a:ext cx="5538293" cy="263622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7"/>
          <p:cNvSpPr txBox="1"/>
          <p:nvPr>
            <p:ph idx="1" type="body"/>
          </p:nvPr>
        </p:nvSpPr>
        <p:spPr>
          <a:xfrm>
            <a:off x="838200" y="593558"/>
            <a:ext cx="10515600" cy="558340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When times are hard and things get difficult it is important to remember what we are thankful for. </a:t>
            </a:r>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Practising </a:t>
            </a:r>
            <a:r>
              <a:rPr b="1" lang="en-US" sz="2400" u="sng">
                <a:solidFill>
                  <a:srgbClr val="FF0066"/>
                </a:solidFill>
                <a:latin typeface="Arial"/>
                <a:ea typeface="Arial"/>
                <a:cs typeface="Arial"/>
                <a:sym typeface="Arial"/>
              </a:rPr>
              <a:t>gratitude</a:t>
            </a:r>
            <a:r>
              <a:rPr lang="en-US" sz="2400">
                <a:latin typeface="Arial"/>
                <a:ea typeface="Arial"/>
                <a:cs typeface="Arial"/>
                <a:sym typeface="Arial"/>
              </a:rPr>
              <a:t> means you are regularly thinking about all the things you are </a:t>
            </a:r>
            <a:r>
              <a:rPr b="1" lang="en-US" sz="2400" u="sng">
                <a:solidFill>
                  <a:srgbClr val="FF0066"/>
                </a:solidFill>
                <a:latin typeface="Arial"/>
                <a:ea typeface="Arial"/>
                <a:cs typeface="Arial"/>
                <a:sym typeface="Arial"/>
              </a:rPr>
              <a:t>grateful</a:t>
            </a:r>
            <a:r>
              <a:rPr lang="en-US" sz="2400">
                <a:latin typeface="Arial"/>
                <a:ea typeface="Arial"/>
                <a:cs typeface="Arial"/>
                <a:sym typeface="Arial"/>
              </a:rPr>
              <a:t> for in your life.</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Practising </a:t>
            </a:r>
            <a:r>
              <a:rPr b="1" lang="en-US" sz="2400" u="sng">
                <a:solidFill>
                  <a:srgbClr val="FF0066"/>
                </a:solidFill>
                <a:latin typeface="Arial"/>
                <a:ea typeface="Arial"/>
                <a:cs typeface="Arial"/>
                <a:sym typeface="Arial"/>
              </a:rPr>
              <a:t>gratitude</a:t>
            </a:r>
            <a:r>
              <a:rPr lang="en-US" sz="2400">
                <a:latin typeface="Arial"/>
                <a:ea typeface="Arial"/>
                <a:cs typeface="Arial"/>
                <a:sym typeface="Arial"/>
              </a:rPr>
              <a:t> can improve our </a:t>
            </a:r>
            <a:r>
              <a:rPr b="1" lang="en-US" sz="2400" u="sng">
                <a:latin typeface="Arial"/>
                <a:ea typeface="Arial"/>
                <a:cs typeface="Arial"/>
                <a:sym typeface="Arial"/>
              </a:rPr>
              <a:t>mental health </a:t>
            </a:r>
            <a:r>
              <a:rPr lang="en-US" sz="2400">
                <a:latin typeface="Arial"/>
                <a:ea typeface="Arial"/>
                <a:cs typeface="Arial"/>
                <a:sym typeface="Arial"/>
              </a:rPr>
              <a:t>(how we feel on the inside). </a:t>
            </a:r>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For example: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I am </a:t>
            </a:r>
            <a:r>
              <a:rPr b="1" lang="en-US" sz="2400" u="sng">
                <a:solidFill>
                  <a:srgbClr val="FF0066"/>
                </a:solidFill>
                <a:latin typeface="Arial"/>
                <a:ea typeface="Arial"/>
                <a:cs typeface="Arial"/>
                <a:sym typeface="Arial"/>
              </a:rPr>
              <a:t>grateful</a:t>
            </a:r>
            <a:r>
              <a:rPr lang="en-US" sz="2400">
                <a:latin typeface="Arial"/>
                <a:ea typeface="Arial"/>
                <a:cs typeface="Arial"/>
                <a:sym typeface="Arial"/>
              </a:rPr>
              <a:t> for the time I spent with my family during lockdown.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I am </a:t>
            </a:r>
            <a:r>
              <a:rPr b="1" lang="en-US" sz="2400" u="sng">
                <a:solidFill>
                  <a:srgbClr val="FF0066"/>
                </a:solidFill>
                <a:latin typeface="Arial"/>
                <a:ea typeface="Arial"/>
                <a:cs typeface="Arial"/>
                <a:sym typeface="Arial"/>
              </a:rPr>
              <a:t>grateful</a:t>
            </a:r>
            <a:r>
              <a:rPr lang="en-US" sz="2400">
                <a:latin typeface="Arial"/>
                <a:ea typeface="Arial"/>
                <a:cs typeface="Arial"/>
                <a:sym typeface="Arial"/>
              </a:rPr>
              <a:t> for sunny days. </a:t>
            </a:r>
            <a:endParaRPr sz="2400">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8"/>
          <p:cNvSpPr txBox="1"/>
          <p:nvPr>
            <p:ph idx="1" type="body"/>
          </p:nvPr>
        </p:nvSpPr>
        <p:spPr>
          <a:xfrm>
            <a:off x="903514" y="1347243"/>
            <a:ext cx="10515600" cy="551075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Now we are going to learn a new skill! </a:t>
            </a:r>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Learning new skills can help us to connect with others and also raise our confidence and self esteem. </a:t>
            </a:r>
            <a:endParaRPr/>
          </a:p>
          <a:p>
            <a:pPr indent="0" lvl="0" marL="0" rtl="0" algn="l">
              <a:lnSpc>
                <a:spcPct val="90000"/>
              </a:lnSpc>
              <a:spcBef>
                <a:spcPts val="1000"/>
              </a:spcBef>
              <a:spcAft>
                <a:spcPts val="0"/>
              </a:spcAft>
              <a:buClr>
                <a:schemeClr val="dk1"/>
              </a:buClr>
              <a:buSzPts val="2800"/>
              <a:buNone/>
            </a:pPr>
            <a:r>
              <a:t/>
            </a:r>
            <a:endParaRPr/>
          </a:p>
        </p:txBody>
      </p:sp>
      <p:pic>
        <p:nvPicPr>
          <p:cNvPr id="130" name="Google Shape;130;p8"/>
          <p:cNvPicPr preferRelativeResize="0"/>
          <p:nvPr/>
        </p:nvPicPr>
        <p:blipFill rotWithShape="1">
          <a:blip r:embed="rId3">
            <a:alphaModFix/>
          </a:blip>
          <a:srcRect b="0" l="0" r="0" t="0"/>
          <a:stretch/>
        </p:blipFill>
        <p:spPr>
          <a:xfrm>
            <a:off x="10633233" y="230188"/>
            <a:ext cx="1441133" cy="1169861"/>
          </a:xfrm>
          <a:prstGeom prst="rect">
            <a:avLst/>
          </a:prstGeom>
          <a:noFill/>
          <a:ln>
            <a:noFill/>
          </a:ln>
        </p:spPr>
      </p:pic>
      <p:pic>
        <p:nvPicPr>
          <p:cNvPr descr="How to Increase Teamwork to Ensure Project Success – LMA Consulting Group,  Inc. — Lisa Anderson" id="131" name="Google Shape;131;p8"/>
          <p:cNvPicPr preferRelativeResize="0"/>
          <p:nvPr/>
        </p:nvPicPr>
        <p:blipFill rotWithShape="1">
          <a:blip r:embed="rId4">
            <a:alphaModFix/>
          </a:blip>
          <a:srcRect b="0" l="0" r="0" t="0"/>
          <a:stretch/>
        </p:blipFill>
        <p:spPr>
          <a:xfrm>
            <a:off x="4409803" y="4102621"/>
            <a:ext cx="3503022" cy="210024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9"/>
          <p:cNvSpPr txBox="1"/>
          <p:nvPr>
            <p:ph idx="1" type="body"/>
          </p:nvPr>
        </p:nvSpPr>
        <p:spPr>
          <a:xfrm>
            <a:off x="982579" y="-231101"/>
            <a:ext cx="9285513" cy="548715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We are going to learn how to make an origami heart. </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Before we start, it is important for us to remember that sometimes we will find tasks a little tricky, but the most important thing is that we try our best!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pic>
        <p:nvPicPr>
          <p:cNvPr id="137" name="Google Shape;137;p9"/>
          <p:cNvPicPr preferRelativeResize="0"/>
          <p:nvPr/>
        </p:nvPicPr>
        <p:blipFill rotWithShape="1">
          <a:blip r:embed="rId3">
            <a:alphaModFix/>
          </a:blip>
          <a:srcRect b="0" l="0" r="0" t="0"/>
          <a:stretch/>
        </p:blipFill>
        <p:spPr>
          <a:xfrm>
            <a:off x="10633233" y="230188"/>
            <a:ext cx="1441133" cy="1169861"/>
          </a:xfrm>
          <a:prstGeom prst="rect">
            <a:avLst/>
          </a:prstGeom>
          <a:noFill/>
          <a:ln>
            <a:noFill/>
          </a:ln>
        </p:spPr>
      </p:pic>
      <p:pic>
        <p:nvPicPr>
          <p:cNvPr descr="How To Make An Origami Heart - 1 - Folding Instructions - Origami Guide" id="138" name="Google Shape;138;p9"/>
          <p:cNvPicPr preferRelativeResize="0"/>
          <p:nvPr/>
        </p:nvPicPr>
        <p:blipFill rotWithShape="1">
          <a:blip r:embed="rId4">
            <a:alphaModFix/>
          </a:blip>
          <a:srcRect b="0" l="0" r="0" t="0"/>
          <a:stretch/>
        </p:blipFill>
        <p:spPr>
          <a:xfrm>
            <a:off x="838200" y="3380080"/>
            <a:ext cx="2927167" cy="2927167"/>
          </a:xfrm>
          <a:prstGeom prst="rect">
            <a:avLst/>
          </a:prstGeom>
          <a:noFill/>
          <a:ln>
            <a:noFill/>
          </a:ln>
        </p:spPr>
      </p:pic>
      <p:pic>
        <p:nvPicPr>
          <p:cNvPr descr="Make an origami heart - Kidspot" id="139" name="Google Shape;139;p9"/>
          <p:cNvPicPr preferRelativeResize="0"/>
          <p:nvPr/>
        </p:nvPicPr>
        <p:blipFill rotWithShape="1">
          <a:blip r:embed="rId5">
            <a:alphaModFix/>
          </a:blip>
          <a:srcRect b="0" l="0" r="0" t="0"/>
          <a:stretch/>
        </p:blipFill>
        <p:spPr>
          <a:xfrm>
            <a:off x="10123713" y="3135260"/>
            <a:ext cx="1590369" cy="3416808"/>
          </a:xfrm>
          <a:prstGeom prst="rect">
            <a:avLst/>
          </a:prstGeom>
          <a:noFill/>
          <a:ln>
            <a:noFill/>
          </a:ln>
        </p:spPr>
      </p:pic>
      <p:pic>
        <p:nvPicPr>
          <p:cNvPr descr="DIY: Origami Heart Bookmark" id="140" name="Google Shape;140;p9"/>
          <p:cNvPicPr preferRelativeResize="0"/>
          <p:nvPr/>
        </p:nvPicPr>
        <p:blipFill rotWithShape="1">
          <a:blip r:embed="rId6">
            <a:alphaModFix/>
          </a:blip>
          <a:srcRect b="0" l="0" r="0" t="0"/>
          <a:stretch/>
        </p:blipFill>
        <p:spPr>
          <a:xfrm>
            <a:off x="5194536" y="3251670"/>
            <a:ext cx="3500008" cy="330039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0"/>
          <p:cNvSpPr txBox="1"/>
          <p:nvPr>
            <p:ph idx="1" type="body"/>
          </p:nvPr>
        </p:nvSpPr>
        <p:spPr>
          <a:xfrm>
            <a:off x="1036183" y="427899"/>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None/>
            </a:pPr>
            <a:r>
              <a:rPr lang="en-US" sz="3600" u="sng">
                <a:solidFill>
                  <a:schemeClr val="hlink"/>
                </a:solidFill>
                <a:hlinkClick r:id="rId3"/>
              </a:rPr>
              <a:t>https://www.youtube.com/watch?v=Z-BIL6p1Te8</a:t>
            </a:r>
            <a:r>
              <a:rPr lang="en-US" sz="3600"/>
              <a:t> </a:t>
            </a:r>
            <a:endParaRPr/>
          </a:p>
          <a:p>
            <a:pPr indent="0" lvl="0" marL="0" rtl="0" algn="ctr">
              <a:lnSpc>
                <a:spcPct val="90000"/>
              </a:lnSpc>
              <a:spcBef>
                <a:spcPts val="1000"/>
              </a:spcBef>
              <a:spcAft>
                <a:spcPts val="0"/>
              </a:spcAft>
              <a:buClr>
                <a:schemeClr val="dk1"/>
              </a:buClr>
              <a:buSzPts val="2000"/>
              <a:buNone/>
            </a:pPr>
            <a:r>
              <a:rPr lang="en-US" sz="2000">
                <a:latin typeface="Arial"/>
                <a:ea typeface="Arial"/>
                <a:cs typeface="Arial"/>
                <a:sym typeface="Arial"/>
              </a:rPr>
              <a:t>Follow along with the YouTube video!</a:t>
            </a:r>
            <a:endParaRPr sz="1800">
              <a:latin typeface="Arial"/>
              <a:ea typeface="Arial"/>
              <a:cs typeface="Arial"/>
              <a:sym typeface="Arial"/>
            </a:endParaRPr>
          </a:p>
        </p:txBody>
      </p:sp>
      <p:pic>
        <p:nvPicPr>
          <p:cNvPr id="146" name="Google Shape;146;p10"/>
          <p:cNvPicPr preferRelativeResize="0"/>
          <p:nvPr/>
        </p:nvPicPr>
        <p:blipFill rotWithShape="1">
          <a:blip r:embed="rId4">
            <a:alphaModFix/>
          </a:blip>
          <a:srcRect b="0" l="0" r="0" t="0"/>
          <a:stretch/>
        </p:blipFill>
        <p:spPr>
          <a:xfrm>
            <a:off x="10633233" y="230188"/>
            <a:ext cx="1441133" cy="1169861"/>
          </a:xfrm>
          <a:prstGeom prst="rect">
            <a:avLst/>
          </a:prstGeom>
          <a:noFill/>
          <a:ln>
            <a:noFill/>
          </a:ln>
        </p:spPr>
      </p:pic>
      <p:pic>
        <p:nvPicPr>
          <p:cNvPr id="147" name="Google Shape;147;p10"/>
          <p:cNvPicPr preferRelativeResize="0"/>
          <p:nvPr/>
        </p:nvPicPr>
        <p:blipFill rotWithShape="1">
          <a:blip r:embed="rId5">
            <a:alphaModFix/>
          </a:blip>
          <a:srcRect b="0" l="0" r="0" t="0"/>
          <a:stretch/>
        </p:blipFill>
        <p:spPr>
          <a:xfrm>
            <a:off x="1989772" y="1809885"/>
            <a:ext cx="7724810" cy="439497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1"/>
          <p:cNvSpPr txBox="1"/>
          <p:nvPr>
            <p:ph idx="1" type="body"/>
          </p:nvPr>
        </p:nvSpPr>
        <p:spPr>
          <a:xfrm>
            <a:off x="838200" y="522514"/>
            <a:ext cx="10515600" cy="5654449"/>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None/>
            </a:pPr>
            <a:r>
              <a:rPr lang="en-US" sz="2000">
                <a:solidFill>
                  <a:schemeClr val="dk1"/>
                </a:solidFill>
                <a:latin typeface="Arial"/>
                <a:ea typeface="Arial"/>
                <a:cs typeface="Arial"/>
                <a:sym typeface="Arial"/>
              </a:rPr>
              <a:t>Everyone is unique and special, we learnt from our game a the beginning that we all have different strengths!</a:t>
            </a:r>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rPr lang="en-US" sz="2000">
                <a:solidFill>
                  <a:schemeClr val="dk1"/>
                </a:solidFill>
                <a:latin typeface="Arial"/>
                <a:ea typeface="Arial"/>
                <a:cs typeface="Arial"/>
                <a:sym typeface="Arial"/>
              </a:rPr>
              <a:t>On one half write a STRENGTH that you have</a:t>
            </a:r>
            <a:endParaRPr/>
          </a:p>
          <a:p>
            <a:pPr indent="0" lvl="0" marL="0" rtl="0" algn="l">
              <a:lnSpc>
                <a:spcPct val="90000"/>
              </a:lnSpc>
              <a:spcBef>
                <a:spcPts val="1000"/>
              </a:spcBef>
              <a:spcAft>
                <a:spcPts val="0"/>
              </a:spcAft>
              <a:buClr>
                <a:srgbClr val="FF0000"/>
              </a:buClr>
              <a:buSzPts val="2000"/>
              <a:buNone/>
            </a:pPr>
            <a:r>
              <a:rPr b="1" lang="en-US" sz="2000">
                <a:solidFill>
                  <a:srgbClr val="FF0000"/>
                </a:solidFill>
                <a:latin typeface="Arial"/>
                <a:ea typeface="Arial"/>
                <a:cs typeface="Arial"/>
                <a:sym typeface="Arial"/>
              </a:rPr>
              <a:t>I am a good friend.</a:t>
            </a:r>
            <a:endParaRPr/>
          </a:p>
          <a:p>
            <a:pPr indent="0" lvl="0" marL="0" rtl="0" algn="l">
              <a:lnSpc>
                <a:spcPct val="90000"/>
              </a:lnSpc>
              <a:spcBef>
                <a:spcPts val="1000"/>
              </a:spcBef>
              <a:spcAft>
                <a:spcPts val="0"/>
              </a:spcAft>
              <a:buClr>
                <a:schemeClr val="accent4"/>
              </a:buClr>
              <a:buSzPts val="2000"/>
              <a:buNone/>
            </a:pPr>
            <a:r>
              <a:rPr b="1" lang="en-US" sz="2000">
                <a:solidFill>
                  <a:schemeClr val="accent4"/>
                </a:solidFill>
                <a:latin typeface="Arial"/>
                <a:ea typeface="Arial"/>
                <a:cs typeface="Arial"/>
                <a:sym typeface="Arial"/>
              </a:rPr>
              <a:t>I  am good at helping others.</a:t>
            </a:r>
            <a:endParaRPr/>
          </a:p>
          <a:p>
            <a:pPr indent="0" lvl="0" marL="0" rtl="0" algn="l">
              <a:lnSpc>
                <a:spcPct val="90000"/>
              </a:lnSpc>
              <a:spcBef>
                <a:spcPts val="1000"/>
              </a:spcBef>
              <a:spcAft>
                <a:spcPts val="0"/>
              </a:spcAft>
              <a:buClr>
                <a:schemeClr val="accent6"/>
              </a:buClr>
              <a:buSzPts val="2000"/>
              <a:buNone/>
            </a:pPr>
            <a:r>
              <a:rPr b="1" lang="en-US" sz="2000">
                <a:solidFill>
                  <a:schemeClr val="accent6"/>
                </a:solidFill>
                <a:latin typeface="Arial"/>
                <a:ea typeface="Arial"/>
                <a:cs typeface="Arial"/>
                <a:sym typeface="Arial"/>
              </a:rPr>
              <a:t>I am kind.</a:t>
            </a:r>
            <a:endParaRPr/>
          </a:p>
          <a:p>
            <a:pPr indent="0" lvl="0" marL="0" rtl="0" algn="l">
              <a:lnSpc>
                <a:spcPct val="90000"/>
              </a:lnSpc>
              <a:spcBef>
                <a:spcPts val="1000"/>
              </a:spcBef>
              <a:spcAft>
                <a:spcPts val="0"/>
              </a:spcAft>
              <a:buClr>
                <a:schemeClr val="dk1"/>
              </a:buClr>
              <a:buSzPts val="2000"/>
              <a:buNone/>
            </a:pPr>
            <a:r>
              <a:t/>
            </a:r>
            <a:endParaRPr b="1" sz="2000">
              <a:solidFill>
                <a:schemeClr val="accent6"/>
              </a:solidFill>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rPr lang="en-US" sz="2000">
                <a:solidFill>
                  <a:schemeClr val="dk1"/>
                </a:solidFill>
                <a:latin typeface="Arial"/>
                <a:ea typeface="Arial"/>
                <a:cs typeface="Arial"/>
                <a:sym typeface="Arial"/>
              </a:rPr>
              <a:t>On one half write something you are GRATEFUL for </a:t>
            </a:r>
            <a:endParaRPr/>
          </a:p>
          <a:p>
            <a:pPr indent="0" lvl="0" marL="0" rtl="0" algn="l">
              <a:lnSpc>
                <a:spcPct val="90000"/>
              </a:lnSpc>
              <a:spcBef>
                <a:spcPts val="1000"/>
              </a:spcBef>
              <a:spcAft>
                <a:spcPts val="0"/>
              </a:spcAft>
              <a:buClr>
                <a:srgbClr val="002060"/>
              </a:buClr>
              <a:buSzPts val="2000"/>
              <a:buNone/>
            </a:pPr>
            <a:r>
              <a:rPr b="1" lang="en-US" sz="2000">
                <a:solidFill>
                  <a:srgbClr val="002060"/>
                </a:solidFill>
                <a:latin typeface="Arial"/>
                <a:ea typeface="Arial"/>
                <a:cs typeface="Arial"/>
                <a:sym typeface="Arial"/>
              </a:rPr>
              <a:t>I am grateful for my friends.</a:t>
            </a:r>
            <a:endParaRPr/>
          </a:p>
          <a:p>
            <a:pPr indent="0" lvl="0" marL="0" rtl="0" algn="l">
              <a:lnSpc>
                <a:spcPct val="90000"/>
              </a:lnSpc>
              <a:spcBef>
                <a:spcPts val="1000"/>
              </a:spcBef>
              <a:spcAft>
                <a:spcPts val="0"/>
              </a:spcAft>
              <a:buClr>
                <a:srgbClr val="7030A0"/>
              </a:buClr>
              <a:buSzPts val="2000"/>
              <a:buNone/>
            </a:pPr>
            <a:r>
              <a:rPr b="1" lang="en-US" sz="2000">
                <a:solidFill>
                  <a:srgbClr val="7030A0"/>
                </a:solidFill>
                <a:latin typeface="Arial"/>
                <a:ea typeface="Arial"/>
                <a:cs typeface="Arial"/>
                <a:sym typeface="Arial"/>
              </a:rPr>
              <a:t>I am grateful for my family. </a:t>
            </a:r>
            <a:endParaRPr/>
          </a:p>
        </p:txBody>
      </p:sp>
      <p:pic>
        <p:nvPicPr>
          <p:cNvPr descr="How to Make a Gratitude List: 11 Steps (with Pictures) - wikiHow" id="153" name="Google Shape;153;p11"/>
          <p:cNvPicPr preferRelativeResize="0"/>
          <p:nvPr/>
        </p:nvPicPr>
        <p:blipFill rotWithShape="1">
          <a:blip r:embed="rId3">
            <a:alphaModFix/>
          </a:blip>
          <a:srcRect b="0" l="0" r="0" t="0"/>
          <a:stretch/>
        </p:blipFill>
        <p:spPr>
          <a:xfrm>
            <a:off x="9187543" y="4558937"/>
            <a:ext cx="2873827" cy="215537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id="158" name="Google Shape;158;p12"/>
          <p:cNvPicPr preferRelativeResize="0"/>
          <p:nvPr/>
        </p:nvPicPr>
        <p:blipFill rotWithShape="1">
          <a:blip r:embed="rId3">
            <a:alphaModFix/>
          </a:blip>
          <a:srcRect b="6204" l="0" r="12234" t="11056"/>
          <a:stretch/>
        </p:blipFill>
        <p:spPr>
          <a:xfrm rot="-5400000">
            <a:off x="3373962" y="-510498"/>
            <a:ext cx="5287321" cy="765873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2021-03-01T10:26:51Z</dcterms:created>
  <dc:creator>Poppy Wilce</dc:creator>
</cp:coreProperties>
</file>