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6" r:id="rId2"/>
    <p:sldId id="267" r:id="rId3"/>
    <p:sldId id="268" r:id="rId4"/>
    <p:sldId id="269" r:id="rId5"/>
    <p:sldId id="258" r:id="rId6"/>
    <p:sldId id="263" r:id="rId7"/>
    <p:sldId id="264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8700" autoAdjust="0"/>
  </p:normalViewPr>
  <p:slideViewPr>
    <p:cSldViewPr snapToGrid="0">
      <p:cViewPr varScale="1">
        <p:scale>
          <a:sx n="50" d="100"/>
          <a:sy n="50" d="100"/>
        </p:scale>
        <p:origin x="19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CA1325-FE37-4756-9C66-B12E46DD38B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75756-C6C3-4563-B78C-FEE164D96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8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Re-cap</a:t>
            </a:r>
            <a:r>
              <a:rPr lang="en-GB" baseline="0" dirty="0" smtClean="0"/>
              <a:t> the song from the autumn term.  Use the actions to keep pupils thinking of the meaning of the words.</a:t>
            </a:r>
            <a:endParaRPr lang="en-GB" dirty="0" smtClean="0"/>
          </a:p>
          <a:p>
            <a:r>
              <a:rPr lang="en-GB" dirty="0" smtClean="0"/>
              <a:t>Song – to the tune of She’ll be coming round the mountain…</a:t>
            </a:r>
          </a:p>
          <a:p>
            <a:r>
              <a:rPr lang="en-GB" dirty="0" smtClean="0"/>
              <a:t>Listen to the audio just to get the</a:t>
            </a:r>
            <a:r>
              <a:rPr lang="en-GB" baseline="0" dirty="0" smtClean="0"/>
              <a:t> scansion …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Bonjour</a:t>
            </a:r>
            <a:r>
              <a:rPr lang="en-GB" baseline="0" dirty="0" smtClean="0"/>
              <a:t>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sortez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vos</a:t>
            </a:r>
            <a:r>
              <a:rPr lang="en-GB" baseline="0" dirty="0" smtClean="0"/>
              <a:t> affaires</a:t>
            </a:r>
          </a:p>
          <a:p>
            <a:r>
              <a:rPr lang="en-GB" baseline="0" dirty="0" smtClean="0"/>
              <a:t>Bonjour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sortez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vos</a:t>
            </a:r>
            <a:r>
              <a:rPr lang="en-GB" baseline="0" dirty="0" smtClean="0"/>
              <a:t> affaires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Regardez</a:t>
            </a:r>
            <a:r>
              <a:rPr lang="en-GB" baseline="0" dirty="0" smtClean="0"/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Regardez</a:t>
            </a:r>
            <a:r>
              <a:rPr lang="en-GB" baseline="0" dirty="0" smtClean="0"/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Bonjour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sortez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vos</a:t>
            </a:r>
            <a:r>
              <a:rPr lang="en-GB" baseline="0" dirty="0" smtClean="0"/>
              <a:t> affaires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 smtClean="0"/>
              <a:t>Alors</a:t>
            </a:r>
            <a:r>
              <a:rPr lang="en-GB" baseline="0" dirty="0" smtClean="0"/>
              <a:t>,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levez</a:t>
            </a:r>
            <a:r>
              <a:rPr lang="en-GB" baseline="0" dirty="0" smtClean="0"/>
              <a:t> la main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 smtClean="0"/>
              <a:t>Alors</a:t>
            </a:r>
            <a:r>
              <a:rPr lang="en-GB" baseline="0" dirty="0" smtClean="0"/>
              <a:t>,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levez</a:t>
            </a:r>
            <a:r>
              <a:rPr lang="en-GB" baseline="0" dirty="0" smtClean="0"/>
              <a:t> la main</a:t>
            </a:r>
          </a:p>
          <a:p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r>
              <a:rPr lang="en-GB" altLang="en-US" sz="120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répondez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r>
              <a:rPr lang="en-GB" altLang="en-US" sz="120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répondez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 smtClean="0"/>
              <a:t>Alors</a:t>
            </a:r>
            <a:r>
              <a:rPr lang="en-GB" baseline="0" dirty="0" smtClean="0"/>
              <a:t>,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levez</a:t>
            </a:r>
            <a:r>
              <a:rPr lang="en-GB" baseline="0" dirty="0" smtClean="0"/>
              <a:t> la main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Silence!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rangez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vos</a:t>
            </a:r>
            <a:r>
              <a:rPr lang="en-GB" baseline="0" dirty="0" smtClean="0"/>
              <a:t> affaires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Silence!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rangez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vos</a:t>
            </a:r>
            <a:r>
              <a:rPr lang="en-GB" baseline="0" dirty="0" smtClean="0"/>
              <a:t> affaires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Regardez</a:t>
            </a:r>
            <a:r>
              <a:rPr lang="en-GB" baseline="0" dirty="0" smtClean="0"/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Regardez</a:t>
            </a:r>
            <a:r>
              <a:rPr lang="en-GB" baseline="0" dirty="0" smtClean="0"/>
              <a:t>, </a:t>
            </a: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Silence! la </a:t>
            </a:r>
            <a:r>
              <a:rPr lang="en-GB" baseline="0" dirty="0" err="1" smtClean="0"/>
              <a:t>classe</a:t>
            </a:r>
            <a:r>
              <a:rPr lang="en-GB" baseline="0" dirty="0" smtClean="0"/>
              <a:t>, silence, et au revoir!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F752E-C7BB-45AE-ADB6-5873A9374AE9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250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This</a:t>
            </a:r>
            <a:r>
              <a:rPr lang="en-GB" altLang="en-US" baseline="0" dirty="0" smtClean="0"/>
              <a:t> is a re-cap from lesson 6, half-way through the Autumn Term of Y3.  It is necessary to re-visit language and re-learn it often.</a:t>
            </a:r>
            <a:endParaRPr lang="en-GB" altLang="en-US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Do actions to practise and embed.  Pupils can suggest the actions and you can agree them together.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AUDIO is</a:t>
            </a:r>
            <a:r>
              <a:rPr lang="en-GB" altLang="en-US" baseline="0" dirty="0" smtClean="0"/>
              <a:t> heard automatically when you click and the text for each instruction appears.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aseline="0" dirty="0" smtClean="0"/>
              <a:t>You may want to repeat this slide 2-3 times.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aseline="0" dirty="0" smtClean="0"/>
              <a:t>Meanings as follows:</a:t>
            </a:r>
            <a:br>
              <a:rPr lang="en-GB" altLang="en-US" baseline="0" dirty="0" smtClean="0"/>
            </a:b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Levez-vous</a:t>
            </a:r>
            <a:r>
              <a:rPr lang="en-GB" altLang="en-US" sz="120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Stand 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Asseyez-vous</a:t>
            </a:r>
            <a:r>
              <a:rPr lang="en-GB" altLang="en-US" sz="120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Sit down</a:t>
            </a:r>
            <a:br>
              <a:rPr lang="en-GB" altLang="en-US" sz="120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Écoutez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Listen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Regardez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Look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Écrivez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Write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Parlez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Speak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Travaillez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</a:t>
            </a: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en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</a:t>
            </a: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paires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– Work in pairs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Sortez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</a:t>
            </a: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vos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affaires – Get your things out</a:t>
            </a:r>
            <a:b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</a:br>
            <a:r>
              <a:rPr lang="en-GB" altLang="en-US" sz="1200" baseline="0" dirty="0" err="1" smtClean="0">
                <a:solidFill>
                  <a:schemeClr val="accent6"/>
                </a:solidFill>
                <a:latin typeface="Tw Cen MT" panose="020B0602020104020603" pitchFamily="34" charset="0"/>
              </a:rPr>
              <a:t>Dessinez</a:t>
            </a:r>
            <a:r>
              <a:rPr lang="en-GB" altLang="en-US" sz="1200" baseline="0" dirty="0" smtClean="0">
                <a:solidFill>
                  <a:schemeClr val="accent6"/>
                </a:solidFill>
                <a:latin typeface="Tw Cen MT" panose="020B0602020104020603" pitchFamily="34" charset="0"/>
              </a:rPr>
              <a:t> - Draw</a:t>
            </a:r>
            <a:endParaRPr lang="en-GB" altLang="en-US" sz="1200" dirty="0" smtClean="0">
              <a:solidFill>
                <a:schemeClr val="accent6"/>
              </a:solidFill>
              <a:latin typeface="Tw Cen MT" panose="020B06020201040206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 smtClean="0"/>
          </a:p>
          <a:p>
            <a:endParaRPr lang="en-GB" dirty="0" smtClean="0"/>
          </a:p>
          <a:p>
            <a:r>
              <a:rPr lang="en-GB" dirty="0" smtClean="0"/>
              <a:t>NB:</a:t>
            </a:r>
            <a:r>
              <a:rPr lang="en-GB" baseline="0" dirty="0" smtClean="0"/>
              <a:t>  I have put accents on the capital letters</a:t>
            </a:r>
            <a:br>
              <a:rPr lang="en-GB" baseline="0" dirty="0" smtClean="0"/>
            </a:br>
            <a:r>
              <a:rPr lang="en-GB" baseline="0" dirty="0" smtClean="0"/>
              <a:t>There is some dispute about this, mainly due to when people did their education!</a:t>
            </a:r>
            <a:br>
              <a:rPr lang="en-GB" baseline="0" dirty="0" smtClean="0"/>
            </a:br>
            <a:r>
              <a:rPr lang="en-GB" baseline="0" dirty="0" smtClean="0"/>
              <a:t>This is an interesting thread on the subject:</a:t>
            </a:r>
          </a:p>
          <a:p>
            <a:r>
              <a:rPr lang="en-GB" dirty="0" smtClean="0"/>
              <a:t>https://forum.wordreference.com/threads/capital-letters-in-french-and-accented-characters.2733412/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F752E-C7BB-45AE-ADB6-5873A9374AE9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85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2) Say numbers and they read the instruction aloud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If</a:t>
            </a:r>
            <a:r>
              <a:rPr lang="en-GB" altLang="en-US" baseline="0" dirty="0" smtClean="0"/>
              <a:t> desired, you can then click on the text to hear the audio again.</a:t>
            </a:r>
            <a:endParaRPr lang="en-GB" altLang="en-US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/>
            </a:r>
            <a:br>
              <a:rPr lang="en-GB" altLang="en-US" dirty="0" smtClean="0"/>
            </a:br>
            <a:endParaRPr lang="en-GB" alt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F752E-C7BB-45AE-ADB6-5873A9374AE9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287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6A223-248C-478A-9E03-6B8E50A0DEF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7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4684D-1839-42CE-97B1-A82AFE4435A4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54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BE0F3-8B88-4C0C-AD6E-35876283C9B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50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2A1E3-2F6B-4FDE-A9F2-11363C0357F4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264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F605E-D6B4-4FF1-B741-F05BED84EB6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9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329AA-16A0-4552-9A86-FE7D1B0B36D6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716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A49EF-6E15-4C71-B721-CBF36D40F25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7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EEC44-66D2-44EB-B021-07BFD94E887C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88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99F31-DD06-420A-BFCB-3815AAC5B97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90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A3069D-7699-4DA6-ADAF-C05010187AE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71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CC54F-4FEA-42AB-8BAA-A663251491D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09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85249B-9FC6-48A1-87FF-09B4A419C3A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511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stopwatch.com/countdown-clock/full-screen/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audio" Target="../media/audio1.wav"/><Relationship Id="rId21" Type="http://schemas.openxmlformats.org/officeDocument/2006/relationships/image" Target="../media/image19.png"/><Relationship Id="rId7" Type="http://schemas.openxmlformats.org/officeDocument/2006/relationships/audio" Target="../media/audio5.wav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image" Target="../media/image13.png"/><Relationship Id="rId10" Type="http://schemas.openxmlformats.org/officeDocument/2006/relationships/audio" Target="../media/audio8.wav"/><Relationship Id="rId19" Type="http://schemas.openxmlformats.org/officeDocument/2006/relationships/image" Target="../media/image17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audio" Target="../media/audio6.wav"/><Relationship Id="rId21" Type="http://schemas.openxmlformats.org/officeDocument/2006/relationships/image" Target="../media/image20.png"/><Relationship Id="rId7" Type="http://schemas.openxmlformats.org/officeDocument/2006/relationships/audio" Target="../media/audio8.wav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7.wav"/><Relationship Id="rId11" Type="http://schemas.openxmlformats.org/officeDocument/2006/relationships/image" Target="../media/image10.png"/><Relationship Id="rId5" Type="http://schemas.openxmlformats.org/officeDocument/2006/relationships/audio" Target="../media/audio3.wav"/><Relationship Id="rId15" Type="http://schemas.openxmlformats.org/officeDocument/2006/relationships/image" Target="../media/image14.jpeg"/><Relationship Id="rId10" Type="http://schemas.openxmlformats.org/officeDocument/2006/relationships/audio" Target="../media/audio9.wav"/><Relationship Id="rId19" Type="http://schemas.openxmlformats.org/officeDocument/2006/relationships/image" Target="../media/image18.png"/><Relationship Id="rId4" Type="http://schemas.openxmlformats.org/officeDocument/2006/relationships/audio" Target="../media/audio1.wav"/><Relationship Id="rId9" Type="http://schemas.openxmlformats.org/officeDocument/2006/relationships/audio" Target="../media/audio2.wav"/><Relationship Id="rId14" Type="http://schemas.openxmlformats.org/officeDocument/2006/relationships/image" Target="../media/image13.png"/><Relationship Id="rId22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5350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REVISIT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2012724" cy="1690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3255" y="1922106"/>
            <a:ext cx="8633504" cy="15215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93255" y="3633797"/>
            <a:ext cx="8633504" cy="1130853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93255" y="4931616"/>
            <a:ext cx="8633504" cy="123563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12725" y="2057257"/>
            <a:ext cx="6440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to write down </a:t>
            </a:r>
            <a:r>
              <a:rPr lang="en-US" sz="2800" dirty="0" smtClean="0">
                <a:latin typeface="XCCW Joined 6a" panose="03050602040000000000" pitchFamily="66" charset="0"/>
              </a:rPr>
              <a:t>any French </a:t>
            </a:r>
            <a:r>
              <a:rPr lang="en-US" sz="2800" dirty="0">
                <a:latin typeface="XCCW Joined 6a" panose="03050602040000000000" pitchFamily="66" charset="0"/>
              </a:rPr>
              <a:t>words </a:t>
            </a:r>
            <a:r>
              <a:rPr lang="en-US" sz="2800" dirty="0" smtClean="0">
                <a:latin typeface="XCCW Joined 6a" panose="03050602040000000000" pitchFamily="66" charset="0"/>
              </a:rPr>
              <a:t>you </a:t>
            </a:r>
            <a:r>
              <a:rPr lang="en-US" sz="2800" dirty="0" smtClean="0">
                <a:latin typeface="XCCW Joined 6a" panose="03050602040000000000" pitchFamily="66" charset="0"/>
              </a:rPr>
              <a:t>know.</a:t>
            </a:r>
            <a:endParaRPr lang="en-US" sz="2800" dirty="0" smtClean="0">
              <a:latin typeface="XCCW Joined 6a" panose="03050602040000000000" pitchFamily="66" charset="0"/>
            </a:endParaRP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to magpie words from your talking partner</a:t>
            </a:r>
            <a:r>
              <a:rPr lang="en-US" sz="2800" dirty="0" smtClean="0">
                <a:latin typeface="XCCW Joined 6a" panose="03050602040000000000" pitchFamily="66" charset="0"/>
              </a:rPr>
              <a:t>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1 minute to say the words out loud to each other. </a:t>
            </a:r>
            <a:endParaRPr lang="en-US" sz="28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209" y="669737"/>
            <a:ext cx="971550" cy="904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06502" y="133707"/>
            <a:ext cx="1268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Click clock to open timer</a:t>
            </a:r>
            <a:endParaRPr lang="en-GB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13" y="3703923"/>
            <a:ext cx="952500" cy="990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878" y="5113175"/>
            <a:ext cx="1038225" cy="914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698" y="2204380"/>
            <a:ext cx="1190625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1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1890615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Part 1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70" y="2649894"/>
            <a:ext cx="77155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</a:t>
            </a:r>
            <a:r>
              <a:rPr lang="en-US" sz="3200" dirty="0" smtClean="0">
                <a:latin typeface="XCCW Joined 6a" panose="03050602040000000000" pitchFamily="66" charset="0"/>
              </a:rPr>
              <a:t>learning classroom </a:t>
            </a:r>
            <a:endParaRPr lang="en-US" sz="3200" dirty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Instructions in French.</a:t>
            </a:r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2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0935" y="2351315"/>
            <a:ext cx="75287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On the next slide you will see and hear some French spoken.</a:t>
            </a:r>
          </a:p>
          <a:p>
            <a:pPr algn="ctr"/>
            <a:endParaRPr lang="en-US" sz="3200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Listen carefully.</a:t>
            </a:r>
          </a:p>
          <a:p>
            <a:pPr algn="ctr"/>
            <a:endParaRPr lang="en-US" sz="3200" dirty="0" smtClean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Repeat after each word.</a:t>
            </a:r>
            <a:endParaRPr lang="en-US" sz="3200" dirty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2276143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Class work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7" y="3699743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5157192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80" y="2393789"/>
            <a:ext cx="1224755" cy="73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29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076" y="227653"/>
            <a:ext cx="3223593" cy="23263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9186" y="73572"/>
            <a:ext cx="8618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2D2DB9"/>
                </a:solidFill>
                <a:latin typeface="XCCW Joined 6a" panose="03050602040000000000" pitchFamily="66" charset="0"/>
              </a:rPr>
              <a:t>les instructions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189186" y="1070642"/>
            <a:ext cx="931262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Bonjour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sortez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vos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affaires</a:t>
            </a:r>
          </a:p>
          <a:p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Bonjour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sortez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vos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affaires</a:t>
            </a: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Regardez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coutez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Regardez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coutez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Bonjour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sortez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vos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affaires</a:t>
            </a:r>
          </a:p>
          <a:p>
            <a:pPr>
              <a:defRPr/>
            </a:pP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Alors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levez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la main</a:t>
            </a: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Alors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levez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la main</a:t>
            </a:r>
          </a:p>
          <a:p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Écoutez</a:t>
            </a:r>
            <a:r>
              <a:rPr lang="en-GB" altLang="en-US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répondez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Écoutez</a:t>
            </a:r>
            <a:r>
              <a:rPr lang="en-GB" altLang="en-US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répondez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Alors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levez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la main</a:t>
            </a:r>
          </a:p>
          <a:p>
            <a:pPr>
              <a:defRPr/>
            </a:pPr>
            <a:endParaRPr lang="en-GB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Silence!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rangez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vos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affaires</a:t>
            </a:r>
          </a:p>
          <a:p>
            <a:pPr>
              <a:defRPr/>
            </a:pP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Silence!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rangez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vos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 affaires</a:t>
            </a: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Regardez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coutez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Regardez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é</a:t>
            </a:r>
            <a:r>
              <a:rPr lang="en-GB" altLang="en-US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coutez</a:t>
            </a:r>
            <a:endParaRPr lang="en-GB" altLang="en-US" dirty="0">
              <a:solidFill>
                <a:srgbClr val="2D2DB9"/>
              </a:solidFill>
              <a:latin typeface="XCCW Joined 6a" panose="03050602040000000000" pitchFamily="66" charset="0"/>
            </a:endParaRPr>
          </a:p>
          <a:p>
            <a:pPr>
              <a:defRPr/>
            </a:pP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Silence! la </a:t>
            </a:r>
            <a:r>
              <a:rPr lang="en-GB" dirty="0" err="1">
                <a:solidFill>
                  <a:srgbClr val="2D2DB9"/>
                </a:solidFill>
                <a:latin typeface="XCCW Joined 6a" panose="03050602040000000000" pitchFamily="66" charset="0"/>
              </a:rPr>
              <a:t>classe</a:t>
            </a:r>
            <a:r>
              <a:rPr lang="en-GB" dirty="0">
                <a:solidFill>
                  <a:srgbClr val="2D2DB9"/>
                </a:solidFill>
                <a:latin typeface="XCCW Joined 6a" panose="03050602040000000000" pitchFamily="66" charset="0"/>
              </a:rPr>
              <a:t>, silence, et au revoir!</a:t>
            </a:r>
          </a:p>
        </p:txBody>
      </p:sp>
      <p:pic>
        <p:nvPicPr>
          <p:cNvPr id="3" name="instructions_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54945" y="57855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5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666390" y="390683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Parlez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51603" y="0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680428" y="0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680678" y="0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637315" y="2274886"/>
            <a:ext cx="1828800" cy="162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666140" y="2274886"/>
            <a:ext cx="1828800" cy="162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666390" y="2274886"/>
            <a:ext cx="1828800" cy="162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18265" y="4537075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647090" y="4537075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647340" y="4537075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646840" y="1619250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Levez-vous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5680678" y="162718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 smtClean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Écoutez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1618265" y="614838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Travaillez</a:t>
            </a:r>
            <a:endParaRPr lang="en-GB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en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b="1" dirty="0" err="1" smtClean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paires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3647090" y="614838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Sortez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vos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affaires!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3666140" y="3886200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 smtClean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Écrivez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680428" y="1619250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Asseyez-vous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5647340" y="614838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Dessinez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2"/>
          <a:stretch>
            <a:fillRect/>
          </a:stretch>
        </p:blipFill>
        <p:spPr bwMode="auto">
          <a:xfrm>
            <a:off x="1816704" y="4772024"/>
            <a:ext cx="1443037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5845778" y="4779961"/>
            <a:ext cx="1600200" cy="1335088"/>
            <a:chOff x="5855786" y="4829736"/>
            <a:chExt cx="1600123" cy="1334143"/>
          </a:xfrm>
        </p:grpSpPr>
        <p:pic>
          <p:nvPicPr>
            <p:cNvPr id="24" name="Picture 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5786" y="4829736"/>
              <a:ext cx="1090028" cy="755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2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0800" y="5215348"/>
              <a:ext cx="1055109" cy="948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66" y="2362199"/>
            <a:ext cx="893763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678" y="42862"/>
            <a:ext cx="1928812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703" y="2282824"/>
            <a:ext cx="1566862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354" y="2381250"/>
            <a:ext cx="169862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7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703" y="26986"/>
            <a:ext cx="925512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753" y="157161"/>
            <a:ext cx="881062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3602969" y="4736303"/>
            <a:ext cx="1870075" cy="1554163"/>
            <a:chOff x="3600599" y="4660179"/>
            <a:chExt cx="1870349" cy="1553660"/>
          </a:xfrm>
        </p:grpSpPr>
        <p:pic>
          <p:nvPicPr>
            <p:cNvPr id="33" name="Picture 29"/>
            <p:cNvPicPr>
              <a:picLocks noChangeAspect="1"/>
            </p:cNvPicPr>
            <p:nvPr/>
          </p:nvPicPr>
          <p:blipFill>
            <a:blip r:embed="rId2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599" y="4660179"/>
              <a:ext cx="1249611" cy="1249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0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255" y="5160319"/>
              <a:ext cx="1404693" cy="1053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637315" y="3875086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Regardez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1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6.4.1_Levez-vou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6.4.2_asseyez-vou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6.4.3_ecout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6.4.4_regard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6.4.5_ecriv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6.4.6_parl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6.4.7_travaillez_en_pair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6.4.8_sortez_vos_affair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6.4.9_dessin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" action="ppaction://noaction">
              <a:snd r:embed="rId3" name="6.4.6_parlez.wav"/>
            </a:hlinkClick>
          </p:cNvPr>
          <p:cNvSpPr>
            <a:spLocks noChangeArrowheads="1"/>
          </p:cNvSpPr>
          <p:nvPr/>
        </p:nvSpPr>
        <p:spPr bwMode="auto">
          <a:xfrm>
            <a:off x="5697920" y="391400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Parlez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83133" y="7173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711958" y="7173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712208" y="7173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668845" y="2282059"/>
            <a:ext cx="1828800" cy="21986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697670" y="2282059"/>
            <a:ext cx="1828800" cy="162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697920" y="2282059"/>
            <a:ext cx="1828800" cy="162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49795" y="4544248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678620" y="4544248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678870" y="4544248"/>
            <a:ext cx="1828800" cy="162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5" name="Rectangle 3">
            <a:hlinkClick r:id="" action="ppaction://noaction">
              <a:snd r:embed="rId4" name="6.4.1_Levez-vous.wav"/>
            </a:hlinkClick>
          </p:cNvPr>
          <p:cNvSpPr>
            <a:spLocks noChangeArrowheads="1"/>
          </p:cNvSpPr>
          <p:nvPr/>
        </p:nvSpPr>
        <p:spPr bwMode="auto">
          <a:xfrm>
            <a:off x="1678370" y="1626423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Levez-vous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6" name="Rectangle 3">
            <a:hlinkClick r:id="" action="ppaction://noaction">
              <a:snd r:embed="rId5" name="6.4.3_ecoutez.wav"/>
            </a:hlinkClick>
          </p:cNvPr>
          <p:cNvSpPr>
            <a:spLocks noChangeArrowheads="1"/>
          </p:cNvSpPr>
          <p:nvPr/>
        </p:nvSpPr>
        <p:spPr bwMode="auto">
          <a:xfrm>
            <a:off x="5712208" y="163435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 smtClean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Écoutez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7" name="Rectangle 3">
            <a:hlinkClick r:id="" action="ppaction://noaction">
              <a:snd r:embed="rId6" name="6.4.7_travaillez_en_paires.wav"/>
            </a:hlinkClick>
          </p:cNvPr>
          <p:cNvSpPr>
            <a:spLocks noChangeArrowheads="1"/>
          </p:cNvSpPr>
          <p:nvPr/>
        </p:nvSpPr>
        <p:spPr bwMode="auto">
          <a:xfrm>
            <a:off x="1649795" y="615555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Travaillez</a:t>
            </a:r>
            <a:endParaRPr lang="en-GB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en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pairs!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8" name="Rectangle 3">
            <a:hlinkClick r:id="" action="ppaction://noaction">
              <a:snd r:embed="rId7" name="6.4.8_sortez_vos_affaires.wav"/>
            </a:hlinkClick>
          </p:cNvPr>
          <p:cNvSpPr>
            <a:spLocks noChangeArrowheads="1"/>
          </p:cNvSpPr>
          <p:nvPr/>
        </p:nvSpPr>
        <p:spPr bwMode="auto">
          <a:xfrm>
            <a:off x="3678620" y="615555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Sortez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vos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affaires!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9" name="Rectangle 3">
            <a:hlinkClick r:id="" action="ppaction://noaction">
              <a:snd r:embed="rId8" name="6.4.5_ecrivez.wav"/>
            </a:hlinkClick>
          </p:cNvPr>
          <p:cNvSpPr>
            <a:spLocks noChangeArrowheads="1"/>
          </p:cNvSpPr>
          <p:nvPr/>
        </p:nvSpPr>
        <p:spPr bwMode="auto">
          <a:xfrm>
            <a:off x="3697670" y="3893373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Écrivez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20" name="Rectangle 3">
            <a:hlinkClick r:id="" action="ppaction://noaction">
              <a:snd r:embed="rId9" name="6.4.2_asseyez-vous.wav"/>
            </a:hlinkClick>
          </p:cNvPr>
          <p:cNvSpPr>
            <a:spLocks noChangeArrowheads="1"/>
          </p:cNvSpPr>
          <p:nvPr/>
        </p:nvSpPr>
        <p:spPr bwMode="auto">
          <a:xfrm>
            <a:off x="3711958" y="1626423"/>
            <a:ext cx="1828800" cy="611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Asseyez-vous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21" name="Rectangle 3">
            <a:hlinkClick r:id="" action="ppaction://noaction">
              <a:snd r:embed="rId10" name="6.4.9_dessinez.wav"/>
            </a:hlinkClick>
          </p:cNvPr>
          <p:cNvSpPr>
            <a:spLocks noChangeArrowheads="1"/>
          </p:cNvSpPr>
          <p:nvPr/>
        </p:nvSpPr>
        <p:spPr bwMode="auto">
          <a:xfrm>
            <a:off x="5678870" y="615555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Dessinez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2"/>
          <a:stretch>
            <a:fillRect/>
          </a:stretch>
        </p:blipFill>
        <p:spPr bwMode="auto">
          <a:xfrm>
            <a:off x="1848234" y="4779197"/>
            <a:ext cx="1443037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32"/>
          <p:cNvGrpSpPr>
            <a:grpSpLocks/>
          </p:cNvGrpSpPr>
          <p:nvPr/>
        </p:nvGrpSpPr>
        <p:grpSpPr bwMode="auto">
          <a:xfrm>
            <a:off x="5877308" y="4787134"/>
            <a:ext cx="1600200" cy="1335088"/>
            <a:chOff x="5855786" y="4829736"/>
            <a:chExt cx="1600123" cy="1334143"/>
          </a:xfrm>
        </p:grpSpPr>
        <p:pic>
          <p:nvPicPr>
            <p:cNvPr id="24" name="Picture 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5786" y="4829736"/>
              <a:ext cx="1090028" cy="755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0800" y="5215348"/>
              <a:ext cx="1055109" cy="948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608" y="2418585"/>
            <a:ext cx="893762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3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208" y="50035"/>
            <a:ext cx="1928812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4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509" y="2289997"/>
            <a:ext cx="1608137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5"/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884" y="2388423"/>
            <a:ext cx="169862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7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233" y="34159"/>
            <a:ext cx="925512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83" y="164334"/>
            <a:ext cx="881062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3621471" y="4618860"/>
            <a:ext cx="1870075" cy="1552575"/>
            <a:chOff x="3600599" y="4660179"/>
            <a:chExt cx="1870349" cy="1553660"/>
          </a:xfrm>
        </p:grpSpPr>
        <p:pic>
          <p:nvPicPr>
            <p:cNvPr id="33" name="Picture 29"/>
            <p:cNvPicPr>
              <a:picLocks noChangeAspect="1"/>
            </p:cNvPicPr>
            <p:nvPr/>
          </p:nvPicPr>
          <p:blipFill>
            <a:blip r:embed="rId2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599" y="4660179"/>
              <a:ext cx="1249611" cy="1249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0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255" y="5160319"/>
              <a:ext cx="1404693" cy="1053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Rectangle 34"/>
          <p:cNvSpPr/>
          <p:nvPr/>
        </p:nvSpPr>
        <p:spPr>
          <a:xfrm>
            <a:off x="1598120" y="-184773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1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698747" y="-154417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657923" y="-184773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668450" y="2136570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4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662812" y="2119425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015769" y="2081673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6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598120" y="4377261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7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992253" y="4369779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8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989768" y="4349781"/>
            <a:ext cx="566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44546A"/>
                  </a:fgClr>
                  <a:bgClr>
                    <a:srgbClr val="44546A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9</a:t>
            </a:r>
          </a:p>
        </p:txBody>
      </p:sp>
      <p:sp>
        <p:nvSpPr>
          <p:cNvPr id="14" name="Rectangle 3">
            <a:hlinkClick r:id="" action="ppaction://noaction">
              <a:snd r:embed="rId22" name="6.4.4_regardez.wav"/>
            </a:hlinkClick>
          </p:cNvPr>
          <p:cNvSpPr>
            <a:spLocks noChangeArrowheads="1"/>
          </p:cNvSpPr>
          <p:nvPr/>
        </p:nvSpPr>
        <p:spPr bwMode="auto">
          <a:xfrm>
            <a:off x="1668845" y="3882259"/>
            <a:ext cx="1828800" cy="611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altLang="en-US" sz="1800" b="1" dirty="0" err="1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Regardez</a:t>
            </a:r>
            <a:r>
              <a:rPr lang="en-GB" altLang="en-US" sz="1800" b="1" dirty="0">
                <a:solidFill>
                  <a:srgbClr val="000000"/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!</a:t>
            </a:r>
            <a:endParaRPr lang="en-US" altLang="en-US" sz="1800" b="1" dirty="0">
              <a:solidFill>
                <a:srgbClr val="000000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37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0" y="381000"/>
            <a:ext cx="7772400" cy="1143000"/>
          </a:xfrm>
        </p:spPr>
        <p:txBody>
          <a:bodyPr/>
          <a:lstStyle/>
          <a:p>
            <a:pPr algn="ctr"/>
            <a:r>
              <a:rPr lang="en-GB" sz="3200" dirty="0" smtClean="0">
                <a:latin typeface="XCCW Joined 6a" panose="03050602040000000000" pitchFamily="66" charset="0"/>
              </a:rPr>
              <a:t>Well done!</a:t>
            </a:r>
            <a:br>
              <a:rPr lang="en-GB" sz="3200" dirty="0" smtClean="0">
                <a:latin typeface="XCCW Joined 6a" panose="03050602040000000000" pitchFamily="66" charset="0"/>
              </a:rPr>
            </a:br>
            <a:r>
              <a:rPr lang="en-GB" sz="3200" dirty="0" smtClean="0">
                <a:latin typeface="XCCW Joined 6a" panose="03050602040000000000" pitchFamily="66" charset="0"/>
              </a:rPr>
              <a:t>You have learnt all about classroom instructions.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038044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18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462</Words>
  <Application>Microsoft Office PowerPoint</Application>
  <PresentationFormat>On-screen Show (4:3)</PresentationFormat>
  <Paragraphs>108</Paragraphs>
  <Slides>8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Symbol</vt:lpstr>
      <vt:lpstr>Times New Roman</vt:lpstr>
      <vt:lpstr>Tw Cen MT</vt:lpstr>
      <vt:lpstr>Wingdings</vt:lpstr>
      <vt:lpstr>XCCW Joined 6a</vt:lpstr>
      <vt:lpstr>Blank Presentation</vt:lpstr>
      <vt:lpstr>FRENCH</vt:lpstr>
      <vt:lpstr>REVISIT</vt:lpstr>
      <vt:lpstr>Part 1</vt:lpstr>
      <vt:lpstr>Class work</vt:lpstr>
      <vt:lpstr>PowerPoint Presentation</vt:lpstr>
      <vt:lpstr>PowerPoint Presentation</vt:lpstr>
      <vt:lpstr>PowerPoint Presentation</vt:lpstr>
      <vt:lpstr>Well done! You have learnt all about classroom instructions.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Study</dc:creator>
  <cp:lastModifiedBy>Rachel Woods</cp:lastModifiedBy>
  <cp:revision>10</cp:revision>
  <dcterms:created xsi:type="dcterms:W3CDTF">2018-08-24T06:17:14Z</dcterms:created>
  <dcterms:modified xsi:type="dcterms:W3CDTF">2021-01-04T13:13:04Z</dcterms:modified>
</cp:coreProperties>
</file>