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81" r:id="rId2"/>
    <p:sldId id="283" r:id="rId3"/>
    <p:sldId id="289" r:id="rId4"/>
    <p:sldId id="290" r:id="rId5"/>
    <p:sldId id="288" r:id="rId6"/>
    <p:sldId id="284" r:id="rId7"/>
    <p:sldId id="265" r:id="rId8"/>
    <p:sldId id="291" r:id="rId9"/>
    <p:sldId id="286" r:id="rId10"/>
    <p:sldId id="287" r:id="rId11"/>
    <p:sldId id="292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9" autoAdjust="0"/>
    <p:restoredTop sz="51392" autoAdjust="0"/>
  </p:normalViewPr>
  <p:slideViewPr>
    <p:cSldViewPr snapToGrid="0">
      <p:cViewPr varScale="1">
        <p:scale>
          <a:sx n="45" d="100"/>
          <a:sy n="45" d="100"/>
        </p:scale>
        <p:origin x="2568" y="3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A3A259F-FB40-4057-994D-1C60CB6EDACB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B730F99-69EA-43AD-AB66-862977055F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43490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 AUDIO for this slide.  Pupils to pronounce from the text,</a:t>
            </a:r>
            <a:r>
              <a:rPr lang="en-GB" baseline="0" dirty="0" smtClean="0"/>
              <a:t> identifying each feature in numbered order.  Answers move on each click.</a:t>
            </a:r>
            <a:br>
              <a:rPr lang="en-GB" baseline="0" dirty="0" smtClean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B3E648-3806-4599-92C2-260294ED81BD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66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Slide to practise the vocabulary</a:t>
            </a:r>
            <a:r>
              <a:rPr lang="en-GB" baseline="0" dirty="0" smtClean="0"/>
              <a:t> of the face.</a:t>
            </a:r>
            <a:br>
              <a:rPr lang="en-GB" baseline="0" dirty="0" smtClean="0"/>
            </a:br>
            <a:r>
              <a:rPr lang="en-GB" baseline="0" dirty="0" smtClean="0"/>
              <a:t>Image www.openclipart.org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B3E648-3806-4599-92C2-260294ED81BD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904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730F99-69EA-43AD-AB66-862977055FD8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8485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2EC771-A5B7-4B3F-86FE-E950076B52BD}" type="slidenum">
              <a:rPr lang="en-GB" altLang="en-US" smtClean="0">
                <a:latin typeface="Calibri" panose="020F0502020204030204" pitchFamily="34" charset="0"/>
              </a:rPr>
              <a:pPr/>
              <a:t>7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877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83F15-618E-48B6-BD54-E252FF5ECF6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109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59904-C418-461F-A5F4-D418816A8E5F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10F28-BAF4-471F-9943-3DC2D14110D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9736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5F571-45F7-4A99-80FE-D0C521D452EF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0F306-CDE2-4BC8-9017-F83685E45A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7590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F2754-C284-4A67-B44D-4FDCE7AAE9E8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1B851-6257-4938-823C-6B85A4261B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3666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1D74F-1D44-453B-A649-3D1B5E775DEA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517DC-9712-44C6-A462-7894296F6EA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6009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4BAA4-C488-42FB-BEB0-9D9729AE78D4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4B3C5-81BB-4529-B641-06BB4E95984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593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033CF-285B-4426-AE29-2EEC70EABFD4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9FE33-98D1-4CD6-BF63-7DF464C0D4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3751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2226E-C12A-40A5-B8D6-FF04A75D5953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E0084-8822-4340-8C4F-C5769089B31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2128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2F2A0-48C6-4031-B9B0-5A4FE9F5C81E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FC136-374E-4206-AE7E-2A4C602F12D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7370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DBA35-D456-4D0E-B8B2-3FA547AFB6E9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939F8-4437-461D-A2E0-017C1B8FAD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6306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2B304-7677-45CA-A8C4-1B5EBEEF25BC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1E34A-E1DB-4869-9EBA-DA13D4C337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57873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4363F-CD60-48D9-9E28-20B06093D273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D9B82-5355-47C3-872F-CA865253307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8221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8AF67C-FBA8-420F-B774-37665AA06E9C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3DFE244-BA6B-4C78-BF25-F5DE0FB406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3.wav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audio" Target="../media/audio8.wav"/><Relationship Id="rId7" Type="http://schemas.openxmlformats.org/officeDocument/2006/relationships/audio" Target="../media/audio12.wav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1.wav"/><Relationship Id="rId11" Type="http://schemas.openxmlformats.org/officeDocument/2006/relationships/audio" Target="../media/audio16.wav"/><Relationship Id="rId5" Type="http://schemas.openxmlformats.org/officeDocument/2006/relationships/audio" Target="../media/audio10.wav"/><Relationship Id="rId15" Type="http://schemas.openxmlformats.org/officeDocument/2006/relationships/image" Target="../media/image12.png"/><Relationship Id="rId10" Type="http://schemas.openxmlformats.org/officeDocument/2006/relationships/audio" Target="../media/audio15.wav"/><Relationship Id="rId19" Type="http://schemas.openxmlformats.org/officeDocument/2006/relationships/image" Target="../media/image16.png"/><Relationship Id="rId4" Type="http://schemas.openxmlformats.org/officeDocument/2006/relationships/audio" Target="../media/audio9.wav"/><Relationship Id="rId9" Type="http://schemas.openxmlformats.org/officeDocument/2006/relationships/audio" Target="../media/audio14.wav"/><Relationship Id="rId1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0EFXCdryyRM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XCCW Joined 6a" panose="03050602040000000000" pitchFamily="66" charset="0"/>
              </a:rPr>
              <a:t>FRENCH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118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70" y="2649894"/>
            <a:ext cx="90797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Last week, you learnt the names for the parts of the face in French.</a:t>
            </a:r>
            <a:endParaRPr lang="en-US" sz="3200" dirty="0">
              <a:latin typeface="XCCW Joined 6a" panose="03050602040000000000" pitchFamily="66" charset="0"/>
            </a:endParaRPr>
          </a:p>
          <a:p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344" y="225870"/>
            <a:ext cx="2837956" cy="2383883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07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5335687" y="6111502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les </a:t>
            </a:r>
            <a:r>
              <a:rPr lang="en-GB" sz="3600" b="1" dirty="0" err="1" smtClean="0">
                <a:solidFill>
                  <a:prstClr val="black"/>
                </a:solidFill>
              </a:rPr>
              <a:t>oreilles</a:t>
            </a:r>
            <a:endParaRPr lang="en-GB" sz="3600" b="1" dirty="0">
              <a:solidFill>
                <a:prstClr val="black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090" y="715338"/>
            <a:ext cx="4134386" cy="490563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0" y="6241218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>
                <a:solidFill>
                  <a:prstClr val="black"/>
                </a:solidFill>
              </a:rPr>
              <a:t>la </a:t>
            </a:r>
            <a:r>
              <a:rPr lang="en-GB" sz="3600" b="1" dirty="0" smtClean="0">
                <a:solidFill>
                  <a:prstClr val="black"/>
                </a:solidFill>
              </a:rPr>
              <a:t>bouche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65422" y="6098042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 </a:t>
            </a:r>
            <a:r>
              <a:rPr lang="en-GB" sz="3600" b="1" dirty="0" err="1" smtClean="0">
                <a:solidFill>
                  <a:prstClr val="black"/>
                </a:solidFill>
              </a:rPr>
              <a:t>nez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33306" y="5536341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les </a:t>
            </a:r>
            <a:r>
              <a:rPr lang="en-GB" sz="3600" b="1" dirty="0" err="1" smtClean="0">
                <a:solidFill>
                  <a:prstClr val="black"/>
                </a:solidFill>
              </a:rPr>
              <a:t>yeux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8478" y="1570384"/>
            <a:ext cx="2425148" cy="5367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cxnSp>
        <p:nvCxnSpPr>
          <p:cNvPr id="10" name="Straight Arrow Connector 9"/>
          <p:cNvCxnSpPr>
            <a:stCxn id="8" idx="3"/>
          </p:cNvCxnSpPr>
          <p:nvPr/>
        </p:nvCxnSpPr>
        <p:spPr>
          <a:xfrm>
            <a:off x="2673626" y="1838741"/>
            <a:ext cx="2662061" cy="126981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8" idx="3"/>
          </p:cNvCxnSpPr>
          <p:nvPr/>
        </p:nvCxnSpPr>
        <p:spPr>
          <a:xfrm>
            <a:off x="2673626" y="1838741"/>
            <a:ext cx="1459663" cy="127717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732191" y="2753854"/>
            <a:ext cx="1881800" cy="53671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2613991" y="3037119"/>
            <a:ext cx="2132242" cy="878324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397825" y="5602176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 visage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450461" y="1057879"/>
            <a:ext cx="2683565" cy="5367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88843" y="3990131"/>
            <a:ext cx="2425148" cy="53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359426" y="107244"/>
            <a:ext cx="2425148" cy="53671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2648777" y="4000855"/>
            <a:ext cx="3497263" cy="23775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2618960" y="3964111"/>
            <a:ext cx="521805" cy="29437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5706235" y="1397969"/>
            <a:ext cx="725556" cy="11955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9322" y="5691674"/>
            <a:ext cx="292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les </a:t>
            </a:r>
            <a:r>
              <a:rPr lang="en-GB" sz="3600" b="1" dirty="0" err="1" smtClean="0">
                <a:solidFill>
                  <a:prstClr val="black"/>
                </a:solidFill>
              </a:rPr>
              <a:t>cheveux</a:t>
            </a:r>
            <a:endParaRPr lang="en-GB" sz="3600" b="1" dirty="0">
              <a:solidFill>
                <a:prstClr val="black"/>
              </a:solidFill>
            </a:endParaRPr>
          </a:p>
        </p:txBody>
      </p:sp>
      <p:cxnSp>
        <p:nvCxnSpPr>
          <p:cNvPr id="36" name="Straight Arrow Connector 35"/>
          <p:cNvCxnSpPr>
            <a:stCxn id="35" idx="1"/>
          </p:cNvCxnSpPr>
          <p:nvPr/>
        </p:nvCxnSpPr>
        <p:spPr>
          <a:xfrm flipH="1">
            <a:off x="4634056" y="2909410"/>
            <a:ext cx="1994863" cy="158859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6568488" y="5030619"/>
            <a:ext cx="2425148" cy="5367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cxnSp>
        <p:nvCxnSpPr>
          <p:cNvPr id="40" name="Straight Arrow Connector 39"/>
          <p:cNvCxnSpPr/>
          <p:nvPr/>
        </p:nvCxnSpPr>
        <p:spPr>
          <a:xfrm flipH="1" flipV="1">
            <a:off x="4572000" y="4561774"/>
            <a:ext cx="1984064" cy="69900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850165" y="5026349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les dents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96468" y="836232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cs typeface="+mn-cs"/>
              </a:rPr>
              <a:t>1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97207" y="2011982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cs typeface="+mn-cs"/>
              </a:rPr>
              <a:t>2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495" y="3191777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cs typeface="+mn-cs"/>
              </a:rPr>
              <a:t>3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328246" y="270120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cs typeface="+mn-cs"/>
              </a:rPr>
              <a:t>4</a:t>
            </a:r>
          </a:p>
        </p:txBody>
      </p:sp>
      <p:sp>
        <p:nvSpPr>
          <p:cNvPr id="47" name="Rectangle 46"/>
          <p:cNvSpPr/>
          <p:nvPr/>
        </p:nvSpPr>
        <p:spPr>
          <a:xfrm>
            <a:off x="6679018" y="1906905"/>
            <a:ext cx="646710" cy="91820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cs typeface="+mn-cs"/>
              </a:rPr>
              <a:t>5</a:t>
            </a:r>
          </a:p>
        </p:txBody>
      </p:sp>
      <p:sp>
        <p:nvSpPr>
          <p:cNvPr id="48" name="Rectangle 47"/>
          <p:cNvSpPr/>
          <p:nvPr/>
        </p:nvSpPr>
        <p:spPr>
          <a:xfrm>
            <a:off x="6485930" y="4234384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cs typeface="+mn-cs"/>
              </a:rPr>
              <a:t>6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628919" y="2641053"/>
            <a:ext cx="2425148" cy="53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8478" y="107244"/>
            <a:ext cx="257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can you remember?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006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-73971" y="3915443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les </a:t>
            </a:r>
            <a:r>
              <a:rPr lang="en-GB" sz="3600" b="1" dirty="0" err="1" smtClean="0">
                <a:solidFill>
                  <a:prstClr val="black"/>
                </a:solidFill>
              </a:rPr>
              <a:t>oreilles</a:t>
            </a:r>
            <a:endParaRPr lang="en-GB" sz="3600" b="1" dirty="0">
              <a:solidFill>
                <a:prstClr val="black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090" y="715338"/>
            <a:ext cx="4134386" cy="490563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370502" y="2586011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600" b="1" dirty="0">
                <a:solidFill>
                  <a:prstClr val="black"/>
                </a:solidFill>
              </a:rPr>
              <a:t>la </a:t>
            </a:r>
            <a:r>
              <a:rPr lang="en-GB" sz="3600" b="1" dirty="0" smtClean="0">
                <a:solidFill>
                  <a:prstClr val="black"/>
                </a:solidFill>
              </a:rPr>
              <a:t>bouche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6931" y="2686936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 </a:t>
            </a:r>
            <a:r>
              <a:rPr lang="en-GB" sz="3600" b="1" dirty="0" err="1" smtClean="0">
                <a:solidFill>
                  <a:prstClr val="black"/>
                </a:solidFill>
              </a:rPr>
              <a:t>nez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74544" y="1475675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les </a:t>
            </a:r>
            <a:r>
              <a:rPr lang="en-GB" sz="3600" b="1" dirty="0" err="1" smtClean="0">
                <a:solidFill>
                  <a:prstClr val="black"/>
                </a:solidFill>
              </a:rPr>
              <a:t>yeux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8478" y="1570384"/>
            <a:ext cx="2425148" cy="5367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cxnSp>
        <p:nvCxnSpPr>
          <p:cNvPr id="10" name="Straight Arrow Connector 9"/>
          <p:cNvCxnSpPr>
            <a:stCxn id="8" idx="3"/>
          </p:cNvCxnSpPr>
          <p:nvPr/>
        </p:nvCxnSpPr>
        <p:spPr>
          <a:xfrm>
            <a:off x="2673626" y="1838741"/>
            <a:ext cx="2662061" cy="126981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8" idx="3"/>
          </p:cNvCxnSpPr>
          <p:nvPr/>
        </p:nvCxnSpPr>
        <p:spPr>
          <a:xfrm>
            <a:off x="2673626" y="1838741"/>
            <a:ext cx="1459663" cy="127717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732191" y="2753854"/>
            <a:ext cx="1881800" cy="53671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2613991" y="3037119"/>
            <a:ext cx="2132242" cy="878324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hlinkClick r:id="" action="ppaction://noaction">
              <a:snd r:embed="rId10" name="18.15_le_visage.wav"/>
            </a:hlinkClick>
          </p:cNvPr>
          <p:cNvSpPr txBox="1"/>
          <p:nvPr/>
        </p:nvSpPr>
        <p:spPr>
          <a:xfrm>
            <a:off x="3120887" y="69007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 visage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450461" y="1057879"/>
            <a:ext cx="2683565" cy="5367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88843" y="3990131"/>
            <a:ext cx="2425148" cy="53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359426" y="107244"/>
            <a:ext cx="2425148" cy="53671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2648777" y="4000855"/>
            <a:ext cx="3497263" cy="23775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2618960" y="3964111"/>
            <a:ext cx="521805" cy="29437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5706235" y="1397969"/>
            <a:ext cx="725556" cy="11955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330943" y="1012028"/>
            <a:ext cx="292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les </a:t>
            </a:r>
            <a:r>
              <a:rPr lang="en-GB" sz="3600" b="1" dirty="0" err="1" smtClean="0">
                <a:solidFill>
                  <a:prstClr val="black"/>
                </a:solidFill>
              </a:rPr>
              <a:t>cheveux</a:t>
            </a:r>
            <a:endParaRPr lang="en-GB" sz="3600" b="1" dirty="0">
              <a:solidFill>
                <a:prstClr val="black"/>
              </a:solidFill>
            </a:endParaRPr>
          </a:p>
        </p:txBody>
      </p:sp>
      <p:cxnSp>
        <p:nvCxnSpPr>
          <p:cNvPr id="36" name="Straight Arrow Connector 35"/>
          <p:cNvCxnSpPr>
            <a:stCxn id="35" idx="1"/>
          </p:cNvCxnSpPr>
          <p:nvPr/>
        </p:nvCxnSpPr>
        <p:spPr>
          <a:xfrm flipH="1">
            <a:off x="4634056" y="2909410"/>
            <a:ext cx="1994863" cy="158859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6568488" y="5030619"/>
            <a:ext cx="2425148" cy="5367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cxnSp>
        <p:nvCxnSpPr>
          <p:cNvPr id="40" name="Straight Arrow Connector 39"/>
          <p:cNvCxnSpPr/>
          <p:nvPr/>
        </p:nvCxnSpPr>
        <p:spPr>
          <a:xfrm flipH="1" flipV="1">
            <a:off x="4572000" y="4561774"/>
            <a:ext cx="1984064" cy="69900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316283" y="4956710"/>
            <a:ext cx="2951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600" b="1" dirty="0" smtClean="0">
                <a:solidFill>
                  <a:prstClr val="black"/>
                </a:solidFill>
              </a:rPr>
              <a:t>les dents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96468" y="836232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1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97207" y="2011982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2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495" y="3191777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3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328246" y="270120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4</a:t>
            </a:r>
          </a:p>
        </p:txBody>
      </p:sp>
      <p:sp>
        <p:nvSpPr>
          <p:cNvPr id="47" name="Rectangle 46"/>
          <p:cNvSpPr/>
          <p:nvPr/>
        </p:nvSpPr>
        <p:spPr>
          <a:xfrm>
            <a:off x="6679018" y="1906905"/>
            <a:ext cx="646710" cy="91820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5</a:t>
            </a:r>
          </a:p>
        </p:txBody>
      </p:sp>
      <p:sp>
        <p:nvSpPr>
          <p:cNvPr id="48" name="Rectangle 47"/>
          <p:cNvSpPr/>
          <p:nvPr/>
        </p:nvSpPr>
        <p:spPr>
          <a:xfrm>
            <a:off x="6485930" y="4234384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6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628919" y="2641053"/>
            <a:ext cx="2425148" cy="53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427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8.15_les_yeu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18.15_le_nez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8.15_les_oreill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18.15_les_cheveu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18.15_la_bouch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18.15_les_dent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8" grpId="0"/>
      <p:bldP spid="18" grpId="0"/>
      <p:bldP spid="7" grpId="0"/>
      <p:bldP spid="34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70" y="2649894"/>
            <a:ext cx="90797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Today you will learn </a:t>
            </a:r>
            <a:r>
              <a:rPr lang="en-US" sz="3200" dirty="0" smtClean="0">
                <a:latin typeface="XCCW Joined 6a" panose="03050602040000000000" pitchFamily="66" charset="0"/>
              </a:rPr>
              <a:t>the names of other parts body </a:t>
            </a:r>
            <a:r>
              <a:rPr lang="en-US" sz="3200" dirty="0" smtClean="0">
                <a:latin typeface="XCCW Joined 6a" panose="03050602040000000000" pitchFamily="66" charset="0"/>
              </a:rPr>
              <a:t>parts in French.</a:t>
            </a:r>
            <a:endParaRPr lang="en-US" sz="3200" dirty="0">
              <a:latin typeface="XCCW Joined 6a" panose="03050602040000000000" pitchFamily="66" charset="0"/>
            </a:endParaRPr>
          </a:p>
          <a:p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344" y="225870"/>
            <a:ext cx="2837956" cy="2383883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78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5206" y="1871147"/>
            <a:ext cx="752879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XCCW Joined 6a" panose="03050602040000000000" pitchFamily="66" charset="0"/>
              </a:rPr>
              <a:t>On the next slide you will see and hear some French spoken.</a:t>
            </a:r>
          </a:p>
          <a:p>
            <a:pPr algn="ctr"/>
            <a:endParaRPr lang="en-US" sz="2800" dirty="0" smtClean="0">
              <a:latin typeface="XCCW Joined 6a" panose="03050602040000000000" pitchFamily="66" charset="0"/>
            </a:endParaRPr>
          </a:p>
          <a:p>
            <a:pPr algn="ctr"/>
            <a:r>
              <a:rPr lang="en-US" sz="2800" dirty="0" smtClean="0">
                <a:latin typeface="XCCW Joined 6a" panose="03050602040000000000" pitchFamily="66" charset="0"/>
              </a:rPr>
              <a:t>Press the </a:t>
            </a:r>
            <a:r>
              <a:rPr lang="en-US" sz="2800" b="1" u="sng" dirty="0" smtClean="0">
                <a:latin typeface="XCCW Joined 6a" panose="03050602040000000000" pitchFamily="66" charset="0"/>
              </a:rPr>
              <a:t>play icon </a:t>
            </a:r>
            <a:r>
              <a:rPr lang="en-US" sz="2800" dirty="0" smtClean="0">
                <a:latin typeface="XCCW Joined 6a" panose="03050602040000000000" pitchFamily="66" charset="0"/>
              </a:rPr>
              <a:t>and </a:t>
            </a:r>
            <a:r>
              <a:rPr lang="en-US" sz="2800" b="1" dirty="0" smtClean="0">
                <a:latin typeface="XCCW Joined 6a" panose="03050602040000000000" pitchFamily="66" charset="0"/>
              </a:rPr>
              <a:t>click on the body part to hear it pronounced</a:t>
            </a:r>
            <a:r>
              <a:rPr lang="en-US" sz="2800" dirty="0" smtClean="0">
                <a:latin typeface="XCCW Joined 6a" panose="03050602040000000000" pitchFamily="66" charset="0"/>
              </a:rPr>
              <a:t> in French</a:t>
            </a:r>
            <a:r>
              <a:rPr lang="en-US" sz="2800" dirty="0" smtClean="0">
                <a:latin typeface="XCCW Joined 6a" panose="03050602040000000000" pitchFamily="66" charset="0"/>
              </a:rPr>
              <a:t>.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If you have trouble hearing the names, use google translate instead.</a:t>
            </a:r>
            <a:r>
              <a:rPr lang="en-US" sz="2800" b="1" dirty="0" smtClean="0">
                <a:latin typeface="XCCW Joined 6a" panose="03050602040000000000" pitchFamily="66" charset="0"/>
              </a:rPr>
              <a:t> </a:t>
            </a:r>
            <a:endParaRPr lang="en-US" sz="2800" b="1" dirty="0" smtClean="0">
              <a:latin typeface="XCCW Joined 6a" panose="03050602040000000000" pitchFamily="66" charset="0"/>
            </a:endParaRPr>
          </a:p>
          <a:p>
            <a:pPr algn="ctr"/>
            <a:r>
              <a:rPr lang="en-US" sz="32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Repeat </a:t>
            </a:r>
            <a:r>
              <a:rPr lang="en-US" sz="32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after each word.</a:t>
            </a: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You can repeat this process until you are confident with how to pronounce the parts of the body.</a:t>
            </a:r>
            <a:endParaRPr lang="en-US" sz="2000" i="1" dirty="0">
              <a:solidFill>
                <a:srgbClr val="FF0000"/>
              </a:solidFill>
              <a:latin typeface="XCCW Joined 6a" panose="03050602040000000000" pitchFamily="66" charset="0"/>
            </a:endParaRPr>
          </a:p>
          <a:p>
            <a:pPr algn="ctr"/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13" y="3355627"/>
            <a:ext cx="952500" cy="990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981" y="4909685"/>
            <a:ext cx="1038225" cy="914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886" y="2055813"/>
            <a:ext cx="1224755" cy="7363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52853" y="766763"/>
            <a:ext cx="2000250" cy="923925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2225095" y="720861"/>
            <a:ext cx="1416177" cy="24896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36933" y="433388"/>
            <a:ext cx="1209675" cy="12573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5822823" y="816430"/>
            <a:ext cx="1416177" cy="24896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351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8600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763" y="4638675"/>
            <a:ext cx="1708150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2328863"/>
            <a:ext cx="1831975" cy="19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312988"/>
            <a:ext cx="1789113" cy="187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050" y="52388"/>
            <a:ext cx="1820863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328863"/>
            <a:ext cx="1847850" cy="185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104775"/>
            <a:ext cx="1831975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775" y="4633913"/>
            <a:ext cx="1760538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4633913"/>
            <a:ext cx="1712912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075" y="52388"/>
            <a:ext cx="1852613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22275" y="1841500"/>
            <a:ext cx="238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0000"/>
                </a:solidFill>
                <a:latin typeface="Arial" panose="020B0604020202020204" pitchFamily="34" charset="0"/>
              </a:rPr>
              <a:t>la tête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462338" y="1841500"/>
            <a:ext cx="238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solidFill>
                  <a:srgbClr val="00B050"/>
                </a:solidFill>
                <a:latin typeface="Arial" panose="020B0604020202020204" pitchFamily="34" charset="0"/>
              </a:rPr>
              <a:t>les </a:t>
            </a:r>
            <a:r>
              <a:rPr lang="en-GB" altLang="en-US" sz="2400" b="1" dirty="0" err="1">
                <a:solidFill>
                  <a:srgbClr val="00B050"/>
                </a:solidFill>
                <a:latin typeface="Arial" panose="020B0604020202020204" pitchFamily="34" charset="0"/>
              </a:rPr>
              <a:t>épaules</a:t>
            </a:r>
            <a:endParaRPr lang="en-GB" altLang="en-US" sz="2400" b="1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451600" y="1841500"/>
            <a:ext cx="238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0070C0"/>
                </a:solidFill>
                <a:latin typeface="Arial" panose="020B0604020202020204" pitchFamily="34" charset="0"/>
              </a:rPr>
              <a:t>le bras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22275" y="4162425"/>
            <a:ext cx="238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0070C0"/>
                </a:solidFill>
                <a:latin typeface="Arial" panose="020B0604020202020204" pitchFamily="34" charset="0"/>
              </a:rPr>
              <a:t>le coude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379788" y="4094163"/>
            <a:ext cx="2387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0000"/>
                </a:solidFill>
                <a:latin typeface="Arial" panose="020B0604020202020204" pitchFamily="34" charset="0"/>
              </a:rPr>
              <a:t>la main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337300" y="4095750"/>
            <a:ext cx="2389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0070C0"/>
                </a:solidFill>
                <a:latin typeface="Arial" panose="020B0604020202020204" pitchFamily="34" charset="0"/>
              </a:rPr>
              <a:t>le doigt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69888" y="6350000"/>
            <a:ext cx="23891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0000"/>
                </a:solidFill>
                <a:latin typeface="Arial" panose="020B0604020202020204" pitchFamily="34" charset="0"/>
              </a:rPr>
              <a:t>la jambe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368675" y="6324600"/>
            <a:ext cx="2389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0070C0"/>
                </a:solidFill>
                <a:latin typeface="Arial" panose="020B0604020202020204" pitchFamily="34" charset="0"/>
              </a:rPr>
              <a:t>le genou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402388" y="6337300"/>
            <a:ext cx="238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0070C0"/>
                </a:solidFill>
                <a:latin typeface="Arial" panose="020B0604020202020204" pitchFamily="34" charset="0"/>
              </a:rPr>
              <a:t>le pied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1_la_tet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1_les_epaul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21_le_bra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21_le_cou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21_la_ma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21_le_doig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21_la_jamb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21_le_genou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21_le_pi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0" descr="pe02844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937" y="3200887"/>
            <a:ext cx="1800225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27" descr="hm00295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400" y="996950"/>
            <a:ext cx="2527300" cy="79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AutoShape 4" descr="Image result for eyes clip clip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pic>
        <p:nvPicPr>
          <p:cNvPr id="14342" name="Picture 10" descr="Blue Eyes Clip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75" y="844550"/>
            <a:ext cx="3467100" cy="95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2687" y="2908453"/>
            <a:ext cx="3440521" cy="22898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45067" y="5418667"/>
            <a:ext cx="765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For the next activity, you will need to be able to name these parts of the face in French.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925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307" y="82412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>
                <a:latin typeface="XCCW Joined 6a" panose="03050602040000000000" pitchFamily="66" charset="0"/>
              </a:rPr>
              <a:t>Time to sing!</a:t>
            </a:r>
            <a:endParaRPr lang="en-GB" sz="4000" dirty="0">
              <a:latin typeface="XCCW Joined 6a" panose="03050602040000000000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376" y="2200278"/>
            <a:ext cx="952500" cy="990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325" y="4486641"/>
            <a:ext cx="1038225" cy="914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53225" y="2200278"/>
            <a:ext cx="64140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XCCW Joined 6a" panose="03050602040000000000" pitchFamily="66" charset="0"/>
              </a:rPr>
              <a:t>Listen to the </a:t>
            </a:r>
            <a:r>
              <a:rPr lang="en-GB" sz="3200" dirty="0" smtClean="0">
                <a:latin typeface="XCCW Joined 6a" panose="03050602040000000000" pitchFamily="66" charset="0"/>
              </a:rPr>
              <a:t>song, head, shoulders knees and toes.</a:t>
            </a:r>
          </a:p>
          <a:p>
            <a:r>
              <a:rPr lang="en-GB" sz="2000" dirty="0">
                <a:latin typeface="XCCW Joined 6a" panose="03050602040000000000" pitchFamily="66" charset="0"/>
                <a:hlinkClick r:id="rId4"/>
              </a:rPr>
              <a:t>https://</a:t>
            </a:r>
            <a:r>
              <a:rPr lang="en-GB" sz="2000" dirty="0" smtClean="0">
                <a:latin typeface="XCCW Joined 6a" panose="03050602040000000000" pitchFamily="66" charset="0"/>
                <a:hlinkClick r:id="rId4"/>
              </a:rPr>
              <a:t>www.youtube.com/watch?v=0EFXCdryyRM</a:t>
            </a:r>
            <a:r>
              <a:rPr lang="en-GB" sz="2000" dirty="0" smtClean="0">
                <a:latin typeface="XCCW Joined 6a" panose="03050602040000000000" pitchFamily="66" charset="0"/>
              </a:rPr>
              <a:t> </a:t>
            </a:r>
            <a:endParaRPr lang="en-GB" sz="2000" dirty="0" smtClean="0">
              <a:latin typeface="XCCW Joined 6a" panose="03050602040000000000" pitchFamily="66" charset="0"/>
            </a:endParaRPr>
          </a:p>
          <a:p>
            <a:endParaRPr lang="en-GB" sz="3200" dirty="0">
              <a:latin typeface="XCCW Joined 6a" panose="03050602040000000000" pitchFamily="66" charset="0"/>
            </a:endParaRPr>
          </a:p>
          <a:p>
            <a:r>
              <a:rPr lang="en-GB" sz="3200" dirty="0" smtClean="0">
                <a:latin typeface="XCCW Joined 6a" panose="03050602040000000000" pitchFamily="66" charset="0"/>
              </a:rPr>
              <a:t>Repeat to learn the </a:t>
            </a:r>
            <a:r>
              <a:rPr lang="en-GB" sz="3200" dirty="0" smtClean="0">
                <a:latin typeface="XCCW Joined 6a" panose="03050602040000000000" pitchFamily="66" charset="0"/>
              </a:rPr>
              <a:t>song.</a:t>
            </a:r>
          </a:p>
        </p:txBody>
      </p:sp>
    </p:spTree>
    <p:extLst>
      <p:ext uri="{BB962C8B-B14F-4D97-AF65-F5344CB8AC3E}">
        <p14:creationId xmlns:p14="http://schemas.microsoft.com/office/powerpoint/2010/main" val="425201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70" y="2649894"/>
            <a:ext cx="90797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XCCW Joined 6a" panose="03050602040000000000" pitchFamily="66" charset="0"/>
              </a:rPr>
              <a:t>Challenge: </a:t>
            </a:r>
            <a:r>
              <a:rPr lang="en-US" sz="3200" dirty="0" smtClean="0">
                <a:latin typeface="XCCW Joined 6a" panose="03050602040000000000" pitchFamily="66" charset="0"/>
              </a:rPr>
              <a:t>can you sing the song without the video?</a:t>
            </a:r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344" y="225870"/>
            <a:ext cx="2837956" cy="2383883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6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86973" y="834401"/>
            <a:ext cx="7261636" cy="5401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tête</a:t>
            </a:r>
            <a:r>
              <a:rPr kumimoji="0" lang="en-GB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épaules</a:t>
            </a:r>
            <a:r>
              <a:rPr kumimoji="0" lang="en-GB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kumimoji="0" lang="en-GB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kumimoji="0" lang="en-GB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</a:endParaRPr>
          </a:p>
          <a:p>
            <a:pPr lvl="0"/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tête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épaules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lang="en-GB" sz="400" dirty="0">
              <a:latin typeface="XCCW Joined 6a" panose="03050602040000000000" pitchFamily="66" charset="0"/>
            </a:endParaRPr>
          </a:p>
          <a:p>
            <a:pPr lvl="0"/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 smtClean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lang="en-GB" sz="2800" dirty="0" smtClean="0"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en-GB" sz="2800" dirty="0" smtClean="0"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en-GB" sz="400" dirty="0">
              <a:latin typeface="XCCW Joined 6a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yeux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les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oreilles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la bouche et le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nez</a:t>
            </a: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</a:endParaRPr>
          </a:p>
          <a:p>
            <a:pPr lvl="0"/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tête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épaules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lang="en-GB" sz="400" dirty="0">
              <a:latin typeface="XCCW Joined 6a" panose="03050602040000000000" pitchFamily="66" charset="0"/>
            </a:endParaRPr>
          </a:p>
          <a:p>
            <a:pPr lvl="0"/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lang="en-GB" sz="400" dirty="0">
              <a:latin typeface="XCCW Joined 6a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131" y="290729"/>
            <a:ext cx="2738957" cy="2700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42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582</TotalTime>
  <Words>294</Words>
  <Application>Microsoft Office PowerPoint</Application>
  <PresentationFormat>On-screen Show (4:3)</PresentationFormat>
  <Paragraphs>81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XCCW Joined 6a</vt:lpstr>
      <vt:lpstr>Office Theme</vt:lpstr>
      <vt:lpstr>FRENCH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 to sing!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55WD</dc:creator>
  <cp:lastModifiedBy>Jessica Donovan</cp:lastModifiedBy>
  <cp:revision>48</cp:revision>
  <dcterms:created xsi:type="dcterms:W3CDTF">2014-08-13T07:50:45Z</dcterms:created>
  <dcterms:modified xsi:type="dcterms:W3CDTF">2021-02-02T07:29:08Z</dcterms:modified>
</cp:coreProperties>
</file>