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37" r:id="rId2"/>
    <p:sldId id="438" r:id="rId3"/>
    <p:sldId id="361" r:id="rId4"/>
    <p:sldId id="439" r:id="rId5"/>
    <p:sldId id="440" r:id="rId6"/>
    <p:sldId id="441" r:id="rId7"/>
    <p:sldId id="442" r:id="rId8"/>
    <p:sldId id="444" r:id="rId9"/>
    <p:sldId id="443" r:id="rId10"/>
    <p:sldId id="40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8832" autoAdjust="0"/>
  </p:normalViewPr>
  <p:slideViewPr>
    <p:cSldViewPr snapToGrid="0">
      <p:cViewPr varScale="1">
        <p:scale>
          <a:sx n="58" d="100"/>
          <a:sy n="58" d="100"/>
        </p:scale>
        <p:origin x="17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1668D-E846-4753-B671-C35A2A5AA109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2AD45-4D85-4706-B411-F17085E66C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6901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72857-64A0-43F0-81AF-0A9C54B09F0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377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72857-64A0-43F0-81AF-0A9C54B09F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922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72857-64A0-43F0-81AF-0A9C54B09F0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932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72857-64A0-43F0-81AF-0A9C54B09F0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5207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72857-64A0-43F0-81AF-0A9C54B09F0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3330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2AD45-4D85-4706-B411-F17085E66C40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5818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679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91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8227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0030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142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3072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832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9890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81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29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87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89FCE-E546-4E6B-9609-4B7B96237C40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703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line-stopwatch.com/countdown-clock/full-screen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audio4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audio" Target="../media/audio5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0.wav"/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3" Type="http://schemas.openxmlformats.org/officeDocument/2006/relationships/audio" Target="../media/audio5.wav"/><Relationship Id="rId7" Type="http://schemas.openxmlformats.org/officeDocument/2006/relationships/audio" Target="../media/audio9.wav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8.wav"/><Relationship Id="rId11" Type="http://schemas.openxmlformats.org/officeDocument/2006/relationships/audio" Target="../media/audio13.wav"/><Relationship Id="rId5" Type="http://schemas.openxmlformats.org/officeDocument/2006/relationships/audio" Target="../media/audio7.wav"/><Relationship Id="rId15" Type="http://schemas.openxmlformats.org/officeDocument/2006/relationships/image" Target="../media/image11.png"/><Relationship Id="rId10" Type="http://schemas.openxmlformats.org/officeDocument/2006/relationships/audio" Target="../media/audio12.wav"/><Relationship Id="rId19" Type="http://schemas.openxmlformats.org/officeDocument/2006/relationships/image" Target="../media/image15.png"/><Relationship Id="rId4" Type="http://schemas.openxmlformats.org/officeDocument/2006/relationships/audio" Target="../media/audio6.wav"/><Relationship Id="rId9" Type="http://schemas.openxmlformats.org/officeDocument/2006/relationships/audio" Target="../media/audio11.wav"/><Relationship Id="rId1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0.wav"/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3" Type="http://schemas.openxmlformats.org/officeDocument/2006/relationships/audio" Target="../media/audio5.wav"/><Relationship Id="rId7" Type="http://schemas.openxmlformats.org/officeDocument/2006/relationships/audio" Target="../media/audio9.wav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8.wav"/><Relationship Id="rId11" Type="http://schemas.openxmlformats.org/officeDocument/2006/relationships/audio" Target="../media/audio13.wav"/><Relationship Id="rId5" Type="http://schemas.openxmlformats.org/officeDocument/2006/relationships/audio" Target="../media/audio7.wav"/><Relationship Id="rId15" Type="http://schemas.openxmlformats.org/officeDocument/2006/relationships/image" Target="../media/image11.png"/><Relationship Id="rId10" Type="http://schemas.openxmlformats.org/officeDocument/2006/relationships/audio" Target="../media/audio12.wav"/><Relationship Id="rId19" Type="http://schemas.openxmlformats.org/officeDocument/2006/relationships/image" Target="../media/image15.png"/><Relationship Id="rId4" Type="http://schemas.openxmlformats.org/officeDocument/2006/relationships/audio" Target="../media/audio6.wav"/><Relationship Id="rId9" Type="http://schemas.openxmlformats.org/officeDocument/2006/relationships/audio" Target="../media/audio11.wav"/><Relationship Id="rId1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690688"/>
            <a:ext cx="57150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8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XCCW Joined 6a" panose="03050602040000000000" pitchFamily="66" charset="0"/>
              </a:rPr>
              <a:t>REVISIT</a:t>
            </a: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2012724" cy="1690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3255" y="1922106"/>
            <a:ext cx="8633504" cy="152158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93255" y="3675111"/>
            <a:ext cx="8633504" cy="2492137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639323" y="2057257"/>
            <a:ext cx="733614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 1 </a:t>
            </a:r>
            <a:r>
              <a:rPr lang="en-US" sz="2800" dirty="0">
                <a:latin typeface="XCCW Joined 6a" panose="03050602040000000000" pitchFamily="66" charset="0"/>
              </a:rPr>
              <a:t>minute to </a:t>
            </a:r>
            <a:r>
              <a:rPr lang="en-US" sz="2800" dirty="0" smtClean="0">
                <a:latin typeface="XCCW Joined 6a" panose="03050602040000000000" pitchFamily="66" charset="0"/>
              </a:rPr>
              <a:t>think about where you live and jot </a:t>
            </a:r>
            <a:r>
              <a:rPr lang="en-US" sz="2800" dirty="0">
                <a:latin typeface="XCCW Joined 6a" panose="03050602040000000000" pitchFamily="66" charset="0"/>
              </a:rPr>
              <a:t>down as many </a:t>
            </a:r>
            <a:r>
              <a:rPr lang="en-US" sz="2800" dirty="0" smtClean="0">
                <a:latin typeface="XCCW Joined 6a" panose="03050602040000000000" pitchFamily="66" charset="0"/>
              </a:rPr>
              <a:t>French words as you can.</a:t>
            </a:r>
          </a:p>
          <a:p>
            <a:endParaRPr lang="en-US" sz="2800" dirty="0">
              <a:solidFill>
                <a:srgbClr val="00008B"/>
              </a:solidFill>
              <a:latin typeface="XCCW Joined 6a" panose="03050602040000000000" pitchFamily="66" charset="0"/>
            </a:endParaRPr>
          </a:p>
          <a:p>
            <a:endParaRPr lang="en-US" sz="2800" dirty="0">
              <a:solidFill>
                <a:srgbClr val="00008B"/>
              </a:solidFill>
              <a:latin typeface="XCCW Joined 6a" panose="03050602040000000000" pitchFamily="66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 1 minute to say the words out loud to yourself. You could always write the words into google translate and hear them?</a:t>
            </a:r>
            <a:endParaRPr lang="en-US" sz="2800" dirty="0">
              <a:latin typeface="XCCW Joined 6a" panose="03050602040000000000" pitchFamily="66" charset="0"/>
            </a:endParaRPr>
          </a:p>
        </p:txBody>
      </p: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5209" y="669737"/>
            <a:ext cx="971550" cy="9048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06502" y="133707"/>
            <a:ext cx="1268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Click clock to open timer</a:t>
            </a:r>
            <a:endParaRPr lang="en-GB" sz="1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98" y="4463979"/>
            <a:ext cx="1038225" cy="914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698" y="2204380"/>
            <a:ext cx="1190625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8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4346761" cy="455968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XCCW Joined 6a" panose="03050602040000000000" pitchFamily="66" charset="0"/>
              </a:rPr>
              <a:t>Part 1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124124"/>
            <a:ext cx="89117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XCCW Joined 6a" panose="03050602040000000000" pitchFamily="66" charset="0"/>
              </a:rPr>
              <a:t>LO: I </a:t>
            </a:r>
            <a:r>
              <a:rPr lang="en-GB" sz="3200" dirty="0" smtClean="0">
                <a:latin typeface="XCCW Joined 6a" panose="03050602040000000000" pitchFamily="66" charset="0"/>
              </a:rPr>
              <a:t>am learning words for different types of places to live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12724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53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Callout 1">
            <a:hlinkClick r:id="" action="ppaction://noaction">
              <a:snd r:embed="rId3" name="15.3.wav"/>
            </a:hlinkClick>
          </p:cNvPr>
          <p:cNvSpPr/>
          <p:nvPr/>
        </p:nvSpPr>
        <p:spPr>
          <a:xfrm>
            <a:off x="4611101" y="2485043"/>
            <a:ext cx="4532899" cy="2300288"/>
          </a:xfrm>
          <a:prstGeom prst="wedgeEllipseCallout">
            <a:avLst>
              <a:gd name="adj1" fmla="val -63333"/>
              <a:gd name="adj2" fmla="val 57291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latin typeface="XCCW Joined 6a" panose="03050602040000000000" pitchFamily="66" charset="0"/>
              </a:rPr>
              <a:t>J’habite</a:t>
            </a:r>
            <a:r>
              <a:rPr lang="en-GB" sz="2800" dirty="0">
                <a:latin typeface="XCCW Joined 6a" panose="03050602040000000000" pitchFamily="66" charset="0"/>
              </a:rPr>
              <a:t> </a:t>
            </a:r>
            <a:r>
              <a:rPr lang="en-GB" sz="2800" b="1" u="sng" dirty="0">
                <a:latin typeface="XCCW Joined 6a" panose="03050602040000000000" pitchFamily="66" charset="0"/>
              </a:rPr>
              <a:t>à</a:t>
            </a:r>
            <a:r>
              <a:rPr lang="en-GB" sz="2800" b="1" dirty="0">
                <a:latin typeface="XCCW Joined 6a" panose="03050602040000000000" pitchFamily="66" charset="0"/>
              </a:rPr>
              <a:t> </a:t>
            </a:r>
            <a:r>
              <a:rPr lang="en-GB" sz="2800" dirty="0" smtClean="0">
                <a:latin typeface="XCCW Joined 6a" panose="03050602040000000000" pitchFamily="66" charset="0"/>
              </a:rPr>
              <a:t>Cambridge.</a:t>
            </a:r>
            <a:endParaRPr lang="en-GB" sz="2800" dirty="0">
              <a:latin typeface="XCCW Joined 6a" panose="03050602040000000000" pitchFamily="66" charset="0"/>
            </a:endParaRPr>
          </a:p>
        </p:txBody>
      </p:sp>
      <p:sp>
        <p:nvSpPr>
          <p:cNvPr id="3" name="Rounded Rectangular Callout 2">
            <a:hlinkClick r:id="" action="ppaction://noaction">
              <a:snd r:embed="rId2" name="15.1.wav"/>
            </a:hlinkClick>
          </p:cNvPr>
          <p:cNvSpPr/>
          <p:nvPr/>
        </p:nvSpPr>
        <p:spPr>
          <a:xfrm>
            <a:off x="208434" y="3280909"/>
            <a:ext cx="4508984" cy="1395677"/>
          </a:xfrm>
          <a:prstGeom prst="wedgeRoundRectCallout">
            <a:avLst>
              <a:gd name="adj1" fmla="val 31002"/>
              <a:gd name="adj2" fmla="val 70996"/>
              <a:gd name="adj3" fmla="val 16667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err="1" smtClean="0">
                <a:latin typeface="XCCW Joined 6a" panose="03050602040000000000" pitchFamily="66" charset="0"/>
              </a:rPr>
              <a:t>Où</a:t>
            </a:r>
            <a:r>
              <a:rPr lang="en-GB" sz="3600" b="1" dirty="0" smtClean="0"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latin typeface="XCCW Joined 6a" panose="03050602040000000000" pitchFamily="66" charset="0"/>
              </a:rPr>
              <a:t>habites-tu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61246" y="281792"/>
            <a:ext cx="49375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XCCW Joined 6a" panose="03050602040000000000" pitchFamily="66" charset="0"/>
              </a:rPr>
              <a:t>Listen and repeat</a:t>
            </a:r>
          </a:p>
          <a:p>
            <a:endParaRPr lang="en-GB" sz="36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0304" y="839958"/>
            <a:ext cx="952500" cy="990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1171" y="874366"/>
            <a:ext cx="1038225" cy="9144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015939" y="0"/>
            <a:ext cx="4346761" cy="4559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000" dirty="0">
              <a:latin typeface="XCCW Joined 6a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2012724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762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.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5.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68597" y="2534643"/>
            <a:ext cx="4917945" cy="1035612"/>
          </a:xfrm>
          <a:prstGeom prst="wedgeRoundRectCallout">
            <a:avLst>
              <a:gd name="adj1" fmla="val 31002"/>
              <a:gd name="adj2" fmla="val 70996"/>
              <a:gd name="adj3" fmla="val 16667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err="1" smtClean="0">
                <a:latin typeface="XCCW Joined 6a" panose="03050602040000000000" pitchFamily="66" charset="0"/>
              </a:rPr>
              <a:t>Où</a:t>
            </a:r>
            <a:r>
              <a:rPr lang="en-GB" sz="3200" b="1" dirty="0" smtClean="0">
                <a:latin typeface="XCCW Joined 6a" panose="03050602040000000000" pitchFamily="66" charset="0"/>
              </a:rPr>
              <a:t> </a:t>
            </a:r>
            <a:r>
              <a:rPr lang="en-GB" sz="3200" b="1" dirty="0" err="1" smtClean="0">
                <a:latin typeface="XCCW Joined 6a" panose="03050602040000000000" pitchFamily="66" charset="0"/>
              </a:rPr>
              <a:t>habites-tu</a:t>
            </a:r>
            <a:r>
              <a:rPr lang="en-GB" sz="3200" b="1" dirty="0" smtClean="0">
                <a:latin typeface="XCCW Joined 6a" panose="03050602040000000000" pitchFamily="66" charset="0"/>
              </a:rPr>
              <a:t>?</a:t>
            </a:r>
            <a:endParaRPr lang="en-GB" sz="3200" b="1" dirty="0">
              <a:latin typeface="XCCW Joined 6a" panose="03050602040000000000" pitchFamily="66" charset="0"/>
            </a:endParaRP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06" y="3802754"/>
            <a:ext cx="3881407" cy="3055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04482" y="5478288"/>
            <a:ext cx="39696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XCCW Joined 6a" panose="03050602040000000000" pitchFamily="66" charset="0"/>
              </a:rPr>
              <a:t>Cambridge</a:t>
            </a:r>
            <a:endParaRPr lang="en-GB" sz="3200" b="1" dirty="0">
              <a:latin typeface="XCCW Joined 6a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06554" y="6282142"/>
            <a:ext cx="2955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XCCW Joined 6a" panose="03050602040000000000" pitchFamily="66" charset="0"/>
              </a:rPr>
              <a:t>London</a:t>
            </a:r>
            <a:endParaRPr lang="en-GB" sz="3200" b="1" dirty="0">
              <a:latin typeface="XCCW Joined 6a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61246" y="281792"/>
            <a:ext cx="49375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XCCW Joined 6a" panose="03050602040000000000" pitchFamily="66" charset="0"/>
              </a:rPr>
              <a:t>Listen and repeat</a:t>
            </a:r>
          </a:p>
          <a:p>
            <a:endParaRPr lang="en-GB" sz="3600" dirty="0">
              <a:latin typeface="XCCW Joined 6a" panose="03050602040000000000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0304" y="839958"/>
            <a:ext cx="952500" cy="990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1171" y="874366"/>
            <a:ext cx="1038225" cy="914400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015939" y="0"/>
            <a:ext cx="4346761" cy="4559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XCCW Joined 6a" panose="03050602040000000000" pitchFamily="66" charset="0"/>
              </a:rPr>
              <a:t>Class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2012724" cy="1690688"/>
          </a:xfrm>
          <a:prstGeom prst="rect">
            <a:avLst/>
          </a:prstGeom>
        </p:spPr>
      </p:pic>
      <p:sp>
        <p:nvSpPr>
          <p:cNvPr id="2" name="Oval Callout 1"/>
          <p:cNvSpPr/>
          <p:nvPr/>
        </p:nvSpPr>
        <p:spPr>
          <a:xfrm>
            <a:off x="5334925" y="2074695"/>
            <a:ext cx="3859757" cy="2351343"/>
          </a:xfrm>
          <a:prstGeom prst="wedgeEllipseCallout">
            <a:avLst>
              <a:gd name="adj1" fmla="val -65130"/>
              <a:gd name="adj2" fmla="val 40821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latin typeface="XCCW Joined 6a" panose="03050602040000000000" pitchFamily="66" charset="0"/>
              </a:rPr>
              <a:t>J’habite</a:t>
            </a:r>
            <a:r>
              <a:rPr lang="en-GB" sz="2800" dirty="0">
                <a:latin typeface="XCCW Joined 6a" panose="03050602040000000000" pitchFamily="66" charset="0"/>
              </a:rPr>
              <a:t> </a:t>
            </a:r>
            <a:r>
              <a:rPr lang="en-GB" sz="2800" b="1" u="sng" dirty="0">
                <a:latin typeface="XCCW Joined 6a" panose="03050602040000000000" pitchFamily="66" charset="0"/>
              </a:rPr>
              <a:t>à</a:t>
            </a:r>
            <a:r>
              <a:rPr lang="en-GB" sz="2800" b="1" dirty="0">
                <a:latin typeface="XCCW Joined 6a" panose="03050602040000000000" pitchFamily="66" charset="0"/>
              </a:rPr>
              <a:t> </a:t>
            </a:r>
            <a:r>
              <a:rPr lang="en-GB" sz="2800" dirty="0" smtClean="0">
                <a:latin typeface="XCCW Joined 6a" panose="03050602040000000000" pitchFamily="66" charset="0"/>
              </a:rPr>
              <a:t>Cambridge </a:t>
            </a:r>
            <a:r>
              <a:rPr lang="en-GB" sz="2800" b="1" dirty="0" err="1" smtClean="0">
                <a:solidFill>
                  <a:srgbClr val="FFFF00"/>
                </a:solidFill>
                <a:latin typeface="XCCW Joined 6a" panose="03050602040000000000" pitchFamily="66" charset="0"/>
              </a:rPr>
              <a:t>près</a:t>
            </a:r>
            <a:r>
              <a:rPr lang="en-GB" sz="2800" b="1" dirty="0" smtClean="0">
                <a:solidFill>
                  <a:srgbClr val="FFFF00"/>
                </a:solidFill>
                <a:latin typeface="XCCW Joined 6a" panose="03050602040000000000" pitchFamily="66" charset="0"/>
              </a:rPr>
              <a:t> de </a:t>
            </a:r>
            <a:r>
              <a:rPr lang="en-GB" sz="2800" dirty="0" err="1" smtClean="0">
                <a:latin typeface="XCCW Joined 6a" panose="03050602040000000000" pitchFamily="66" charset="0"/>
              </a:rPr>
              <a:t>Londres</a:t>
            </a:r>
            <a:r>
              <a:rPr lang="en-GB" sz="2800" dirty="0" smtClean="0">
                <a:latin typeface="XCCW Joined 6a" panose="03050602040000000000" pitchFamily="66" charset="0"/>
              </a:rPr>
              <a:t>.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382804" y="6179313"/>
            <a:ext cx="193485" cy="14523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664706" y="6035219"/>
            <a:ext cx="193485" cy="14523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194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5.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15.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524316" y="3574954"/>
            <a:ext cx="3691467" cy="1395677"/>
          </a:xfrm>
          <a:prstGeom prst="wedgeRoundRectCallout">
            <a:avLst>
              <a:gd name="adj1" fmla="val 31002"/>
              <a:gd name="adj2" fmla="val 70996"/>
              <a:gd name="adj3" fmla="val 16667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latin typeface="XCCW Joined 6a" panose="03050602040000000000" pitchFamily="66" charset="0"/>
              </a:rPr>
              <a:t>Cambridge, </a:t>
            </a:r>
            <a:r>
              <a:rPr lang="en-GB" sz="2800" b="1" dirty="0" err="1" smtClean="0">
                <a:latin typeface="XCCW Joined 6a" panose="03050602040000000000" pitchFamily="66" charset="0"/>
              </a:rPr>
              <a:t>c’est</a:t>
            </a:r>
            <a:r>
              <a:rPr lang="en-GB" sz="2800" b="1" dirty="0" smtClean="0">
                <a:latin typeface="XCCW Joined 6a" panose="03050602040000000000" pitchFamily="66" charset="0"/>
              </a:rPr>
              <a:t> comment?</a:t>
            </a:r>
            <a:endParaRPr lang="en-GB" sz="2800" b="1" dirty="0">
              <a:latin typeface="XCCW Joined 6a" panose="03050602040000000000" pitchFamily="66" charset="0"/>
            </a:endParaRPr>
          </a:p>
        </p:txBody>
      </p:sp>
      <p:sp>
        <p:nvSpPr>
          <p:cNvPr id="3" name="Oval Callout 2"/>
          <p:cNvSpPr/>
          <p:nvPr/>
        </p:nvSpPr>
        <p:spPr>
          <a:xfrm>
            <a:off x="5432954" y="2244436"/>
            <a:ext cx="3295410" cy="2028356"/>
          </a:xfrm>
          <a:prstGeom prst="wedgeEllipseCallout">
            <a:avLst>
              <a:gd name="adj1" fmla="val -63333"/>
              <a:gd name="adj2" fmla="val 57291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 smtClean="0">
                <a:latin typeface="XCCW Joined 6a" panose="03050602040000000000" pitchFamily="66" charset="0"/>
              </a:rPr>
              <a:t>C’est</a:t>
            </a:r>
            <a:r>
              <a:rPr lang="en-GB" sz="2800" dirty="0" smtClean="0">
                <a:latin typeface="XCCW Joined 6a" panose="03050602040000000000" pitchFamily="66" charset="0"/>
              </a:rPr>
              <a:t> </a:t>
            </a:r>
            <a:r>
              <a:rPr lang="en-GB" sz="2800" dirty="0" err="1" smtClean="0">
                <a:latin typeface="XCCW Joined 6a" panose="03050602040000000000" pitchFamily="66" charset="0"/>
              </a:rPr>
              <a:t>une</a:t>
            </a:r>
            <a:r>
              <a:rPr lang="en-GB" sz="2800" dirty="0" smtClean="0">
                <a:latin typeface="XCCW Joined 6a" panose="03050602040000000000" pitchFamily="66" charset="0"/>
              </a:rPr>
              <a:t> </a:t>
            </a:r>
            <a:r>
              <a:rPr lang="en-GB" sz="2800" dirty="0" err="1" smtClean="0">
                <a:latin typeface="XCCW Joined 6a" panose="03050602040000000000" pitchFamily="66" charset="0"/>
              </a:rPr>
              <a:t>ville</a:t>
            </a:r>
            <a:r>
              <a:rPr lang="en-GB" sz="2800" dirty="0" smtClean="0">
                <a:latin typeface="XCCW Joined 6a" panose="03050602040000000000" pitchFamily="66" charset="0"/>
              </a:rPr>
              <a:t>.</a:t>
            </a:r>
            <a:endParaRPr lang="en-GB" sz="2800" dirty="0">
              <a:latin typeface="XCCW Joined 6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153" y="4542007"/>
            <a:ext cx="3531375" cy="23159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1246" y="281792"/>
            <a:ext cx="49375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XCCW Joined 6a" panose="03050602040000000000" pitchFamily="66" charset="0"/>
              </a:rPr>
              <a:t>Listen and repeat</a:t>
            </a:r>
          </a:p>
          <a:p>
            <a:endParaRPr lang="en-GB" sz="36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0304" y="839958"/>
            <a:ext cx="952500" cy="990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1171" y="874366"/>
            <a:ext cx="1038225" cy="9144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015939" y="0"/>
            <a:ext cx="4346761" cy="4559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000" dirty="0">
              <a:latin typeface="XCCW Joined 6a" panose="03050602040000000000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2012724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11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5.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15.5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1879601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31067" y="1879600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grande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7533" y="1879599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 smtClean="0">
                <a:latin typeface="Tw Cen MT" panose="020B0602020104020603" pitchFamily="34" charset="0"/>
              </a:rPr>
              <a:t> petite 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137966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un village.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31066" y="4137965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à la </a:t>
            </a:r>
            <a:r>
              <a:rPr lang="en-GB" sz="2400" dirty="0" err="1" smtClean="0">
                <a:latin typeface="Tw Cen MT" panose="020B0602020104020603" pitchFamily="34" charset="0"/>
              </a:rPr>
              <a:t>montagne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7533" y="4137964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à la </a:t>
            </a:r>
            <a:r>
              <a:rPr lang="en-GB" sz="2400" dirty="0" err="1" smtClean="0">
                <a:latin typeface="Tw Cen MT" panose="020B0602020104020603" pitchFamily="34" charset="0"/>
              </a:rPr>
              <a:t>campagne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" y="6453419"/>
            <a:ext cx="3031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Tw Cen MT" panose="020B0602020104020603" pitchFamily="34" charset="0"/>
              </a:rPr>
              <a:t>C’est</a:t>
            </a:r>
            <a:r>
              <a:rPr lang="en-GB" sz="2000" dirty="0" smtClean="0">
                <a:latin typeface="Tw Cen MT" panose="020B0602020104020603" pitchFamily="34" charset="0"/>
              </a:rPr>
              <a:t> au </a:t>
            </a:r>
            <a:r>
              <a:rPr lang="en-GB" sz="2000" dirty="0" err="1" smtClean="0">
                <a:latin typeface="Tw Cen MT" panose="020B0602020104020603" pitchFamily="34" charset="0"/>
              </a:rPr>
              <a:t>bord</a:t>
            </a:r>
            <a:r>
              <a:rPr lang="en-GB" sz="2000" dirty="0" smtClean="0">
                <a:latin typeface="Tw Cen MT" panose="020B0602020104020603" pitchFamily="34" charset="0"/>
              </a:rPr>
              <a:t> de la mer.</a:t>
            </a:r>
            <a:endParaRPr lang="en-GB" sz="2000" dirty="0">
              <a:latin typeface="Tw Cen MT" panose="020B06020201040206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6466" y="6422641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en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banlieue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63733" y="6409488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en</a:t>
            </a:r>
            <a:r>
              <a:rPr lang="en-GB" sz="2400" dirty="0" smtClean="0">
                <a:latin typeface="Tw Cen MT" panose="020B0602020104020603" pitchFamily="34" charset="0"/>
              </a:rPr>
              <a:t> centre-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pic>
        <p:nvPicPr>
          <p:cNvPr id="12" name="Picture 5" descr="mountain_clipart_9_1_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639" y="2341265"/>
            <a:ext cx="2160588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130" y="82900"/>
            <a:ext cx="2608003" cy="18462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055" y="4720625"/>
            <a:ext cx="1608676" cy="16757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38" y="2467639"/>
            <a:ext cx="2887929" cy="165333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728" y="4701230"/>
            <a:ext cx="2365742" cy="167277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11" y="4616082"/>
            <a:ext cx="1450043" cy="193124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5" y="2617402"/>
            <a:ext cx="2725573" cy="15331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91" y="114467"/>
            <a:ext cx="2766987" cy="18146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208" y="152395"/>
            <a:ext cx="2690426" cy="1738826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60092" y="114466"/>
            <a:ext cx="8865376" cy="693077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Read each of these sentences and click on the picture to hear it being read in French. Use the pictures to help you understand what they mean.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12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5.5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16.6.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5.6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15.6.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15.6.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15.6.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15.6.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15.6.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15.6.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1879601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w Cen MT" panose="020B0602020104020603" pitchFamily="34" charset="0"/>
              </a:rPr>
              <a:t>It’s a city.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31067" y="1879600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w Cen MT" panose="020B0602020104020603" pitchFamily="34" charset="0"/>
              </a:rPr>
              <a:t>It’s a big.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7533" y="1879599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w Cen MT" panose="020B0602020104020603" pitchFamily="34" charset="0"/>
              </a:rPr>
              <a:t>It’s a small city.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137966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w Cen MT" panose="020B0602020104020603" pitchFamily="34" charset="0"/>
              </a:rPr>
              <a:t>It’s a village.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31066" y="4137965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w Cen MT" panose="020B0602020104020603" pitchFamily="34" charset="0"/>
              </a:rPr>
              <a:t>It’s in the mountains.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7533" y="4137964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w Cen MT" panose="020B0602020104020603" pitchFamily="34" charset="0"/>
              </a:rPr>
              <a:t>It’s in the countryside.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" y="6453419"/>
            <a:ext cx="3031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Tw Cen MT" panose="020B0602020104020603" pitchFamily="34" charset="0"/>
              </a:rPr>
              <a:t>It is at the seaside..</a:t>
            </a:r>
            <a:endParaRPr lang="en-GB" sz="2000" b="1" dirty="0">
              <a:latin typeface="Tw Cen MT" panose="020B06020201040206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6466" y="6422641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w Cen MT" panose="020B0602020104020603" pitchFamily="34" charset="0"/>
              </a:rPr>
              <a:t>It is in the suburbs. 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63733" y="6409488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w Cen MT" panose="020B0602020104020603" pitchFamily="34" charset="0"/>
              </a:rPr>
              <a:t>It’s in the city </a:t>
            </a:r>
            <a:r>
              <a:rPr lang="en-GB" sz="2400" smtClean="0">
                <a:latin typeface="Tw Cen MT" panose="020B0602020104020603" pitchFamily="34" charset="0"/>
              </a:rPr>
              <a:t>centre.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pic>
        <p:nvPicPr>
          <p:cNvPr id="12" name="Picture 5" descr="mountain_clipart_9_1_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639" y="2341265"/>
            <a:ext cx="2160588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130" y="82900"/>
            <a:ext cx="2608003" cy="18462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055" y="4720625"/>
            <a:ext cx="1608676" cy="16757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38" y="2467639"/>
            <a:ext cx="2887929" cy="165333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728" y="4701230"/>
            <a:ext cx="2365742" cy="167277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11" y="4616082"/>
            <a:ext cx="1450043" cy="193124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5" y="2617402"/>
            <a:ext cx="2725573" cy="15331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91" y="114467"/>
            <a:ext cx="2766987" cy="18146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208" y="152395"/>
            <a:ext cx="2690426" cy="1738826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60092" y="114467"/>
            <a:ext cx="8865376" cy="49938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Read the</a:t>
            </a:r>
            <a:r>
              <a:rPr lang="en-GB" b="1" dirty="0" smtClean="0">
                <a:solidFill>
                  <a:schemeClr val="tx1"/>
                </a:solidFill>
              </a:rPr>
              <a:t> English and hear the </a:t>
            </a:r>
            <a:r>
              <a:rPr lang="en-GB" b="1" dirty="0" err="1" smtClean="0">
                <a:solidFill>
                  <a:schemeClr val="tx1"/>
                </a:solidFill>
              </a:rPr>
              <a:t>french</a:t>
            </a:r>
            <a:r>
              <a:rPr lang="en-GB" b="1" dirty="0" smtClean="0">
                <a:solidFill>
                  <a:schemeClr val="tx1"/>
                </a:solidFill>
              </a:rPr>
              <a:t>!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9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5.5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16.6.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5.6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15.6.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15.6.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15.6.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15.6.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15.6.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15.6.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1879601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>
                <a:latin typeface="Tw Cen MT" panose="020B0602020104020603" pitchFamily="34" charset="0"/>
              </a:rPr>
              <a:t> </a:t>
            </a:r>
            <a:r>
              <a:rPr lang="en-GB" sz="2400" dirty="0" smtClean="0">
                <a:latin typeface="Tw Cen MT" panose="020B0602020104020603" pitchFamily="34" charset="0"/>
              </a:rPr>
              <a:t>-----.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31067" y="1879600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 smtClean="0">
                <a:latin typeface="Tw Cen MT" panose="020B0602020104020603" pitchFamily="34" charset="0"/>
              </a:rPr>
              <a:t> ------ -----.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7533" y="1879599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 smtClean="0">
                <a:latin typeface="Tw Cen MT" panose="020B0602020104020603" pitchFamily="34" charset="0"/>
              </a:rPr>
              <a:t> ----- -----.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137966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un ----------.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31066" y="4137965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à la -----------.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7533" y="4137964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à la ----------.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" y="6453419"/>
            <a:ext cx="3031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Tw Cen MT" panose="020B0602020104020603" pitchFamily="34" charset="0"/>
              </a:rPr>
              <a:t>C’est</a:t>
            </a:r>
            <a:r>
              <a:rPr lang="en-GB" sz="2000" dirty="0" smtClean="0">
                <a:latin typeface="Tw Cen MT" panose="020B0602020104020603" pitchFamily="34" charset="0"/>
              </a:rPr>
              <a:t> au ---- de la ---.</a:t>
            </a:r>
            <a:endParaRPr lang="en-GB" sz="2000" dirty="0">
              <a:latin typeface="Tw Cen MT" panose="020B06020201040206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6466" y="6422641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en</a:t>
            </a:r>
            <a:r>
              <a:rPr lang="en-GB" sz="2400" dirty="0" smtClean="0">
                <a:latin typeface="Tw Cen MT" panose="020B0602020104020603" pitchFamily="34" charset="0"/>
              </a:rPr>
              <a:t> -----------.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63733" y="6409488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en</a:t>
            </a:r>
            <a:r>
              <a:rPr lang="en-GB" sz="2400" dirty="0" smtClean="0">
                <a:latin typeface="Tw Cen MT" panose="020B0602020104020603" pitchFamily="34" charset="0"/>
              </a:rPr>
              <a:t> ------ -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pic>
        <p:nvPicPr>
          <p:cNvPr id="12" name="Picture 5" descr="mountain_clipart_9_1_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639" y="2341265"/>
            <a:ext cx="2160588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130" y="82900"/>
            <a:ext cx="2608003" cy="18462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055" y="4720625"/>
            <a:ext cx="1608676" cy="16757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38" y="2467639"/>
            <a:ext cx="2887929" cy="165333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728" y="4701230"/>
            <a:ext cx="2365742" cy="167277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11" y="4616082"/>
            <a:ext cx="1450043" cy="193124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5" y="2617402"/>
            <a:ext cx="2725573" cy="15331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91" y="114467"/>
            <a:ext cx="2766987" cy="18146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208" y="152395"/>
            <a:ext cx="2690426" cy="173882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0092" y="114466"/>
            <a:ext cx="8865376" cy="866435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Now read each sentence  and  add the missing words. Use the previous slides to help if you need to!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7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3200" dirty="0">
                <a:latin typeface="XCCW Joined 6a" panose="03050602040000000000" pitchFamily="66" charset="0"/>
              </a:rPr>
              <a:t>Well done!</a:t>
            </a:r>
            <a:br>
              <a:rPr lang="en-GB" sz="3200" dirty="0">
                <a:latin typeface="XCCW Joined 6a" panose="03050602040000000000" pitchFamily="66" charset="0"/>
              </a:rPr>
            </a:br>
            <a:r>
              <a:rPr lang="en-GB" sz="3200" dirty="0">
                <a:latin typeface="XCCW Joined 6a" panose="03050602040000000000" pitchFamily="66" charset="0"/>
              </a:rPr>
              <a:t>You have </a:t>
            </a:r>
            <a:r>
              <a:rPr lang="en-GB" sz="3200" dirty="0" smtClean="0">
                <a:latin typeface="XCCW Joined 6a" panose="03050602040000000000" pitchFamily="66" charset="0"/>
              </a:rPr>
              <a:t>learned some words </a:t>
            </a:r>
            <a:r>
              <a:rPr lang="en-GB" sz="3200" dirty="0">
                <a:latin typeface="XCCW Joined 6a" panose="03050602040000000000" pitchFamily="66" charset="0"/>
              </a:rPr>
              <a:t>for different types of places to </a:t>
            </a:r>
            <a:r>
              <a:rPr lang="en-GB" sz="3200" dirty="0" smtClean="0">
                <a:latin typeface="XCCW Joined 6a" panose="03050602040000000000" pitchFamily="66" charset="0"/>
              </a:rPr>
              <a:t>live in French!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2057400"/>
            <a:ext cx="57150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4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16507</TotalTime>
  <Words>297</Words>
  <Application>Microsoft Office PowerPoint</Application>
  <PresentationFormat>On-screen Show (4:3)</PresentationFormat>
  <Paragraphs>58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Symbol</vt:lpstr>
      <vt:lpstr>Tw Cen MT</vt:lpstr>
      <vt:lpstr>XCCW Joined 6a</vt:lpstr>
      <vt:lpstr>Office Theme</vt:lpstr>
      <vt:lpstr>FRENCH</vt:lpstr>
      <vt:lpstr>REVISIT</vt:lpstr>
      <vt:lpstr>Part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done! You have learned some words for different types of places to live in French!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</dc:title>
  <dc:creator>Sarah Harley</dc:creator>
  <cp:lastModifiedBy>Amelia Andrews</cp:lastModifiedBy>
  <cp:revision>309</cp:revision>
  <dcterms:created xsi:type="dcterms:W3CDTF">2020-04-15T16:47:34Z</dcterms:created>
  <dcterms:modified xsi:type="dcterms:W3CDTF">2021-01-14T08:41:20Z</dcterms:modified>
</cp:coreProperties>
</file>