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4660"/>
  </p:normalViewPr>
  <p:slideViewPr>
    <p:cSldViewPr snapToGrid="0">
      <p:cViewPr varScale="1">
        <p:scale>
          <a:sx n="88" d="100"/>
          <a:sy n="88" d="100"/>
        </p:scale>
        <p:origin x="2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68E74B5-CE0E-4209-890D-0BE0C07AEE7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2953682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8E74B5-CE0E-4209-890D-0BE0C07AEE7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2982640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68E74B5-CE0E-4209-890D-0BE0C07AEE7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2190094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68E74B5-CE0E-4209-890D-0BE0C07AEE7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3526582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68E74B5-CE0E-4209-890D-0BE0C07AEE7F}" type="datetimeFigureOut">
              <a:rPr lang="en-GB" smtClean="0"/>
              <a:t>27/01/2021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919499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68E74B5-CE0E-4209-890D-0BE0C07AEE7F}" type="datetimeFigureOut">
              <a:rPr lang="en-GB" smtClean="0"/>
              <a:t>27/01/2021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3585860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8E74B5-CE0E-4209-890D-0BE0C07AEE7F}" type="datetimeFigureOut">
              <a:rPr lang="en-GB" smtClean="0"/>
              <a:t>27/01/2021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1861618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8E74B5-CE0E-4209-890D-0BE0C07AEE7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549020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8E74B5-CE0E-4209-890D-0BE0C07AEE7F}"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792066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8E74B5-CE0E-4209-890D-0BE0C07AEE7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1634185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8E74B5-CE0E-4209-890D-0BE0C07AEE7F}"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95C7AE-4940-47FA-9991-C40F8F1EAC03}" type="slidenum">
              <a:rPr lang="en-GB" smtClean="0"/>
              <a:t>‹#›</a:t>
            </a:fld>
            <a:endParaRPr lang="en-GB"/>
          </a:p>
        </p:txBody>
      </p:sp>
    </p:spTree>
    <p:extLst>
      <p:ext uri="{BB962C8B-B14F-4D97-AF65-F5344CB8AC3E}">
        <p14:creationId xmlns:p14="http://schemas.microsoft.com/office/powerpoint/2010/main" val="624178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8E74B5-CE0E-4209-890D-0BE0C07AEE7F}" type="datetimeFigureOut">
              <a:rPr lang="en-GB" smtClean="0"/>
              <a:t>27/01/2021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95C7AE-4940-47FA-9991-C40F8F1EAC03}" type="slidenum">
              <a:rPr lang="en-GB" smtClean="0"/>
              <a:t>‹#›</a:t>
            </a:fld>
            <a:endParaRPr lang="en-GB"/>
          </a:p>
        </p:txBody>
      </p:sp>
    </p:spTree>
    <p:extLst>
      <p:ext uri="{BB962C8B-B14F-4D97-AF65-F5344CB8AC3E}">
        <p14:creationId xmlns:p14="http://schemas.microsoft.com/office/powerpoint/2010/main" val="3685660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oodnight Mister Tom Audiobook by Michelle Magorian - 9780141362717 |  Rakuten Kobo United Kingdo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831"/>
          <a:stretch/>
        </p:blipFill>
        <p:spPr bwMode="auto">
          <a:xfrm>
            <a:off x="3517535" y="361249"/>
            <a:ext cx="4865189" cy="4581489"/>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3071947" y="5364480"/>
            <a:ext cx="5756366" cy="1092925"/>
          </a:xfrm>
        </p:spPr>
        <p:txBody>
          <a:bodyPr>
            <a:normAutofit/>
          </a:bodyPr>
          <a:lstStyle/>
          <a:p>
            <a:r>
              <a:rPr lang="en-GB" sz="2800" b="1" dirty="0" smtClean="0">
                <a:latin typeface="XCCW Joined 6a" panose="03050602040000000000" pitchFamily="66" charset="0"/>
              </a:rPr>
              <a:t>Chapter 16: The Search</a:t>
            </a:r>
          </a:p>
          <a:p>
            <a:r>
              <a:rPr lang="en-GB" sz="2800" b="1" dirty="0" smtClean="0">
                <a:latin typeface="XCCW Joined 6a" panose="03050602040000000000" pitchFamily="66" charset="0"/>
              </a:rPr>
              <a:t>Part 2</a:t>
            </a:r>
            <a:endParaRPr lang="en-GB" sz="2800" b="1" dirty="0">
              <a:latin typeface="XCCW Joined 6a" panose="03050602040000000000" pitchFamily="66" charset="0"/>
            </a:endParaRPr>
          </a:p>
        </p:txBody>
      </p:sp>
    </p:spTree>
    <p:extLst>
      <p:ext uri="{BB962C8B-B14F-4D97-AF65-F5344CB8AC3E}">
        <p14:creationId xmlns:p14="http://schemas.microsoft.com/office/powerpoint/2010/main" val="481204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584780"/>
          </a:xfrm>
        </p:spPr>
        <p:txBody>
          <a:bodyPr>
            <a:noAutofit/>
          </a:bodyPr>
          <a:lstStyle/>
          <a:p>
            <a:pPr marL="0" indent="0">
              <a:lnSpc>
                <a:spcPct val="150000"/>
              </a:lnSpc>
              <a:buNone/>
            </a:pPr>
            <a:r>
              <a:rPr lang="en-GB" sz="1000" dirty="0">
                <a:latin typeface="XCCW Joined 6a" panose="03050602040000000000" pitchFamily="66" charset="0"/>
              </a:rPr>
              <a:t>He had originally refused to allow Sammy to come with him but now he was glad of his company. It was going to be a lonely task searching for William. </a:t>
            </a:r>
          </a:p>
          <a:p>
            <a:pPr marL="0" indent="0">
              <a:lnSpc>
                <a:spcPct val="150000"/>
              </a:lnSpc>
              <a:buNone/>
            </a:pPr>
            <a:r>
              <a:rPr lang="en-GB" sz="1000" dirty="0">
                <a:latin typeface="XCCW Joined 6a" panose="03050602040000000000" pitchFamily="66" charset="0"/>
              </a:rPr>
              <a:t>It was nine o'clock when the train pulled into London. He clambered out with Sammy and stood on the platform feeling totally dazed. The noise was deafening. Hundreds of uniformed figures swirled around him shouting to each other. Another train pulled out, and a voice over a public address system was calling out platform numbers and destinations. It was a while before Tom could orient himself enough to hand his ticket in. He must have looked a strange sight, with his thick white hair and weather-beaten face, clad in an old cord cap, overcoat and country boots with Sammy barking nervously at his ankles. Peering through the hordes of young men, he finally spotted the ticket man. He slung the haversack that he had borrowed onto his back. It was filled with clothes and food for William, from people in the village. </a:t>
            </a:r>
          </a:p>
          <a:p>
            <a:pPr marL="0" indent="0">
              <a:lnSpc>
                <a:spcPct val="150000"/>
              </a:lnSpc>
              <a:buNone/>
            </a:pPr>
            <a:r>
              <a:rPr lang="en-GB" sz="1000" dirty="0">
                <a:latin typeface="XCCW Joined 6a" panose="03050602040000000000" pitchFamily="66" charset="0"/>
              </a:rPr>
              <a:t>He handed his ticket in. The man looked down at Sammy. "Should '</a:t>
            </a:r>
            <a:r>
              <a:rPr lang="en-GB" sz="1000" dirty="0" err="1">
                <a:latin typeface="XCCW Joined 6a" panose="03050602040000000000" pitchFamily="66" charset="0"/>
              </a:rPr>
              <a:t>ave</a:t>
            </a:r>
            <a:r>
              <a:rPr lang="en-GB" sz="1000" dirty="0">
                <a:latin typeface="XCCW Joined 6a" panose="03050602040000000000" pitchFamily="66" charset="0"/>
              </a:rPr>
              <a:t> a muzzle, that dog," he exclaimed. </a:t>
            </a:r>
          </a:p>
          <a:p>
            <a:pPr marL="0" indent="0">
              <a:lnSpc>
                <a:spcPct val="150000"/>
              </a:lnSpc>
              <a:buNone/>
            </a:pPr>
            <a:r>
              <a:rPr lang="en-GB" sz="1000" dirty="0">
                <a:latin typeface="XCCW Joined 6a" panose="03050602040000000000" pitchFamily="66" charset="0"/>
              </a:rPr>
              <a:t>Tom nodded, having no intention of ever getting one. </a:t>
            </a:r>
          </a:p>
          <a:p>
            <a:pPr marL="0" indent="0">
              <a:lnSpc>
                <a:spcPct val="150000"/>
              </a:lnSpc>
              <a:buNone/>
            </a:pPr>
            <a:r>
              <a:rPr lang="en-GB" sz="1000" dirty="0">
                <a:latin typeface="XCCW Joined 6a" panose="03050602040000000000" pitchFamily="66" charset="0"/>
              </a:rPr>
              <a:t>"Where you from?" the man continued. "You </a:t>
            </a:r>
            <a:r>
              <a:rPr lang="en-GB" sz="1000" dirty="0" err="1">
                <a:latin typeface="XCCW Joined 6a" panose="03050602040000000000" pitchFamily="66" charset="0"/>
              </a:rPr>
              <a:t>ain't</a:t>
            </a:r>
            <a:r>
              <a:rPr lang="en-GB" sz="1000" dirty="0">
                <a:latin typeface="XCCW Joined 6a" panose="03050602040000000000" pitchFamily="66" charset="0"/>
              </a:rPr>
              <a:t> a Londoner, that I know. On '</a:t>
            </a:r>
            <a:r>
              <a:rPr lang="en-GB" sz="1000" dirty="0" err="1">
                <a:latin typeface="XCCW Joined 6a" panose="03050602040000000000" pitchFamily="66" charset="0"/>
              </a:rPr>
              <a:t>olidee</a:t>
            </a:r>
            <a:r>
              <a:rPr lang="en-GB" sz="1000" dirty="0">
                <a:latin typeface="XCCW Joined 6a" panose="03050602040000000000" pitchFamily="66" charset="0"/>
              </a:rPr>
              <a:t>, are yah?" and he gave a loud chuckle at the absurdity of his remark. </a:t>
            </a:r>
          </a:p>
          <a:p>
            <a:pPr marL="0" indent="0">
              <a:lnSpc>
                <a:spcPct val="150000"/>
              </a:lnSpc>
              <a:buNone/>
            </a:pPr>
            <a:r>
              <a:rPr lang="en-GB" sz="1000" dirty="0">
                <a:latin typeface="XCCW Joined 6a" panose="03050602040000000000" pitchFamily="66" charset="0"/>
              </a:rPr>
              <a:t>Tom looked at him blankly. </a:t>
            </a:r>
            <a:endParaRPr lang="en-GB" sz="1000" dirty="0" smtClean="0">
              <a:latin typeface="XCCW Joined 6a" panose="03050602040000000000" pitchFamily="66" charset="0"/>
            </a:endParaRPr>
          </a:p>
          <a:p>
            <a:pPr marL="0" indent="0">
              <a:lnSpc>
                <a:spcPct val="150000"/>
              </a:lnSpc>
              <a:buNone/>
            </a:pPr>
            <a:r>
              <a:rPr lang="en-GB" sz="1000" dirty="0">
                <a:latin typeface="XCCW Joined 6a" panose="03050602040000000000" pitchFamily="66" charset="0"/>
              </a:rPr>
              <a:t>"Only a joke," muttered the man. "</a:t>
            </a:r>
            <a:r>
              <a:rPr lang="en-GB" sz="1000" dirty="0" err="1">
                <a:latin typeface="XCCW Joined 6a" panose="03050602040000000000" pitchFamily="66" charset="0"/>
              </a:rPr>
              <a:t>Ain't</a:t>
            </a:r>
            <a:r>
              <a:rPr lang="en-GB" sz="1000" dirty="0">
                <a:latin typeface="XCCW Joined 6a" panose="03050602040000000000" pitchFamily="66" charset="0"/>
              </a:rPr>
              <a:t> yah got no sense </a:t>
            </a:r>
            <a:r>
              <a:rPr lang="en-GB" sz="1000" dirty="0" err="1">
                <a:latin typeface="XCCW Joined 6a" panose="03050602040000000000" pitchFamily="66" charset="0"/>
              </a:rPr>
              <a:t>uv</a:t>
            </a:r>
            <a:r>
              <a:rPr lang="en-GB" sz="1000" dirty="0">
                <a:latin typeface="XCCW Joined 6a" panose="03050602040000000000" pitchFamily="66" charset="0"/>
              </a:rPr>
              <a:t> '</a:t>
            </a:r>
            <a:r>
              <a:rPr lang="en-GB" sz="1000" dirty="0" err="1">
                <a:latin typeface="XCCW Joined 6a" panose="03050602040000000000" pitchFamily="66" charset="0"/>
              </a:rPr>
              <a:t>umor</a:t>
            </a:r>
            <a:r>
              <a:rPr lang="en-GB" sz="1000" dirty="0">
                <a:latin typeface="XCCW Joined 6a" panose="03050602040000000000" pitchFamily="66" charset="0"/>
              </a:rPr>
              <a:t>?" "Where's Deptford?" asked Tom.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Deppeteforrard</a:t>
            </a:r>
            <a:r>
              <a:rPr lang="en-GB" sz="1000" dirty="0">
                <a:latin typeface="XCCW Joined 6a" panose="03050602040000000000" pitchFamily="66" charset="0"/>
              </a:rPr>
              <a:t>?" imitated the man. "Never '</a:t>
            </a:r>
            <a:r>
              <a:rPr lang="en-GB" sz="1000" dirty="0" err="1">
                <a:latin typeface="XCCW Joined 6a" panose="03050602040000000000" pitchFamily="66" charset="0"/>
              </a:rPr>
              <a:t>eard</a:t>
            </a:r>
            <a:r>
              <a:rPr lang="en-GB" sz="1000" dirty="0">
                <a:latin typeface="XCCW Joined 6a" panose="03050602040000000000" pitchFamily="66" charset="0"/>
              </a:rPr>
              <a:t> </a:t>
            </a:r>
            <a:r>
              <a:rPr lang="en-GB" sz="1000" dirty="0" err="1">
                <a:latin typeface="XCCW Joined 6a" panose="03050602040000000000" pitchFamily="66" charset="0"/>
              </a:rPr>
              <a:t>uv</a:t>
            </a:r>
            <a:r>
              <a:rPr lang="en-GB" sz="1000" dirty="0">
                <a:latin typeface="XCCW Joined 6a" panose="03050602040000000000" pitchFamily="66" charset="0"/>
              </a:rPr>
              <a:t> it. Say it </a:t>
            </a:r>
            <a:r>
              <a:rPr lang="en-GB" sz="1000" dirty="0" err="1">
                <a:latin typeface="XCCW Joined 6a" panose="03050602040000000000" pitchFamily="66" charset="0"/>
              </a:rPr>
              <a:t>agen</a:t>
            </a:r>
            <a:r>
              <a:rPr lang="en-GB" sz="1000" dirty="0">
                <a:latin typeface="XCCW Joined 6a" panose="03050602040000000000" pitchFamily="66" charset="0"/>
              </a:rPr>
              <a:t>!" </a:t>
            </a:r>
          </a:p>
          <a:p>
            <a:pPr marL="0" indent="0">
              <a:lnSpc>
                <a:spcPct val="150000"/>
              </a:lnSpc>
              <a:buNone/>
            </a:pPr>
            <a:r>
              <a:rPr lang="en-GB" sz="1000" dirty="0">
                <a:latin typeface="XCCW Joined 6a" panose="03050602040000000000" pitchFamily="66" charset="0"/>
              </a:rPr>
              <a:t>Tom repeated it and the man shrugged. </a:t>
            </a:r>
          </a:p>
          <a:p>
            <a:pPr marL="0" indent="0">
              <a:lnSpc>
                <a:spcPct val="150000"/>
              </a:lnSpc>
              <a:buNone/>
            </a:pPr>
            <a:r>
              <a:rPr lang="en-GB" sz="1000" dirty="0">
                <a:latin typeface="XCCW Joined 6a" panose="03050602040000000000" pitchFamily="66" charset="0"/>
              </a:rPr>
              <a:t>"Ern," he yelled to an A.R.P. warden who was passing. "You know where </a:t>
            </a:r>
            <a:r>
              <a:rPr lang="en-GB" sz="1000" dirty="0" err="1">
                <a:latin typeface="XCCW Joined 6a" panose="03050602040000000000" pitchFamily="66" charset="0"/>
              </a:rPr>
              <a:t>Deppeteforrard</a:t>
            </a:r>
            <a:r>
              <a:rPr lang="en-GB" sz="1000" dirty="0">
                <a:latin typeface="XCCW Joined 6a" panose="03050602040000000000" pitchFamily="66" charset="0"/>
              </a:rPr>
              <a:t> is?" </a:t>
            </a:r>
          </a:p>
          <a:p>
            <a:pPr marL="0" indent="0">
              <a:lnSpc>
                <a:spcPct val="150000"/>
              </a:lnSpc>
              <a:buNone/>
            </a:pPr>
            <a:r>
              <a:rPr lang="en-GB" sz="1000" dirty="0">
                <a:latin typeface="XCCW Joined 6a" panose="03050602040000000000" pitchFamily="66" charset="0"/>
              </a:rPr>
              <a:t>"Not '</a:t>
            </a:r>
            <a:r>
              <a:rPr lang="en-GB" sz="1000" dirty="0" err="1">
                <a:latin typeface="XCCW Joined 6a" panose="03050602040000000000" pitchFamily="66" charset="0"/>
              </a:rPr>
              <a:t>eard</a:t>
            </a:r>
            <a:r>
              <a:rPr lang="en-GB" sz="1000" dirty="0">
                <a:latin typeface="XCCW Joined 6a" panose="03050602040000000000" pitchFamily="66" charset="0"/>
              </a:rPr>
              <a:t> </a:t>
            </a:r>
            <a:r>
              <a:rPr lang="en-GB" sz="1000" dirty="0" err="1">
                <a:latin typeface="XCCW Joined 6a" panose="03050602040000000000" pitchFamily="66" charset="0"/>
              </a:rPr>
              <a:t>uv</a:t>
            </a:r>
            <a:r>
              <a:rPr lang="en-GB" sz="1000" dirty="0">
                <a:latin typeface="XCCW Joined 6a" panose="03050602040000000000" pitchFamily="66" charset="0"/>
              </a:rPr>
              <a:t> it," said Ern. "And I knows most places </a:t>
            </a:r>
            <a:r>
              <a:rPr lang="en-GB" sz="1000" dirty="0" err="1">
                <a:latin typeface="XCCW Joined 6a" panose="03050602040000000000" pitchFamily="66" charset="0"/>
              </a:rPr>
              <a:t>rahnd</a:t>
            </a:r>
            <a:r>
              <a:rPr lang="en-GB" sz="1000" dirty="0">
                <a:latin typeface="XCCW Joined 6a" panose="03050602040000000000" pitchFamily="66" charset="0"/>
              </a:rPr>
              <a:t> London. Used to be a cabby. You got it writ </a:t>
            </a:r>
            <a:r>
              <a:rPr lang="en-GB" sz="1000" dirty="0" err="1">
                <a:latin typeface="XCCW Joined 6a" panose="03050602040000000000" pitchFamily="66" charset="0"/>
              </a:rPr>
              <a:t>dahn</a:t>
            </a:r>
            <a:r>
              <a:rPr lang="en-GB" sz="1000" dirty="0">
                <a:latin typeface="XCCW Joined 6a" panose="03050602040000000000" pitchFamily="66" charset="0"/>
              </a:rPr>
              <a:t>?" </a:t>
            </a:r>
          </a:p>
        </p:txBody>
      </p:sp>
      <p:pic>
        <p:nvPicPr>
          <p:cNvPr id="2" name="Pag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78832"/>
            <a:ext cx="487363" cy="487363"/>
          </a:xfrm>
          <a:prstGeom prst="rect">
            <a:avLst/>
          </a:prstGeom>
        </p:spPr>
      </p:pic>
    </p:spTree>
    <p:extLst>
      <p:ext uri="{BB962C8B-B14F-4D97-AF65-F5344CB8AC3E}">
        <p14:creationId xmlns:p14="http://schemas.microsoft.com/office/powerpoint/2010/main" val="40445587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94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584780"/>
          </a:xfrm>
        </p:spPr>
        <p:txBody>
          <a:bodyPr>
            <a:noAutofit/>
          </a:bodyPr>
          <a:lstStyle/>
          <a:p>
            <a:pPr marL="0" indent="0">
              <a:lnSpc>
                <a:spcPct val="150000"/>
              </a:lnSpc>
              <a:buNone/>
            </a:pPr>
            <a:r>
              <a:rPr lang="en-GB" sz="1000" dirty="0" smtClean="0">
                <a:latin typeface="XCCW Joined 6a" panose="03050602040000000000" pitchFamily="66" charset="0"/>
              </a:rPr>
              <a:t>Tom handed them the piece of paper with the address written on it. </a:t>
            </a:r>
          </a:p>
          <a:p>
            <a:pPr marL="0" indent="0">
              <a:lnSpc>
                <a:spcPct val="150000"/>
              </a:lnSpc>
              <a:buNone/>
            </a:pPr>
            <a:r>
              <a:rPr lang="en-GB" sz="1000" dirty="0" smtClean="0">
                <a:latin typeface="XCCW Joined 6a" panose="03050602040000000000" pitchFamily="66" charset="0"/>
              </a:rPr>
              <a:t>"Oh, you mean Deptford!" they chorused. </a:t>
            </a:r>
          </a:p>
          <a:p>
            <a:pPr marL="0" indent="0">
              <a:lnSpc>
                <a:spcPct val="150000"/>
              </a:lnSpc>
              <a:buNone/>
            </a:pPr>
            <a:r>
              <a:rPr lang="en-GB" sz="1000" dirty="0" smtClean="0">
                <a:latin typeface="XCCW Joined 6a" panose="03050602040000000000" pitchFamily="66" charset="0"/>
              </a:rPr>
              <a:t>Tom repeated their pronunciation of it. "</a:t>
            </a:r>
            <a:r>
              <a:rPr lang="en-GB" sz="1000" dirty="0" err="1" smtClean="0">
                <a:latin typeface="XCCW Joined 6a" panose="03050602040000000000" pitchFamily="66" charset="0"/>
              </a:rPr>
              <a:t>Detferd</a:t>
            </a:r>
            <a:r>
              <a:rPr lang="en-GB" sz="1000" dirty="0" smtClean="0">
                <a:latin typeface="XCCW Joined 6a" panose="03050602040000000000" pitchFamily="66" charset="0"/>
              </a:rPr>
              <a:t>," he said quietly to himself. </a:t>
            </a:r>
          </a:p>
          <a:p>
            <a:pPr marL="0" indent="0">
              <a:lnSpc>
                <a:spcPct val="150000"/>
              </a:lnSpc>
              <a:buNone/>
            </a:pPr>
            <a:r>
              <a:rPr lang="en-GB" sz="1000" dirty="0" smtClean="0">
                <a:latin typeface="XCCW Joined 6a" panose="03050602040000000000" pitchFamily="66" charset="0"/>
              </a:rPr>
              <a:t>They waved their arms over to the left towards an archway and directed him towards a bus station. Tom thanked them and headed in the direction they had suggested. The two men watched him and Sammy walk away. </a:t>
            </a:r>
          </a:p>
          <a:p>
            <a:pPr marL="0" indent="0">
              <a:lnSpc>
                <a:spcPct val="150000"/>
              </a:lnSpc>
              <a:buNone/>
            </a:pPr>
            <a:r>
              <a:rPr lang="en-GB" sz="1000" dirty="0" smtClean="0">
                <a:latin typeface="XCCW Joined 6a" panose="03050602040000000000" pitchFamily="66" charset="0"/>
              </a:rPr>
              <a:t>"You don't '</a:t>
            </a:r>
            <a:r>
              <a:rPr lang="en-GB" sz="1000" dirty="0" err="1" smtClean="0">
                <a:latin typeface="XCCW Joined 6a" panose="03050602040000000000" pitchFamily="66" charset="0"/>
              </a:rPr>
              <a:t>arf</a:t>
            </a:r>
            <a:r>
              <a:rPr lang="en-GB" sz="1000" dirty="0" smtClean="0">
                <a:latin typeface="XCCW Joined 6a" panose="03050602040000000000" pitchFamily="66" charset="0"/>
              </a:rPr>
              <a:t> meet some queer '</a:t>
            </a:r>
            <a:r>
              <a:rPr lang="en-GB" sz="1000" dirty="0" err="1" smtClean="0">
                <a:latin typeface="XCCW Joined 6a" panose="03050602040000000000" pitchFamily="66" charset="0"/>
              </a:rPr>
              <a:t>uns</a:t>
            </a:r>
            <a:r>
              <a:rPr lang="en-GB" sz="1000" dirty="0" smtClean="0">
                <a:latin typeface="XCCW Joined 6a" panose="03050602040000000000" pitchFamily="66" charset="0"/>
              </a:rPr>
              <a:t> 'ere," said the ticket man. "I '</a:t>
            </a:r>
            <a:r>
              <a:rPr lang="en-GB" sz="1000" dirty="0" err="1" smtClean="0">
                <a:latin typeface="XCCW Joined 6a" panose="03050602040000000000" pitchFamily="66" charset="0"/>
              </a:rPr>
              <a:t>ope</a:t>
            </a:r>
            <a:r>
              <a:rPr lang="en-GB" sz="1000" dirty="0" smtClean="0">
                <a:latin typeface="XCCW Joined 6a" panose="03050602040000000000" pitchFamily="66" charset="0"/>
              </a:rPr>
              <a:t> 'e </a:t>
            </a:r>
            <a:r>
              <a:rPr lang="en-GB" sz="1000" dirty="0" err="1" smtClean="0">
                <a:latin typeface="XCCW Joined 6a" panose="03050602040000000000" pitchFamily="66" charset="0"/>
              </a:rPr>
              <a:t>ain't</a:t>
            </a:r>
            <a:r>
              <a:rPr lang="en-GB" sz="1000" dirty="0" smtClean="0">
                <a:latin typeface="XCCW Joined 6a" panose="03050602040000000000" pitchFamily="66" charset="0"/>
              </a:rPr>
              <a:t> a German spy!" and they gave a loud laugh. </a:t>
            </a:r>
          </a:p>
          <a:p>
            <a:pPr marL="0" indent="0">
              <a:lnSpc>
                <a:spcPct val="150000"/>
              </a:lnSpc>
              <a:buNone/>
            </a:pPr>
            <a:r>
              <a:rPr lang="en-GB" sz="1000" dirty="0" smtClean="0">
                <a:latin typeface="XCCW Joined 6a" panose="03050602040000000000" pitchFamily="66" charset="0"/>
              </a:rPr>
              <a:t>Tom held on to Sammy's lead firmly, for in the unlit street he kept colliding into people. He finally got onto a bus that would take him part of the way to Deptford, but it was a painfully slow journey. He stared in amazement at the conductress in her manly uniform. She was a little irritated at first, and then realized that he was a stranger to the city. </a:t>
            </a:r>
          </a:p>
          <a:p>
            <a:pPr marL="0" indent="0">
              <a:lnSpc>
                <a:spcPct val="150000"/>
              </a:lnSpc>
              <a:buNone/>
            </a:pPr>
            <a:r>
              <a:rPr lang="en-GB" sz="1000" dirty="0">
                <a:latin typeface="XCCW Joined 6a" panose="03050602040000000000" pitchFamily="66" charset="0"/>
              </a:rPr>
              <a:t>"You one of '</a:t>
            </a:r>
            <a:r>
              <a:rPr lang="en-GB" sz="1000" dirty="0" err="1">
                <a:latin typeface="XCCW Joined 6a" panose="03050602040000000000" pitchFamily="66" charset="0"/>
              </a:rPr>
              <a:t>em</a:t>
            </a:r>
            <a:r>
              <a:rPr lang="en-GB" sz="1000" dirty="0">
                <a:latin typeface="XCCW Joined 6a" panose="03050602040000000000" pitchFamily="66" charset="0"/>
              </a:rPr>
              <a:t> refugees?" she asked kindly.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Noo</a:t>
            </a:r>
            <a:r>
              <a:rPr lang="en-GB" sz="1000" dirty="0">
                <a:latin typeface="XCCW Joined 6a" panose="03050602040000000000" pitchFamily="66" charset="0"/>
              </a:rPr>
              <a:t>," he replied. "I don't think so." </a:t>
            </a:r>
          </a:p>
          <a:p>
            <a:pPr marL="0" indent="0">
              <a:lnSpc>
                <a:spcPct val="150000"/>
              </a:lnSpc>
              <a:buNone/>
            </a:pPr>
            <a:r>
              <a:rPr lang="en-GB" sz="1000" dirty="0">
                <a:latin typeface="XCCW Joined 6a" panose="03050602040000000000" pitchFamily="66" charset="0"/>
              </a:rPr>
              <a:t>"Where you from, then?" </a:t>
            </a:r>
          </a:p>
          <a:p>
            <a:pPr marL="0" indent="0">
              <a:lnSpc>
                <a:spcPct val="150000"/>
              </a:lnSpc>
              <a:buNone/>
            </a:pPr>
            <a:r>
              <a:rPr lang="en-GB" sz="1000" dirty="0">
                <a:latin typeface="XCCW Joined 6a" panose="03050602040000000000" pitchFamily="66" charset="0"/>
              </a:rPr>
              <a:t>"Little </a:t>
            </a:r>
            <a:r>
              <a:rPr lang="en-GB" sz="1000" dirty="0" err="1">
                <a:latin typeface="XCCW Joined 6a" panose="03050602040000000000" pitchFamily="66" charset="0"/>
              </a:rPr>
              <a:t>Weirwold</a:t>
            </a:r>
            <a:r>
              <a:rPr lang="en-GB" sz="1000" dirty="0">
                <a:latin typeface="XCCW Joined 6a" panose="03050602040000000000" pitchFamily="66" charset="0"/>
              </a:rPr>
              <a:t>." </a:t>
            </a:r>
          </a:p>
          <a:p>
            <a:pPr marL="0" indent="0">
              <a:lnSpc>
                <a:spcPct val="150000"/>
              </a:lnSpc>
              <a:buNone/>
            </a:pPr>
            <a:r>
              <a:rPr lang="en-GB" sz="1000" dirty="0">
                <a:latin typeface="XCCW Joined 6a" panose="03050602040000000000" pitchFamily="66" charset="0"/>
              </a:rPr>
              <a:t>She didn't understand him. His accent was too thick for her. </a:t>
            </a:r>
          </a:p>
          <a:p>
            <a:pPr marL="0" indent="0">
              <a:lnSpc>
                <a:spcPct val="150000"/>
              </a:lnSpc>
              <a:buNone/>
            </a:pPr>
            <a:r>
              <a:rPr lang="en-GB" sz="1000" dirty="0">
                <a:latin typeface="XCCW Joined 6a" panose="03050602040000000000" pitchFamily="66" charset="0"/>
              </a:rPr>
              <a:t>"In the country, is it?" she shouted, thinking he might understand her better if she raised her voice. </a:t>
            </a:r>
          </a:p>
          <a:p>
            <a:pPr marL="0" indent="0">
              <a:lnSpc>
                <a:spcPct val="150000"/>
              </a:lnSpc>
              <a:buNone/>
            </a:pPr>
            <a:r>
              <a:rPr lang="en-GB" sz="1000" dirty="0">
                <a:latin typeface="XCCW Joined 6a" panose="03050602040000000000" pitchFamily="66" charset="0"/>
              </a:rPr>
              <a:t>He nodded. </a:t>
            </a:r>
          </a:p>
          <a:p>
            <a:pPr marL="0" indent="0">
              <a:lnSpc>
                <a:spcPct val="150000"/>
              </a:lnSpc>
              <a:buNone/>
            </a:pPr>
            <a:r>
              <a:rPr lang="en-GB" sz="1000" dirty="0">
                <a:latin typeface="XCCW Joined 6a" panose="03050602040000000000" pitchFamily="66" charset="0"/>
              </a:rPr>
              <a:t>"What brings you to London?" </a:t>
            </a: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400" dirty="0">
              <a:latin typeface="XCCW Joined 6a" panose="03050602040000000000" pitchFamily="66" charset="0"/>
            </a:endParaRPr>
          </a:p>
        </p:txBody>
      </p:sp>
      <p:pic>
        <p:nvPicPr>
          <p:cNvPr id="2" name="Pag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78832"/>
            <a:ext cx="487363" cy="487363"/>
          </a:xfrm>
          <a:prstGeom prst="rect">
            <a:avLst/>
          </a:prstGeom>
        </p:spPr>
      </p:pic>
    </p:spTree>
    <p:extLst>
      <p:ext uri="{BB962C8B-B14F-4D97-AF65-F5344CB8AC3E}">
        <p14:creationId xmlns:p14="http://schemas.microsoft.com/office/powerpoint/2010/main" val="284774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950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6720"/>
            <a:ext cx="10515600" cy="5584780"/>
          </a:xfrm>
        </p:spPr>
        <p:txBody>
          <a:bodyPr>
            <a:noAutofit/>
          </a:bodyPr>
          <a:lstStyle/>
          <a:p>
            <a:pPr marL="0" indent="0">
              <a:lnSpc>
                <a:spcPct val="150000"/>
              </a:lnSpc>
              <a:buNone/>
            </a:pPr>
            <a:r>
              <a:rPr lang="en-GB" sz="1000" dirty="0">
                <a:latin typeface="XCCW Joined 6a" panose="03050602040000000000" pitchFamily="66" charset="0"/>
              </a:rPr>
              <a:t>"Come to see a little boy." </a:t>
            </a:r>
          </a:p>
          <a:p>
            <a:pPr marL="0" indent="0">
              <a:lnSpc>
                <a:spcPct val="150000"/>
              </a:lnSpc>
              <a:buNone/>
            </a:pPr>
            <a:r>
              <a:rPr lang="en-GB" sz="1000" dirty="0">
                <a:latin typeface="XCCW Joined 6a" panose="03050602040000000000" pitchFamily="66" charset="0"/>
              </a:rPr>
              <a:t>"Oh. Grandson, is 'e?" </a:t>
            </a:r>
          </a:p>
          <a:p>
            <a:pPr marL="0" indent="0">
              <a:lnSpc>
                <a:spcPct val="150000"/>
              </a:lnSpc>
              <a:buNone/>
            </a:pPr>
            <a:r>
              <a:rPr lang="en-GB" sz="1000" dirty="0">
                <a:latin typeface="XCCW Joined 6a" panose="03050602040000000000" pitchFamily="66" charset="0"/>
              </a:rPr>
              <a:t>Tom nodded. He knew it was a lie, but he didn't want to go into complicated explanations. Sammy sat obediently on his lap. </a:t>
            </a:r>
          </a:p>
          <a:p>
            <a:pPr marL="0" indent="0">
              <a:lnSpc>
                <a:spcPct val="150000"/>
              </a:lnSpc>
              <a:buNone/>
            </a:pPr>
            <a:r>
              <a:rPr lang="en-GB" sz="1000" dirty="0">
                <a:latin typeface="XCCW Joined 6a" panose="03050602040000000000" pitchFamily="66" charset="0"/>
              </a:rPr>
              <a:t>By the time Tom had changed buses and been directed and misdirected, it was midnight before he reached the area where Willie lived. Accustomed now to the darkness, he could make out only too clearly the awful living conditions. Small dilapidated tenements stood huddled together, all in desperate need of care and attention. So this was William's background, he thought. </a:t>
            </a:r>
          </a:p>
          <a:p>
            <a:pPr marL="0" indent="0">
              <a:lnSpc>
                <a:spcPct val="150000"/>
              </a:lnSpc>
              <a:buNone/>
            </a:pPr>
            <a:r>
              <a:rPr lang="en-GB" sz="1000" dirty="0">
                <a:latin typeface="XCCW Joined 6a" panose="03050602040000000000" pitchFamily="66" charset="0"/>
              </a:rPr>
              <a:t>Suddenly a loud siren wailed across the sky. He froze. What was he supposed to do? He had read about communal shelters in the newspapers and he knew that people often crowded into the tubes, but he had no idea where the nearest tube station was. </a:t>
            </a:r>
          </a:p>
          <a:p>
            <a:pPr marL="0" indent="0">
              <a:lnSpc>
                <a:spcPct val="150000"/>
              </a:lnSpc>
              <a:buNone/>
            </a:pPr>
            <a:r>
              <a:rPr lang="en-GB" sz="1000" dirty="0">
                <a:latin typeface="XCCW Joined 6a" panose="03050602040000000000" pitchFamily="66" charset="0"/>
              </a:rPr>
              <a:t>"Come on. Move on there," said a loud brusque voice. "Move on to the shelter." </a:t>
            </a:r>
          </a:p>
          <a:p>
            <a:pPr marL="0" indent="0">
              <a:lnSpc>
                <a:spcPct val="150000"/>
              </a:lnSpc>
              <a:buNone/>
            </a:pPr>
            <a:r>
              <a:rPr lang="en-GB" sz="1000" dirty="0">
                <a:latin typeface="XCCW Joined 6a" panose="03050602040000000000" pitchFamily="66" charset="0"/>
              </a:rPr>
              <a:t>A group of people brushed past him, grumbling and cursing.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Oo's</a:t>
            </a:r>
            <a:r>
              <a:rPr lang="en-GB" sz="1000" dirty="0">
                <a:latin typeface="XCCW Joined 6a" panose="03050602040000000000" pitchFamily="66" charset="0"/>
              </a:rPr>
              <a:t> got the cards?" yelled a woman in the darkness. "Alf, have you got me </a:t>
            </a:r>
            <a:r>
              <a:rPr lang="en-GB" sz="1000" dirty="0" err="1">
                <a:latin typeface="XCCW Joined 6a" panose="03050602040000000000" pitchFamily="66" charset="0"/>
              </a:rPr>
              <a:t>bleedin</a:t>
            </a:r>
            <a:r>
              <a:rPr lang="en-GB" sz="1000" dirty="0">
                <a:latin typeface="XCCW Joined 6a" panose="03050602040000000000" pitchFamily="66" charset="0"/>
              </a:rPr>
              <a:t>' cards?" </a:t>
            </a:r>
          </a:p>
          <a:p>
            <a:pPr marL="0" indent="0">
              <a:lnSpc>
                <a:spcPct val="150000"/>
              </a:lnSpc>
              <a:buNone/>
            </a:pPr>
            <a:r>
              <a:rPr lang="en-GB" sz="1000" dirty="0">
                <a:latin typeface="XCCW Joined 6a" panose="03050602040000000000" pitchFamily="66" charset="0"/>
              </a:rPr>
              <a:t>A young girl bumped into him. '"Ere, mind where </a:t>
            </a:r>
            <a:r>
              <a:rPr lang="en-GB" sz="1000" dirty="0" err="1">
                <a:latin typeface="XCCW Joined 6a" panose="03050602040000000000" pitchFamily="66" charset="0"/>
              </a:rPr>
              <a:t>yer</a:t>
            </a:r>
            <a:r>
              <a:rPr lang="en-GB" sz="1000" dirty="0">
                <a:latin typeface="XCCW Joined 6a" panose="03050602040000000000" pitchFamily="66" charset="0"/>
              </a:rPr>
              <a:t> </a:t>
            </a:r>
            <a:r>
              <a:rPr lang="en-GB" sz="1000" dirty="0" err="1">
                <a:latin typeface="XCCW Joined 6a" panose="03050602040000000000" pitchFamily="66" charset="0"/>
              </a:rPr>
              <a:t>goin</a:t>
            </a:r>
            <a:r>
              <a:rPr lang="en-GB" sz="1000" dirty="0">
                <a:latin typeface="XCCW Joined 6a" panose="03050602040000000000" pitchFamily="66" charset="0"/>
              </a:rPr>
              <a:t>', Mister," she rebuked him sharply. </a:t>
            </a:r>
          </a:p>
          <a:p>
            <a:pPr marL="0" indent="0">
              <a:lnSpc>
                <a:spcPct val="150000"/>
              </a:lnSpc>
              <a:buNone/>
            </a:pPr>
            <a:r>
              <a:rPr lang="en-GB" sz="1000" dirty="0">
                <a:latin typeface="XCCW Joined 6a" panose="03050602040000000000" pitchFamily="66" charset="0"/>
              </a:rPr>
              <a:t>"Sorry," he muttered. He shouted after her, "Where's you </a:t>
            </a:r>
            <a:r>
              <a:rPr lang="en-GB" sz="1000" dirty="0" err="1">
                <a:latin typeface="XCCW Joined 6a" panose="03050602040000000000" pitchFamily="66" charset="0"/>
              </a:rPr>
              <a:t>goin</a:t>
            </a:r>
            <a:r>
              <a:rPr lang="en-GB" sz="1000" dirty="0">
                <a:latin typeface="XCCW Joined 6a" panose="03050602040000000000" pitchFamily="66" charset="0"/>
              </a:rPr>
              <a:t>'?" but she had run away. </a:t>
            </a:r>
          </a:p>
          <a:p>
            <a:pPr marL="0" indent="0">
              <a:lnSpc>
                <a:spcPct val="150000"/>
              </a:lnSpc>
              <a:buNone/>
            </a:pPr>
            <a:r>
              <a:rPr lang="en-GB" sz="1000" dirty="0">
                <a:latin typeface="XCCW Joined 6a" panose="03050602040000000000" pitchFamily="66" charset="0"/>
              </a:rPr>
              <a:t>He felt a hand on his arm. It was a warden, a breezy man not more than ten years younger than him. </a:t>
            </a:r>
            <a:endParaRPr lang="en-GB" sz="1000" dirty="0" smtClean="0">
              <a:latin typeface="XCCW Joined 6a" panose="03050602040000000000" pitchFamily="66" charset="0"/>
            </a:endParaRPr>
          </a:p>
          <a:p>
            <a:pPr marL="0" indent="0">
              <a:lnSpc>
                <a:spcPct val="150000"/>
              </a:lnSpc>
              <a:buNone/>
            </a:pPr>
            <a:r>
              <a:rPr lang="en-GB" sz="1000" dirty="0">
                <a:latin typeface="XCCW Joined 6a" panose="03050602040000000000" pitchFamily="66" charset="0"/>
              </a:rPr>
              <a:t>"You seem a little lost, sir. Come </a:t>
            </a:r>
            <a:r>
              <a:rPr lang="en-GB" sz="1000" dirty="0" err="1">
                <a:latin typeface="XCCW Joined 6a" panose="03050602040000000000" pitchFamily="66" charset="0"/>
              </a:rPr>
              <a:t>wiv</a:t>
            </a:r>
            <a:r>
              <a:rPr lang="en-GB" sz="1000" dirty="0">
                <a:latin typeface="XCCW Joined 6a" panose="03050602040000000000" pitchFamily="66" charset="0"/>
              </a:rPr>
              <a:t> me." </a:t>
            </a:r>
          </a:p>
          <a:p>
            <a:pPr marL="0" indent="0">
              <a:lnSpc>
                <a:spcPct val="150000"/>
              </a:lnSpc>
              <a:buNone/>
            </a:pPr>
            <a:r>
              <a:rPr lang="en-GB" sz="1000" dirty="0">
                <a:latin typeface="XCCW Joined 6a" panose="03050602040000000000" pitchFamily="66" charset="0"/>
              </a:rPr>
              <a:t>Tom picked Sammy up in his arms and ran after him towards a long brick building with a large </a:t>
            </a:r>
            <a:r>
              <a:rPr lang="en-GB" sz="1000" dirty="0" smtClean="0">
                <a:latin typeface="XCCW Joined 6a" panose="03050602040000000000" pitchFamily="66" charset="0"/>
              </a:rPr>
              <a:t>grey </a:t>
            </a:r>
            <a:r>
              <a:rPr lang="en-GB" sz="1000" dirty="0">
                <a:latin typeface="XCCW Joined 6a" panose="03050602040000000000" pitchFamily="66" charset="0"/>
              </a:rPr>
              <a:t>S painted above the door. </a:t>
            </a:r>
          </a:p>
          <a:p>
            <a:pPr marL="0" indent="0">
              <a:lnSpc>
                <a:spcPct val="150000"/>
              </a:lnSpc>
              <a:buNone/>
            </a:pPr>
            <a:r>
              <a:rPr lang="en-GB" sz="1000" dirty="0">
                <a:latin typeface="XCCW Joined 6a" panose="03050602040000000000" pitchFamily="66" charset="0"/>
              </a:rPr>
              <a:t>The warden, Tom discovered, was the caretaker of the local school. He and several other men had been elected to be wardens by the people in the area. He sat down by Tom.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75862"/>
            <a:ext cx="487363" cy="487363"/>
          </a:xfrm>
          <a:prstGeom prst="rect">
            <a:avLst/>
          </a:prstGeom>
        </p:spPr>
      </p:pic>
    </p:spTree>
    <p:extLst>
      <p:ext uri="{BB962C8B-B14F-4D97-AF65-F5344CB8AC3E}">
        <p14:creationId xmlns:p14="http://schemas.microsoft.com/office/powerpoint/2010/main" val="6338802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80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6720"/>
            <a:ext cx="10515600" cy="5584780"/>
          </a:xfrm>
        </p:spPr>
        <p:txBody>
          <a:bodyPr>
            <a:noAutofit/>
          </a:bodyPr>
          <a:lstStyle/>
          <a:p>
            <a:pPr marL="0" indent="0">
              <a:lnSpc>
                <a:spcPct val="150000"/>
              </a:lnSpc>
              <a:buNone/>
            </a:pPr>
            <a:r>
              <a:rPr lang="en-GB" sz="1000" dirty="0" smtClean="0">
                <a:latin typeface="XCCW Joined 6a" panose="03050602040000000000" pitchFamily="66" charset="0"/>
              </a:rPr>
              <a:t>"You know, dogs </a:t>
            </a:r>
            <a:r>
              <a:rPr lang="en-GB" sz="1000" dirty="0" err="1" smtClean="0">
                <a:latin typeface="XCCW Joined 6a" panose="03050602040000000000" pitchFamily="66" charset="0"/>
              </a:rPr>
              <a:t>ain't</a:t>
            </a:r>
            <a:r>
              <a:rPr lang="en-GB" sz="1000" dirty="0" smtClean="0">
                <a:latin typeface="XCCW Joined 6a" panose="03050602040000000000" pitchFamily="66" charset="0"/>
              </a:rPr>
              <a:t> allowed in shelters, sir." </a:t>
            </a:r>
          </a:p>
          <a:p>
            <a:pPr marL="0" indent="0">
              <a:lnSpc>
                <a:spcPct val="150000"/>
              </a:lnSpc>
              <a:buNone/>
            </a:pPr>
            <a:r>
              <a:rPr lang="en-GB" sz="1000" dirty="0" smtClean="0">
                <a:latin typeface="XCCW Joined 6a" panose="03050602040000000000" pitchFamily="66" charset="0"/>
              </a:rPr>
              <a:t>Tom stood up to leave, but the warden touched him gently on the arm. "I think we can overlook that, though." </a:t>
            </a:r>
          </a:p>
          <a:p>
            <a:pPr marL="0" indent="0">
              <a:lnSpc>
                <a:spcPct val="150000"/>
              </a:lnSpc>
              <a:buNone/>
            </a:pPr>
            <a:r>
              <a:rPr lang="en-GB" sz="1000" dirty="0">
                <a:latin typeface="XCCW Joined 6a" panose="03050602040000000000" pitchFamily="66" charset="0"/>
              </a:rPr>
              <a:t>He gazed at Tom, puzzled. </a:t>
            </a:r>
          </a:p>
          <a:p>
            <a:pPr marL="0" indent="0">
              <a:lnSpc>
                <a:spcPct val="150000"/>
              </a:lnSpc>
              <a:buNone/>
            </a:pPr>
            <a:r>
              <a:rPr lang="en-GB" sz="1000" dirty="0">
                <a:latin typeface="XCCW Joined 6a" panose="03050602040000000000" pitchFamily="66" charset="0"/>
              </a:rPr>
              <a:t>"Where you from then? You look like a country man." </a:t>
            </a:r>
          </a:p>
          <a:p>
            <a:pPr marL="0" indent="0">
              <a:lnSpc>
                <a:spcPct val="150000"/>
              </a:lnSpc>
              <a:buNone/>
            </a:pPr>
            <a:r>
              <a:rPr lang="en-GB" sz="1000" dirty="0">
                <a:latin typeface="XCCW Joined 6a" panose="03050602040000000000" pitchFamily="66" charset="0"/>
              </a:rPr>
              <a:t>"I am," he answered. "I've come </a:t>
            </a:r>
            <a:r>
              <a:rPr lang="en-GB" sz="1000" dirty="0" err="1">
                <a:latin typeface="XCCW Joined 6a" panose="03050602040000000000" pitchFamily="66" charset="0"/>
              </a:rPr>
              <a:t>lookin</a:t>
            </a:r>
            <a:r>
              <a:rPr lang="en-GB" sz="1000" dirty="0">
                <a:latin typeface="XCCW Joined 6a" panose="03050602040000000000" pitchFamily="66" charset="0"/>
              </a:rPr>
              <a:t>' for a boy what stayed with me, like. Evacuee he was." The warden looked astounded. </a:t>
            </a:r>
          </a:p>
          <a:p>
            <a:pPr marL="0" indent="0">
              <a:lnSpc>
                <a:spcPct val="150000"/>
              </a:lnSpc>
              <a:buNone/>
            </a:pPr>
            <a:r>
              <a:rPr lang="en-GB" sz="1000" dirty="0">
                <a:latin typeface="XCCW Joined 6a" panose="03050602040000000000" pitchFamily="66" charset="0"/>
              </a:rPr>
              <a:t>"I think you'd best head back home. We've hundreds of the blighters </a:t>
            </a:r>
            <a:r>
              <a:rPr lang="en-GB" sz="1000" dirty="0" err="1">
                <a:latin typeface="XCCW Joined 6a" panose="03050602040000000000" pitchFamily="66" charset="0"/>
              </a:rPr>
              <a:t>runnin</a:t>
            </a:r>
            <a:r>
              <a:rPr lang="en-GB" sz="1000" dirty="0">
                <a:latin typeface="XCCW Joined 6a" panose="03050602040000000000" pitchFamily="66" charset="0"/>
              </a:rPr>
              <a:t>' away. We send them back. Makes no difference. They just come </a:t>
            </a:r>
            <a:r>
              <a:rPr lang="en-GB" sz="1000" dirty="0" err="1">
                <a:latin typeface="XCCW Joined 6a" panose="03050602040000000000" pitchFamily="66" charset="0"/>
              </a:rPr>
              <a:t>runnin</a:t>
            </a:r>
            <a:r>
              <a:rPr lang="en-GB" sz="1000" dirty="0">
                <a:latin typeface="XCCW Joined 6a" panose="03050602040000000000" pitchFamily="66" charset="0"/>
              </a:rPr>
              <a:t>' back again. You're the first person I've met who's come </a:t>
            </a:r>
            <a:r>
              <a:rPr lang="en-GB" sz="1000" dirty="0" err="1">
                <a:latin typeface="XCCW Joined 6a" panose="03050602040000000000" pitchFamily="66" charset="0"/>
              </a:rPr>
              <a:t>lookin</a:t>
            </a:r>
            <a:r>
              <a:rPr lang="en-GB" sz="1000" dirty="0">
                <a:latin typeface="XCCW Joined 6a" panose="03050602040000000000" pitchFamily="66" charset="0"/>
              </a:rPr>
              <a:t>' for one." </a:t>
            </a:r>
          </a:p>
          <a:p>
            <a:pPr marL="0" indent="0">
              <a:lnSpc>
                <a:spcPct val="150000"/>
              </a:lnSpc>
              <a:buNone/>
            </a:pPr>
            <a:r>
              <a:rPr lang="en-GB" sz="1000" dirty="0">
                <a:latin typeface="XCCW Joined 6a" panose="03050602040000000000" pitchFamily="66" charset="0"/>
              </a:rPr>
              <a:t>A young girl peered cautiously over the edge of one of the hammocks that were slung from the ceiling. The warden caught her eye, and she lay back quickly and disappeared from sight. </a:t>
            </a:r>
          </a:p>
          <a:p>
            <a:pPr marL="0" indent="0">
              <a:lnSpc>
                <a:spcPct val="150000"/>
              </a:lnSpc>
              <a:buNone/>
            </a:pPr>
            <a:r>
              <a:rPr lang="en-GB" sz="1000" dirty="0">
                <a:latin typeface="XCCW Joined 6a" panose="03050602040000000000" pitchFamily="66" charset="0"/>
              </a:rPr>
              <a:t>"That's one," he said, indicating her swinging sleeping quarters. "Fifteen times she's run back here. She </a:t>
            </a:r>
            <a:r>
              <a:rPr lang="en-GB" sz="1000" dirty="0" err="1">
                <a:latin typeface="XCCW Joined 6a" panose="03050602040000000000" pitchFamily="66" charset="0"/>
              </a:rPr>
              <a:t>ses</a:t>
            </a:r>
            <a:r>
              <a:rPr lang="en-GB" sz="1000" dirty="0">
                <a:latin typeface="XCCW Joined 6a" panose="03050602040000000000" pitchFamily="66" charset="0"/>
              </a:rPr>
              <a:t> she'd rather be at home even if bombs do drop here than be miserable and safe in the country." </a:t>
            </a:r>
          </a:p>
          <a:p>
            <a:pPr marL="0" indent="0">
              <a:lnSpc>
                <a:spcPct val="150000"/>
              </a:lnSpc>
              <a:buNone/>
            </a:pPr>
            <a:r>
              <a:rPr lang="en-GB" sz="1000" dirty="0">
                <a:latin typeface="XCCW Joined 6a" panose="03050602040000000000" pitchFamily="66" charset="0"/>
              </a:rPr>
              <a:t>"He didn't run away," said Tom. </a:t>
            </a:r>
          </a:p>
          <a:p>
            <a:pPr marL="0" indent="0">
              <a:lnSpc>
                <a:spcPct val="150000"/>
              </a:lnSpc>
              <a:buNone/>
            </a:pPr>
            <a:r>
              <a:rPr lang="en-GB" sz="1000" dirty="0">
                <a:latin typeface="XCCW Joined 6a" panose="03050602040000000000" pitchFamily="66" charset="0"/>
              </a:rPr>
              <a:t>"Oh?" </a:t>
            </a:r>
            <a:endParaRPr lang="en-GB" sz="1000" dirty="0" smtClean="0">
              <a:latin typeface="XCCW Joined 6a" panose="03050602040000000000" pitchFamily="66" charset="0"/>
            </a:endParaRPr>
          </a:p>
          <a:p>
            <a:pPr marL="0" indent="0">
              <a:lnSpc>
                <a:spcPct val="150000"/>
              </a:lnSpc>
              <a:buNone/>
            </a:pPr>
            <a:r>
              <a:rPr lang="en-GB" sz="1000" dirty="0">
                <a:latin typeface="XCCW Joined 6a" panose="03050602040000000000" pitchFamily="66" charset="0"/>
              </a:rPr>
              <a:t>"No. I had a letter from his mother </a:t>
            </a:r>
            <a:r>
              <a:rPr lang="en-GB" sz="1000" dirty="0" err="1">
                <a:latin typeface="XCCW Joined 6a" panose="03050602040000000000" pitchFamily="66" charset="0"/>
              </a:rPr>
              <a:t>sayin</a:t>
            </a:r>
            <a:r>
              <a:rPr lang="en-GB" sz="1000" dirty="0">
                <a:latin typeface="XCCW Joined 6a" panose="03050602040000000000" pitchFamily="66" charset="0"/>
              </a:rPr>
              <a:t>' she was ill, like, and could he come back for a while to help out. I </a:t>
            </a:r>
            <a:r>
              <a:rPr lang="en-GB" sz="1000" dirty="0" err="1">
                <a:latin typeface="XCCW Joined 6a" panose="03050602040000000000" pitchFamily="66" charset="0"/>
              </a:rPr>
              <a:t>ent</a:t>
            </a:r>
            <a:r>
              <a:rPr lang="en-GB" sz="1000" dirty="0">
                <a:latin typeface="XCCW Joined 6a" panose="03050602040000000000" pitchFamily="66" charset="0"/>
              </a:rPr>
              <a:t> heard </a:t>
            </a:r>
            <a:r>
              <a:rPr lang="en-GB" sz="1000" dirty="0" err="1">
                <a:latin typeface="XCCW Joined 6a" panose="03050602040000000000" pitchFamily="66" charset="0"/>
              </a:rPr>
              <a:t>nothin</a:t>
            </a:r>
            <a:r>
              <a:rPr lang="en-GB" sz="1000" dirty="0">
                <a:latin typeface="XCCW Joined 6a" panose="03050602040000000000" pitchFamily="66" charset="0"/>
              </a:rPr>
              <a:t>' since." </a:t>
            </a:r>
          </a:p>
          <a:p>
            <a:pPr marL="0" indent="0">
              <a:lnSpc>
                <a:spcPct val="150000"/>
              </a:lnSpc>
              <a:buNone/>
            </a:pPr>
            <a:r>
              <a:rPr lang="en-GB" sz="1000" dirty="0">
                <a:latin typeface="XCCW Joined 6a" panose="03050602040000000000" pitchFamily="66" charset="0"/>
              </a:rPr>
              <a:t>"How long has he bin gone?" </a:t>
            </a:r>
          </a:p>
          <a:p>
            <a:pPr marL="0" indent="0">
              <a:lnSpc>
                <a:spcPct val="150000"/>
              </a:lnSpc>
              <a:buNone/>
            </a:pPr>
            <a:r>
              <a:rPr lang="en-GB" sz="1000" dirty="0">
                <a:latin typeface="XCCW Joined 6a" panose="03050602040000000000" pitchFamily="66" charset="0"/>
              </a:rPr>
              <a:t>"Near a month."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4" name="Pag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183038"/>
            <a:ext cx="487363" cy="487363"/>
          </a:xfrm>
          <a:prstGeom prst="rect">
            <a:avLst/>
          </a:prstGeom>
        </p:spPr>
      </p:pic>
    </p:spTree>
    <p:extLst>
      <p:ext uri="{BB962C8B-B14F-4D97-AF65-F5344CB8AC3E}">
        <p14:creationId xmlns:p14="http://schemas.microsoft.com/office/powerpoint/2010/main" val="13057387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35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6720"/>
            <a:ext cx="10515600" cy="5584780"/>
          </a:xfrm>
        </p:spPr>
        <p:txBody>
          <a:bodyPr>
            <a:noAutofit/>
          </a:bodyPr>
          <a:lstStyle/>
          <a:p>
            <a:pPr marL="0" indent="0">
              <a:lnSpc>
                <a:spcPct val="150000"/>
              </a:lnSpc>
              <a:buNone/>
            </a:pPr>
            <a:r>
              <a:rPr lang="en-GB" sz="1000" dirty="0" smtClean="0">
                <a:latin typeface="XCCW Joined 6a" panose="03050602040000000000" pitchFamily="66" charset="0"/>
              </a:rPr>
              <a:t>"</a:t>
            </a:r>
            <a:r>
              <a:rPr lang="en-GB" sz="1000" dirty="0">
                <a:latin typeface="XCCW Joined 6a" panose="03050602040000000000" pitchFamily="66" charset="0"/>
              </a:rPr>
              <a:t>How long was he with you?" </a:t>
            </a:r>
          </a:p>
          <a:p>
            <a:pPr marL="0" indent="0">
              <a:lnSpc>
                <a:spcPct val="150000"/>
              </a:lnSpc>
              <a:buNone/>
            </a:pPr>
            <a:r>
              <a:rPr lang="en-GB" sz="1000" dirty="0">
                <a:latin typeface="XCCW Joined 6a" panose="03050602040000000000" pitchFamily="66" charset="0"/>
              </a:rPr>
              <a:t>"Near six months." </a:t>
            </a:r>
          </a:p>
          <a:p>
            <a:pPr marL="0" indent="0">
              <a:lnSpc>
                <a:spcPct val="150000"/>
              </a:lnSpc>
              <a:buNone/>
            </a:pPr>
            <a:r>
              <a:rPr lang="en-GB" sz="1000" dirty="0">
                <a:latin typeface="XCCW Joined 6a" panose="03050602040000000000" pitchFamily="66" charset="0"/>
              </a:rPr>
              <a:t>"Six months!" </a:t>
            </a:r>
          </a:p>
          <a:p>
            <a:pPr marL="0" indent="0">
              <a:lnSpc>
                <a:spcPct val="150000"/>
              </a:lnSpc>
              <a:buNone/>
            </a:pPr>
            <a:r>
              <a:rPr lang="en-GB" sz="1000" dirty="0">
                <a:latin typeface="XCCW Joined 6a" panose="03050602040000000000" pitchFamily="66" charset="0"/>
              </a:rPr>
              <a:t>Tom nodded. </a:t>
            </a:r>
            <a:endParaRPr lang="en-GB" sz="1000" dirty="0" smtClean="0">
              <a:latin typeface="XCCW Joined 6a" panose="03050602040000000000" pitchFamily="66" charset="0"/>
            </a:endParaRPr>
          </a:p>
          <a:p>
            <a:pPr marL="0" indent="0">
              <a:lnSpc>
                <a:spcPct val="150000"/>
              </a:lnSpc>
              <a:buNone/>
            </a:pPr>
            <a:r>
              <a:rPr lang="en-GB" sz="1000" dirty="0">
                <a:latin typeface="XCCW Joined 6a" panose="03050602040000000000" pitchFamily="66" charset="0"/>
              </a:rPr>
              <a:t>"And he didn't run away!" </a:t>
            </a:r>
          </a:p>
          <a:p>
            <a:pPr marL="0" indent="0">
              <a:lnSpc>
                <a:spcPct val="150000"/>
              </a:lnSpc>
              <a:buNone/>
            </a:pPr>
            <a:r>
              <a:rPr lang="en-GB" sz="1000" dirty="0">
                <a:latin typeface="XCCW Joined 6a" panose="03050602040000000000" pitchFamily="66" charset="0"/>
              </a:rPr>
              <a:t>"No. We was ... he was happy." </a:t>
            </a:r>
          </a:p>
          <a:p>
            <a:pPr marL="0" indent="0">
              <a:lnSpc>
                <a:spcPct val="150000"/>
              </a:lnSpc>
              <a:buNone/>
            </a:pPr>
            <a:r>
              <a:rPr lang="en-GB" sz="1000" dirty="0">
                <a:latin typeface="XCCW Joined 6a" panose="03050602040000000000" pitchFamily="66" charset="0"/>
              </a:rPr>
              <a:t>The warden rubbed his chin with his fingers and sighed. "Look 'ere," he said. "There's </a:t>
            </a:r>
            <a:r>
              <a:rPr lang="en-GB" sz="1000" dirty="0" err="1">
                <a:latin typeface="XCCW Joined 6a" panose="03050602040000000000" pitchFamily="66" charset="0"/>
              </a:rPr>
              <a:t>nothin</a:t>
            </a:r>
            <a:r>
              <a:rPr lang="en-GB" sz="1000" dirty="0">
                <a:latin typeface="XCCW Joined 6a" panose="03050602040000000000" pitchFamily="66" charset="0"/>
              </a:rPr>
              <a:t>' you can do, I don't think. Could be when he got home he forgot about you."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P'raps</a:t>
            </a:r>
            <a:r>
              <a:rPr lang="en-GB" sz="1000" dirty="0">
                <a:latin typeface="XCCW Joined 6a" panose="03050602040000000000" pitchFamily="66" charset="0"/>
              </a:rPr>
              <a:t>. It's </a:t>
            </a:r>
            <a:r>
              <a:rPr lang="en-GB" sz="1000" dirty="0" err="1">
                <a:latin typeface="XCCW Joined 6a" panose="03050602040000000000" pitchFamily="66" charset="0"/>
              </a:rPr>
              <a:t>jes</a:t>
            </a:r>
            <a:r>
              <a:rPr lang="en-GB" sz="1000" dirty="0">
                <a:latin typeface="XCCW Joined 6a" panose="03050602040000000000" pitchFamily="66" charset="0"/>
              </a:rPr>
              <a:t>' that I'd like to see that the boy's well. Then I can rest peaceful, like." </a:t>
            </a:r>
          </a:p>
          <a:p>
            <a:pPr marL="0" indent="0">
              <a:lnSpc>
                <a:spcPct val="150000"/>
              </a:lnSpc>
              <a:buNone/>
            </a:pPr>
            <a:r>
              <a:rPr lang="en-GB" sz="1000" dirty="0">
                <a:latin typeface="XCCW Joined 6a" panose="03050602040000000000" pitchFamily="66" charset="0"/>
              </a:rPr>
              <a:t>"Blimey. I never met anyone who cared that much for them. I hear such stories about you country folk, not nice </a:t>
            </a:r>
            <a:r>
              <a:rPr lang="en-GB" sz="1000" dirty="0" err="1">
                <a:latin typeface="XCCW Joined 6a" panose="03050602040000000000" pitchFamily="66" charset="0"/>
              </a:rPr>
              <a:t>uns</a:t>
            </a:r>
            <a:r>
              <a:rPr lang="en-GB" sz="1000" dirty="0">
                <a:latin typeface="XCCW Joined 6a" panose="03050602040000000000" pitchFamily="66" charset="0"/>
              </a:rPr>
              <a:t> neither. No offense," he added, "but I can see some of you are a </a:t>
            </a:r>
            <a:r>
              <a:rPr lang="en-GB" sz="1000" dirty="0" err="1">
                <a:latin typeface="XCCW Joined 6a" panose="03050602040000000000" pitchFamily="66" charset="0"/>
              </a:rPr>
              <a:t>kind'earted</a:t>
            </a:r>
            <a:r>
              <a:rPr lang="en-GB" sz="1000" dirty="0">
                <a:latin typeface="XCCW Joined 6a" panose="03050602040000000000" pitchFamily="66" charset="0"/>
              </a:rPr>
              <a:t> lot. And," he went on, raising his voice, "some people, Helen Ford and brothers, is </a:t>
            </a:r>
            <a:r>
              <a:rPr lang="en-GB" sz="1000" dirty="0" err="1">
                <a:latin typeface="XCCW Joined 6a" panose="03050602040000000000" pitchFamily="66" charset="0"/>
              </a:rPr>
              <a:t>dahnright</a:t>
            </a:r>
            <a:r>
              <a:rPr lang="en-GB" sz="1000" dirty="0">
                <a:latin typeface="XCCW Joined 6a" panose="03050602040000000000" pitchFamily="66" charset="0"/>
              </a:rPr>
              <a:t> ungrateful." </a:t>
            </a:r>
          </a:p>
          <a:p>
            <a:pPr marL="0" indent="0">
              <a:lnSpc>
                <a:spcPct val="150000"/>
              </a:lnSpc>
              <a:buNone/>
            </a:pPr>
            <a:r>
              <a:rPr lang="en-GB" sz="1000" dirty="0">
                <a:latin typeface="XCCW Joined 6a" panose="03050602040000000000" pitchFamily="66" charset="0"/>
              </a:rPr>
              <a:t>The hammocks jiggled violently at this last remark. </a:t>
            </a:r>
          </a:p>
          <a:p>
            <a:pPr marL="0" indent="0">
              <a:lnSpc>
                <a:spcPct val="150000"/>
              </a:lnSpc>
              <a:buNone/>
            </a:pPr>
            <a:r>
              <a:rPr lang="en-GB" sz="1000" dirty="0">
                <a:latin typeface="XCCW Joined 6a" panose="03050602040000000000" pitchFamily="66" charset="0"/>
              </a:rPr>
              <a:t>"Maybe I can help you find this boy. What was </a:t>
            </a:r>
            <a:r>
              <a:rPr lang="en-GB" sz="1000" dirty="0" err="1">
                <a:latin typeface="XCCW Joined 6a" panose="03050602040000000000" pitchFamily="66" charset="0"/>
              </a:rPr>
              <a:t>yer</a:t>
            </a:r>
            <a:r>
              <a:rPr lang="en-GB" sz="1000" dirty="0">
                <a:latin typeface="XCCW Joined 6a" panose="03050602040000000000" pitchFamily="66" charset="0"/>
              </a:rPr>
              <a:t> name nah? Mister . . . ?" </a:t>
            </a:r>
          </a:p>
          <a:p>
            <a:pPr marL="0" indent="0">
              <a:lnSpc>
                <a:spcPct val="150000"/>
              </a:lnSpc>
              <a:buNone/>
            </a:pPr>
            <a:r>
              <a:rPr lang="en-GB" sz="1000" dirty="0">
                <a:latin typeface="XCCW Joined 6a" panose="03050602040000000000" pitchFamily="66" charset="0"/>
              </a:rPr>
              <a:t>"Oakley. Tom Oakley." </a:t>
            </a:r>
          </a:p>
          <a:p>
            <a:pPr marL="0" indent="0">
              <a:lnSpc>
                <a:spcPct val="150000"/>
              </a:lnSpc>
              <a:buNone/>
            </a:pPr>
            <a:r>
              <a:rPr lang="en-GB" sz="1000" dirty="0">
                <a:latin typeface="XCCW Joined 6a" panose="03050602040000000000" pitchFamily="66" charset="0"/>
              </a:rPr>
              <a:t>"Well, Mr. Oakley, you say he's from this area?" </a:t>
            </a:r>
          </a:p>
          <a:p>
            <a:pPr marL="0" indent="0">
              <a:lnSpc>
                <a:spcPct val="150000"/>
              </a:lnSpc>
              <a:buNone/>
            </a:pPr>
            <a:r>
              <a:rPr lang="en-GB" sz="1000" dirty="0">
                <a:latin typeface="XCCW Joined 6a" panose="03050602040000000000" pitchFamily="66" charset="0"/>
              </a:rPr>
              <a:t>Tom nodded and brought out the piece of paper from his pocket. The warden glanced briefly at it and looked up startled. </a:t>
            </a:r>
          </a:p>
          <a:p>
            <a:pPr marL="0" indent="0">
              <a:lnSpc>
                <a:spcPct val="150000"/>
              </a:lnSpc>
              <a:buNone/>
            </a:pPr>
            <a:r>
              <a:rPr lang="en-GB" sz="1000" dirty="0">
                <a:latin typeface="XCCW Joined 6a" panose="03050602040000000000" pitchFamily="66" charset="0"/>
              </a:rPr>
              <a:t>"Why, it's in this very road. I know number twelve. Willie Beech. That the boy?"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5" name="Pag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86748" y="336822"/>
            <a:ext cx="487363" cy="487363"/>
          </a:xfrm>
          <a:prstGeom prst="rect">
            <a:avLst/>
          </a:prstGeom>
        </p:spPr>
      </p:pic>
    </p:spTree>
    <p:extLst>
      <p:ext uri="{BB962C8B-B14F-4D97-AF65-F5344CB8AC3E}">
        <p14:creationId xmlns:p14="http://schemas.microsoft.com/office/powerpoint/2010/main" val="1986392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4330"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1556</Words>
  <Application>Microsoft Office PowerPoint</Application>
  <PresentationFormat>Widescreen</PresentationFormat>
  <Paragraphs>80</Paragraphs>
  <Slides>6</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XCCW Joined 6a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Mobey</dc:creator>
  <cp:lastModifiedBy>Catherine Mobey</cp:lastModifiedBy>
  <cp:revision>1</cp:revision>
  <dcterms:created xsi:type="dcterms:W3CDTF">2021-01-27T09:30:53Z</dcterms:created>
  <dcterms:modified xsi:type="dcterms:W3CDTF">2021-01-27T09:36:48Z</dcterms:modified>
</cp:coreProperties>
</file>