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0160000" cy="10591800"/>
  <p:notesSz cx="6858000" cy="9144000"/>
  <p:embeddedFontLst>
    <p:embeddedFont>
      <p:font typeface="Calibri Light" panose="020F0302020204030204" pitchFamily="34" charset="0"/>
      <p:regular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122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1733427"/>
            <a:ext cx="7620000" cy="3687516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5563148"/>
            <a:ext cx="7620000" cy="255723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26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498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2640598"/>
            <a:ext cx="8763000" cy="4405894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7088173"/>
            <a:ext cx="8763000" cy="2316955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8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2819576"/>
            <a:ext cx="4318000" cy="67204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819576"/>
            <a:ext cx="4318000" cy="67204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471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563918"/>
            <a:ext cx="8763000" cy="204725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2596463"/>
            <a:ext cx="4298156" cy="127248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3868949"/>
            <a:ext cx="4298156" cy="56906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2596463"/>
            <a:ext cx="4319323" cy="127248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3868949"/>
            <a:ext cx="4319323" cy="56906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223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79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524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706120"/>
            <a:ext cx="3276864" cy="247142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525025"/>
            <a:ext cx="5143500" cy="752704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177540"/>
            <a:ext cx="3276864" cy="588678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84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706120"/>
            <a:ext cx="3276864" cy="247142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525025"/>
            <a:ext cx="5143500" cy="752704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177540"/>
            <a:ext cx="3276864" cy="588678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141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172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563915"/>
            <a:ext cx="2190750" cy="89760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563915"/>
            <a:ext cx="6445250" cy="89760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3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563918"/>
            <a:ext cx="8763000" cy="20472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2819576"/>
            <a:ext cx="8763000" cy="6720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9817032"/>
            <a:ext cx="2286000" cy="5639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90904-A79C-40DE-AAA8-90E0203EE13B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9817032"/>
            <a:ext cx="3429000" cy="5639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9817032"/>
            <a:ext cx="2286000" cy="5639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426A5-5E1D-4CB8-84C9-8C775DFFC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00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hyperlink" Target="https://www.bbc.co.uk/teach/class-clips-video/english-ks1-ks2-how-to-write-a-non-chronological-report/zvbtsc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X7D8yz6QFg&amp;feature=emb_imp_woyt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bbc.co.uk/bitesize/clips/zbns34j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bitesize/topics/zwmpfg8/articles/zqbnfg8" TargetMode="External"/><Relationship Id="rId5" Type="http://schemas.openxmlformats.org/officeDocument/2006/relationships/hyperlink" Target="https://www.bbc.co.uk/bitesize/topics/zwmpfg8" TargetMode="Externa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7327901" cy="5168901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320800" y="1682744"/>
            <a:ext cx="7086600" cy="470898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This week you will be writing a non-chronological report showing off everything you know about the Romans.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</p:txBody>
      </p:sp>
    </p:spTree>
    <p:extLst>
      <p:ext uri="{BB962C8B-B14F-4D97-AF65-F5344CB8AC3E}">
        <p14:creationId xmlns:p14="http://schemas.microsoft.com/office/powerpoint/2010/main" val="2101867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7327901" cy="5168901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320800" y="2311400"/>
            <a:ext cx="70866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Write down everything that you know about a non-chronological report. 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</p:spTree>
    <p:extLst>
      <p:ext uri="{BB962C8B-B14F-4D97-AF65-F5344CB8AC3E}">
        <p14:creationId xmlns:p14="http://schemas.microsoft.com/office/powerpoint/2010/main" val="4218451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7327901" cy="5168901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282700" y="1917700"/>
            <a:ext cx="7086600" cy="31700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How do the authors capture your interests?</a:t>
            </a:r>
          </a:p>
          <a:p>
            <a:pPr algn="ctr"/>
            <a:endParaRPr lang="en-GB" sz="4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What features make the text more appealing?</a:t>
            </a:r>
            <a:endParaRPr lang="en-GB" sz="4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013742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71500" y="584200"/>
            <a:ext cx="9021235" cy="8373535"/>
          </a:xfrm>
          <a:custGeom>
            <a:avLst/>
            <a:gdLst/>
            <a:ahLst/>
            <a:cxnLst/>
            <a:rect l="0" t="0" r="0" b="0"/>
            <a:pathLst>
              <a:path w="9021235" h="8373535">
                <a:moveTo>
                  <a:pt x="1503539" y="0"/>
                </a:moveTo>
                <a:lnTo>
                  <a:pt x="7667410" y="0"/>
                </a:lnTo>
                <a:lnTo>
                  <a:pt x="7818403" y="28505"/>
                </a:lnTo>
                <a:lnTo>
                  <a:pt x="8088399" y="97394"/>
                </a:lnTo>
                <a:lnTo>
                  <a:pt x="8344320" y="237547"/>
                </a:lnTo>
                <a:lnTo>
                  <a:pt x="8464603" y="306436"/>
                </a:lnTo>
                <a:lnTo>
                  <a:pt x="8675737" y="502412"/>
                </a:lnTo>
                <a:lnTo>
                  <a:pt x="8825455" y="725706"/>
                </a:lnTo>
                <a:lnTo>
                  <a:pt x="8900950" y="851607"/>
                </a:lnTo>
                <a:lnTo>
                  <a:pt x="8976447" y="1102218"/>
                </a:lnTo>
                <a:lnTo>
                  <a:pt x="9005879" y="1242371"/>
                </a:lnTo>
                <a:lnTo>
                  <a:pt x="9005879" y="1311260"/>
                </a:lnTo>
                <a:lnTo>
                  <a:pt x="9021234" y="1395588"/>
                </a:lnTo>
                <a:lnTo>
                  <a:pt x="9021234" y="6977945"/>
                </a:lnTo>
                <a:lnTo>
                  <a:pt x="9005879" y="7048023"/>
                </a:lnTo>
                <a:lnTo>
                  <a:pt x="9005879" y="7118099"/>
                </a:lnTo>
                <a:lnTo>
                  <a:pt x="8976447" y="7257062"/>
                </a:lnTo>
                <a:lnTo>
                  <a:pt x="8900950" y="7507675"/>
                </a:lnTo>
                <a:lnTo>
                  <a:pt x="8751239" y="7745222"/>
                </a:lnTo>
                <a:lnTo>
                  <a:pt x="8675737" y="7856869"/>
                </a:lnTo>
                <a:lnTo>
                  <a:pt x="8464603" y="8052846"/>
                </a:lnTo>
                <a:lnTo>
                  <a:pt x="8224038" y="8191810"/>
                </a:lnTo>
                <a:lnTo>
                  <a:pt x="8088399" y="8261886"/>
                </a:lnTo>
                <a:lnTo>
                  <a:pt x="7818403" y="8331964"/>
                </a:lnTo>
                <a:lnTo>
                  <a:pt x="7667410" y="8359282"/>
                </a:lnTo>
                <a:lnTo>
                  <a:pt x="7593192" y="8359282"/>
                </a:lnTo>
                <a:lnTo>
                  <a:pt x="7517695" y="8373534"/>
                </a:lnTo>
                <a:lnTo>
                  <a:pt x="1503539" y="8373534"/>
                </a:lnTo>
                <a:lnTo>
                  <a:pt x="1412686" y="8359282"/>
                </a:lnTo>
                <a:lnTo>
                  <a:pt x="1338471" y="8359282"/>
                </a:lnTo>
                <a:lnTo>
                  <a:pt x="1187476" y="8331964"/>
                </a:lnTo>
                <a:lnTo>
                  <a:pt x="917478" y="8261886"/>
                </a:lnTo>
                <a:lnTo>
                  <a:pt x="661557" y="8121734"/>
                </a:lnTo>
                <a:lnTo>
                  <a:pt x="541274" y="8052846"/>
                </a:lnTo>
                <a:lnTo>
                  <a:pt x="331418" y="7856869"/>
                </a:lnTo>
                <a:lnTo>
                  <a:pt x="180425" y="7633575"/>
                </a:lnTo>
                <a:lnTo>
                  <a:pt x="104930" y="7507675"/>
                </a:lnTo>
                <a:lnTo>
                  <a:pt x="30711" y="7257062"/>
                </a:lnTo>
                <a:lnTo>
                  <a:pt x="0" y="7118099"/>
                </a:lnTo>
                <a:lnTo>
                  <a:pt x="0" y="1242371"/>
                </a:lnTo>
                <a:lnTo>
                  <a:pt x="30711" y="1102218"/>
                </a:lnTo>
                <a:lnTo>
                  <a:pt x="104930" y="851607"/>
                </a:lnTo>
                <a:lnTo>
                  <a:pt x="255921" y="614058"/>
                </a:lnTo>
                <a:lnTo>
                  <a:pt x="331418" y="502412"/>
                </a:lnTo>
                <a:lnTo>
                  <a:pt x="541274" y="306436"/>
                </a:lnTo>
                <a:lnTo>
                  <a:pt x="781841" y="167471"/>
                </a:lnTo>
                <a:lnTo>
                  <a:pt x="917478" y="97394"/>
                </a:lnTo>
                <a:lnTo>
                  <a:pt x="1187476" y="28505"/>
                </a:lnTo>
                <a:lnTo>
                  <a:pt x="1338471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397000" y="1638300"/>
            <a:ext cx="7086600" cy="501675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Eye catching heading.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Rhetorical question.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Did you know facts.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Catchy sub headings.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Photos, pictures and diagrams.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Technical vocabulary in bold.  </a:t>
            </a:r>
            <a:endParaRPr lang="en-GB" sz="4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91403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71500" y="584200"/>
            <a:ext cx="9021235" cy="8373535"/>
          </a:xfrm>
          <a:custGeom>
            <a:avLst/>
            <a:gdLst/>
            <a:ahLst/>
            <a:cxnLst/>
            <a:rect l="0" t="0" r="0" b="0"/>
            <a:pathLst>
              <a:path w="9021235" h="8373535">
                <a:moveTo>
                  <a:pt x="1503539" y="0"/>
                </a:moveTo>
                <a:lnTo>
                  <a:pt x="7667410" y="0"/>
                </a:lnTo>
                <a:lnTo>
                  <a:pt x="7818403" y="28505"/>
                </a:lnTo>
                <a:lnTo>
                  <a:pt x="8088399" y="97394"/>
                </a:lnTo>
                <a:lnTo>
                  <a:pt x="8344320" y="237547"/>
                </a:lnTo>
                <a:lnTo>
                  <a:pt x="8464603" y="306436"/>
                </a:lnTo>
                <a:lnTo>
                  <a:pt x="8675737" y="502412"/>
                </a:lnTo>
                <a:lnTo>
                  <a:pt x="8825455" y="725706"/>
                </a:lnTo>
                <a:lnTo>
                  <a:pt x="8900950" y="851607"/>
                </a:lnTo>
                <a:lnTo>
                  <a:pt x="8976447" y="1102218"/>
                </a:lnTo>
                <a:lnTo>
                  <a:pt x="9005879" y="1242371"/>
                </a:lnTo>
                <a:lnTo>
                  <a:pt x="9005879" y="1311260"/>
                </a:lnTo>
                <a:lnTo>
                  <a:pt x="9021234" y="1395588"/>
                </a:lnTo>
                <a:lnTo>
                  <a:pt x="9021234" y="6977945"/>
                </a:lnTo>
                <a:lnTo>
                  <a:pt x="9005879" y="7048023"/>
                </a:lnTo>
                <a:lnTo>
                  <a:pt x="9005879" y="7118099"/>
                </a:lnTo>
                <a:lnTo>
                  <a:pt x="8976447" y="7257062"/>
                </a:lnTo>
                <a:lnTo>
                  <a:pt x="8900950" y="7507675"/>
                </a:lnTo>
                <a:lnTo>
                  <a:pt x="8751239" y="7745222"/>
                </a:lnTo>
                <a:lnTo>
                  <a:pt x="8675737" y="7856869"/>
                </a:lnTo>
                <a:lnTo>
                  <a:pt x="8464603" y="8052846"/>
                </a:lnTo>
                <a:lnTo>
                  <a:pt x="8224038" y="8191810"/>
                </a:lnTo>
                <a:lnTo>
                  <a:pt x="8088399" y="8261886"/>
                </a:lnTo>
                <a:lnTo>
                  <a:pt x="7818403" y="8331964"/>
                </a:lnTo>
                <a:lnTo>
                  <a:pt x="7667410" y="8359282"/>
                </a:lnTo>
                <a:lnTo>
                  <a:pt x="7593192" y="8359282"/>
                </a:lnTo>
                <a:lnTo>
                  <a:pt x="7517695" y="8373534"/>
                </a:lnTo>
                <a:lnTo>
                  <a:pt x="1503539" y="8373534"/>
                </a:lnTo>
                <a:lnTo>
                  <a:pt x="1412686" y="8359282"/>
                </a:lnTo>
                <a:lnTo>
                  <a:pt x="1338471" y="8359282"/>
                </a:lnTo>
                <a:lnTo>
                  <a:pt x="1187476" y="8331964"/>
                </a:lnTo>
                <a:lnTo>
                  <a:pt x="917478" y="8261886"/>
                </a:lnTo>
                <a:lnTo>
                  <a:pt x="661557" y="8121734"/>
                </a:lnTo>
                <a:lnTo>
                  <a:pt x="541274" y="8052846"/>
                </a:lnTo>
                <a:lnTo>
                  <a:pt x="331418" y="7856869"/>
                </a:lnTo>
                <a:lnTo>
                  <a:pt x="180425" y="7633575"/>
                </a:lnTo>
                <a:lnTo>
                  <a:pt x="104930" y="7507675"/>
                </a:lnTo>
                <a:lnTo>
                  <a:pt x="30711" y="7257062"/>
                </a:lnTo>
                <a:lnTo>
                  <a:pt x="0" y="7118099"/>
                </a:lnTo>
                <a:lnTo>
                  <a:pt x="0" y="1242371"/>
                </a:lnTo>
                <a:lnTo>
                  <a:pt x="30711" y="1102218"/>
                </a:lnTo>
                <a:lnTo>
                  <a:pt x="104930" y="851607"/>
                </a:lnTo>
                <a:lnTo>
                  <a:pt x="255921" y="614058"/>
                </a:lnTo>
                <a:lnTo>
                  <a:pt x="331418" y="502412"/>
                </a:lnTo>
                <a:lnTo>
                  <a:pt x="541274" y="306436"/>
                </a:lnTo>
                <a:lnTo>
                  <a:pt x="781841" y="167471"/>
                </a:lnTo>
                <a:lnTo>
                  <a:pt x="917478" y="97394"/>
                </a:lnTo>
                <a:lnTo>
                  <a:pt x="1187476" y="28505"/>
                </a:lnTo>
                <a:lnTo>
                  <a:pt x="1338471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hlinkClick r:id="rId4"/>
          </p:cNvPr>
          <p:cNvSpPr txBox="1"/>
          <p:nvPr/>
        </p:nvSpPr>
        <p:spPr>
          <a:xfrm>
            <a:off x="1231900" y="6781800"/>
            <a:ext cx="8013700" cy="129266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600" dirty="0" smtClean="0">
                <a:solidFill>
                  <a:srgbClr val="FFFFFF"/>
                </a:solidFill>
                <a:latin typeface="Arial - 26"/>
                <a:hlinkClick r:id="rId4"/>
              </a:rPr>
              <a:t>https://</a:t>
            </a:r>
            <a:r>
              <a:rPr lang="en-GB" sz="2600" dirty="0" smtClean="0">
                <a:solidFill>
                  <a:srgbClr val="FFFFFF"/>
                </a:solidFill>
                <a:latin typeface="Arial - 26"/>
                <a:hlinkClick r:id="rId4"/>
              </a:rPr>
              <a:t>www.bbc.co.uk/teach/class-clips-video/english-ks1-ks2-how-to-write-a-non-chronological-report/zvbtscw</a:t>
            </a:r>
            <a:r>
              <a:rPr lang="en-GB" sz="2600" dirty="0" smtClean="0">
                <a:solidFill>
                  <a:srgbClr val="FFFFFF"/>
                </a:solidFill>
                <a:latin typeface="Arial - 26"/>
              </a:rPr>
              <a:t> </a:t>
            </a:r>
            <a:endParaRPr lang="en-GB" sz="2600" dirty="0">
              <a:solidFill>
                <a:srgbClr val="FFFFFF"/>
              </a:solidFill>
              <a:latin typeface="Arial - 2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6500" y="4582160"/>
            <a:ext cx="7937500" cy="14773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000" dirty="0" smtClean="0">
                <a:solidFill>
                  <a:srgbClr val="FFFFFF"/>
                </a:solidFill>
                <a:latin typeface="XCCW Joined 6a - 28"/>
              </a:rPr>
              <a:t>What is a non-chronological report and how do you write one?</a:t>
            </a:r>
          </a:p>
          <a:p>
            <a:pPr algn="ctr"/>
            <a:r>
              <a:rPr lang="en-GB" sz="3000" dirty="0" smtClean="0">
                <a:solidFill>
                  <a:srgbClr val="FFFFFF"/>
                </a:solidFill>
                <a:latin typeface="XCCW Joined 6a - 28"/>
              </a:rPr>
              <a:t>Click on the link to learn! </a:t>
            </a:r>
            <a:endParaRPr lang="en-GB" sz="3000" dirty="0">
              <a:solidFill>
                <a:srgbClr val="FFFFFF"/>
              </a:solidFill>
              <a:latin typeface="XCCW Joined 6a - 28"/>
            </a:endParaRPr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127000"/>
            <a:ext cx="8121925" cy="43545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91353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257300" y="241300"/>
            <a:ext cx="7327901" cy="5168901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524000" y="914400"/>
            <a:ext cx="70866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How many features can you find here?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7700"/>
            <a:ext cx="10160000" cy="50438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79231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8299451" cy="7004051"/>
          </a:xfrm>
          <a:custGeom>
            <a:avLst/>
            <a:gdLst/>
            <a:ahLst/>
            <a:cxnLst/>
            <a:rect l="0" t="0" r="0" b="0"/>
            <a:pathLst>
              <a:path w="8299451" h="7004051">
                <a:moveTo>
                  <a:pt x="1383242" y="0"/>
                </a:moveTo>
                <a:lnTo>
                  <a:pt x="7053945" y="0"/>
                </a:lnTo>
                <a:lnTo>
                  <a:pt x="7192859" y="23843"/>
                </a:lnTo>
                <a:lnTo>
                  <a:pt x="7441253" y="81467"/>
                </a:lnTo>
                <a:lnTo>
                  <a:pt x="7676698" y="198697"/>
                </a:lnTo>
                <a:lnTo>
                  <a:pt x="7787356" y="256319"/>
                </a:lnTo>
                <a:lnTo>
                  <a:pt x="7981597" y="420243"/>
                </a:lnTo>
                <a:lnTo>
                  <a:pt x="8119337" y="607017"/>
                </a:lnTo>
                <a:lnTo>
                  <a:pt x="8188790" y="712326"/>
                </a:lnTo>
                <a:lnTo>
                  <a:pt x="8258246" y="921951"/>
                </a:lnTo>
                <a:lnTo>
                  <a:pt x="8285325" y="1039182"/>
                </a:lnTo>
                <a:lnTo>
                  <a:pt x="8285325" y="1096805"/>
                </a:lnTo>
                <a:lnTo>
                  <a:pt x="8299450" y="1167341"/>
                </a:lnTo>
                <a:lnTo>
                  <a:pt x="8299450" y="5836708"/>
                </a:lnTo>
                <a:lnTo>
                  <a:pt x="8285325" y="5895324"/>
                </a:lnTo>
                <a:lnTo>
                  <a:pt x="8285325" y="5953940"/>
                </a:lnTo>
                <a:lnTo>
                  <a:pt x="8258246" y="6070176"/>
                </a:lnTo>
                <a:lnTo>
                  <a:pt x="8188790" y="6279800"/>
                </a:lnTo>
                <a:lnTo>
                  <a:pt x="8051057" y="6478498"/>
                </a:lnTo>
                <a:lnTo>
                  <a:pt x="7981597" y="6571884"/>
                </a:lnTo>
                <a:lnTo>
                  <a:pt x="7787356" y="6735810"/>
                </a:lnTo>
                <a:lnTo>
                  <a:pt x="7566037" y="6852045"/>
                </a:lnTo>
                <a:lnTo>
                  <a:pt x="7441253" y="6910663"/>
                </a:lnTo>
                <a:lnTo>
                  <a:pt x="7192859" y="6969276"/>
                </a:lnTo>
                <a:lnTo>
                  <a:pt x="7053945" y="6992128"/>
                </a:lnTo>
                <a:lnTo>
                  <a:pt x="6985666" y="6992128"/>
                </a:lnTo>
                <a:lnTo>
                  <a:pt x="6916209" y="7004050"/>
                </a:lnTo>
                <a:lnTo>
                  <a:pt x="1383242" y="7004050"/>
                </a:lnTo>
                <a:lnTo>
                  <a:pt x="1299658" y="6992128"/>
                </a:lnTo>
                <a:lnTo>
                  <a:pt x="1231382" y="6992128"/>
                </a:lnTo>
                <a:lnTo>
                  <a:pt x="1092468" y="6969276"/>
                </a:lnTo>
                <a:lnTo>
                  <a:pt x="844071" y="6910663"/>
                </a:lnTo>
                <a:lnTo>
                  <a:pt x="608626" y="6793430"/>
                </a:lnTo>
                <a:lnTo>
                  <a:pt x="497967" y="6735810"/>
                </a:lnTo>
                <a:lnTo>
                  <a:pt x="304903" y="6571884"/>
                </a:lnTo>
                <a:lnTo>
                  <a:pt x="165989" y="6385109"/>
                </a:lnTo>
                <a:lnTo>
                  <a:pt x="96534" y="6279800"/>
                </a:lnTo>
                <a:lnTo>
                  <a:pt x="28255" y="6070176"/>
                </a:lnTo>
                <a:lnTo>
                  <a:pt x="0" y="5953940"/>
                </a:lnTo>
                <a:lnTo>
                  <a:pt x="0" y="1039182"/>
                </a:lnTo>
                <a:lnTo>
                  <a:pt x="28255" y="921951"/>
                </a:lnTo>
                <a:lnTo>
                  <a:pt x="96534" y="712326"/>
                </a:lnTo>
                <a:lnTo>
                  <a:pt x="235445" y="513630"/>
                </a:lnTo>
                <a:lnTo>
                  <a:pt x="304903" y="420243"/>
                </a:lnTo>
                <a:lnTo>
                  <a:pt x="497967" y="256319"/>
                </a:lnTo>
                <a:lnTo>
                  <a:pt x="719286" y="140081"/>
                </a:lnTo>
                <a:lnTo>
                  <a:pt x="844071" y="81467"/>
                </a:lnTo>
                <a:lnTo>
                  <a:pt x="1092468" y="23843"/>
                </a:lnTo>
                <a:lnTo>
                  <a:pt x="1231382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55700" y="1422400"/>
            <a:ext cx="8140700" cy="453970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Think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What do we know about the Romans already?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Let's remind ourselves.</a:t>
            </a:r>
          </a:p>
          <a:p>
            <a:pPr algn="ctr"/>
            <a:endParaRPr lang="en-GB" sz="21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2600" b="1" dirty="0" smtClean="0">
                <a:solidFill>
                  <a:srgbClr val="FFFFFF"/>
                </a:solidFill>
                <a:latin typeface="XCCW Joined 6a - 36"/>
                <a:hlinkClick r:id="rId3"/>
              </a:rPr>
              <a:t>ht</a:t>
            </a:r>
            <a:r>
              <a:rPr lang="en-GB" sz="2600" b="1" dirty="0" smtClean="0">
                <a:solidFill>
                  <a:srgbClr val="FFFFFF"/>
                </a:solidFill>
                <a:latin typeface="XCCW Joined 6a - 20"/>
                <a:hlinkClick r:id="rId3"/>
              </a:rPr>
              <a:t>tps://</a:t>
            </a:r>
            <a:r>
              <a:rPr lang="en-GB" sz="2600" b="1" dirty="0" smtClean="0">
                <a:solidFill>
                  <a:srgbClr val="FFFFFF"/>
                </a:solidFill>
                <a:latin typeface="XCCW Joined 6a - 20"/>
                <a:hlinkClick r:id="rId3"/>
              </a:rPr>
              <a:t>www.youtube.com/watch?v=3X7D8yz6QFg&amp;feature=emb_imp_woyt</a:t>
            </a:r>
            <a:r>
              <a:rPr lang="en-GB" sz="2600" b="1" dirty="0" smtClean="0">
                <a:solidFill>
                  <a:srgbClr val="FFFFFF"/>
                </a:solidFill>
                <a:latin typeface="XCCW Joined 6a - 20"/>
              </a:rPr>
              <a:t>  </a:t>
            </a:r>
            <a:endParaRPr lang="en-GB" sz="2600" b="1" dirty="0">
              <a:solidFill>
                <a:srgbClr val="FFFFFF"/>
              </a:solidFill>
              <a:latin typeface="XCCW Joined 6a - 20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00" y="-76200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69918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1270000"/>
            <a:ext cx="8299451" cy="7004051"/>
          </a:xfrm>
          <a:custGeom>
            <a:avLst/>
            <a:gdLst/>
            <a:ahLst/>
            <a:cxnLst/>
            <a:rect l="0" t="0" r="0" b="0"/>
            <a:pathLst>
              <a:path w="8299451" h="7004051">
                <a:moveTo>
                  <a:pt x="1383242" y="0"/>
                </a:moveTo>
                <a:lnTo>
                  <a:pt x="7053945" y="0"/>
                </a:lnTo>
                <a:lnTo>
                  <a:pt x="7192859" y="23843"/>
                </a:lnTo>
                <a:lnTo>
                  <a:pt x="7441253" y="81467"/>
                </a:lnTo>
                <a:lnTo>
                  <a:pt x="7676698" y="198697"/>
                </a:lnTo>
                <a:lnTo>
                  <a:pt x="7787356" y="256319"/>
                </a:lnTo>
                <a:lnTo>
                  <a:pt x="7981597" y="420243"/>
                </a:lnTo>
                <a:lnTo>
                  <a:pt x="8119337" y="607017"/>
                </a:lnTo>
                <a:lnTo>
                  <a:pt x="8188790" y="712326"/>
                </a:lnTo>
                <a:lnTo>
                  <a:pt x="8258246" y="921951"/>
                </a:lnTo>
                <a:lnTo>
                  <a:pt x="8285325" y="1039182"/>
                </a:lnTo>
                <a:lnTo>
                  <a:pt x="8285325" y="1096805"/>
                </a:lnTo>
                <a:lnTo>
                  <a:pt x="8299450" y="1167341"/>
                </a:lnTo>
                <a:lnTo>
                  <a:pt x="8299450" y="5836708"/>
                </a:lnTo>
                <a:lnTo>
                  <a:pt x="8285325" y="5895324"/>
                </a:lnTo>
                <a:lnTo>
                  <a:pt x="8285325" y="5953940"/>
                </a:lnTo>
                <a:lnTo>
                  <a:pt x="8258246" y="6070176"/>
                </a:lnTo>
                <a:lnTo>
                  <a:pt x="8188790" y="6279800"/>
                </a:lnTo>
                <a:lnTo>
                  <a:pt x="8051057" y="6478498"/>
                </a:lnTo>
                <a:lnTo>
                  <a:pt x="7981597" y="6571884"/>
                </a:lnTo>
                <a:lnTo>
                  <a:pt x="7787356" y="6735810"/>
                </a:lnTo>
                <a:lnTo>
                  <a:pt x="7566037" y="6852045"/>
                </a:lnTo>
                <a:lnTo>
                  <a:pt x="7441253" y="6910663"/>
                </a:lnTo>
                <a:lnTo>
                  <a:pt x="7192859" y="6969276"/>
                </a:lnTo>
                <a:lnTo>
                  <a:pt x="7053945" y="6992128"/>
                </a:lnTo>
                <a:lnTo>
                  <a:pt x="6985666" y="6992128"/>
                </a:lnTo>
                <a:lnTo>
                  <a:pt x="6916209" y="7004050"/>
                </a:lnTo>
                <a:lnTo>
                  <a:pt x="1383242" y="7004050"/>
                </a:lnTo>
                <a:lnTo>
                  <a:pt x="1299658" y="6992128"/>
                </a:lnTo>
                <a:lnTo>
                  <a:pt x="1231382" y="6992128"/>
                </a:lnTo>
                <a:lnTo>
                  <a:pt x="1092468" y="6969276"/>
                </a:lnTo>
                <a:lnTo>
                  <a:pt x="844071" y="6910663"/>
                </a:lnTo>
                <a:lnTo>
                  <a:pt x="608626" y="6793430"/>
                </a:lnTo>
                <a:lnTo>
                  <a:pt x="497967" y="6735810"/>
                </a:lnTo>
                <a:lnTo>
                  <a:pt x="304903" y="6571884"/>
                </a:lnTo>
                <a:lnTo>
                  <a:pt x="165989" y="6385109"/>
                </a:lnTo>
                <a:lnTo>
                  <a:pt x="96534" y="6279800"/>
                </a:lnTo>
                <a:lnTo>
                  <a:pt x="28255" y="6070176"/>
                </a:lnTo>
                <a:lnTo>
                  <a:pt x="0" y="5953940"/>
                </a:lnTo>
                <a:lnTo>
                  <a:pt x="0" y="1039182"/>
                </a:lnTo>
                <a:lnTo>
                  <a:pt x="28255" y="921951"/>
                </a:lnTo>
                <a:lnTo>
                  <a:pt x="96534" y="712326"/>
                </a:lnTo>
                <a:lnTo>
                  <a:pt x="235445" y="513630"/>
                </a:lnTo>
                <a:lnTo>
                  <a:pt x="304903" y="420243"/>
                </a:lnTo>
                <a:lnTo>
                  <a:pt x="497967" y="256319"/>
                </a:lnTo>
                <a:lnTo>
                  <a:pt x="719286" y="140081"/>
                </a:lnTo>
                <a:lnTo>
                  <a:pt x="844071" y="81467"/>
                </a:lnTo>
                <a:lnTo>
                  <a:pt x="1092468" y="23843"/>
                </a:lnTo>
                <a:lnTo>
                  <a:pt x="1231382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52450" y="1624012"/>
            <a:ext cx="8140700" cy="484748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You will begin your research today but first you need to think about what main paragraphs you will include in your report.</a:t>
            </a: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36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What could your main paragraphs be about?</a:t>
            </a:r>
          </a:p>
          <a:p>
            <a:pPr algn="ctr"/>
            <a:endParaRPr lang="en-GB" sz="21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562" y="4772025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330448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1270000"/>
            <a:ext cx="8299451" cy="7004051"/>
          </a:xfrm>
          <a:custGeom>
            <a:avLst/>
            <a:gdLst/>
            <a:ahLst/>
            <a:cxnLst/>
            <a:rect l="0" t="0" r="0" b="0"/>
            <a:pathLst>
              <a:path w="8299451" h="7004051">
                <a:moveTo>
                  <a:pt x="1383242" y="0"/>
                </a:moveTo>
                <a:lnTo>
                  <a:pt x="7053945" y="0"/>
                </a:lnTo>
                <a:lnTo>
                  <a:pt x="7192859" y="23843"/>
                </a:lnTo>
                <a:lnTo>
                  <a:pt x="7441253" y="81467"/>
                </a:lnTo>
                <a:lnTo>
                  <a:pt x="7676698" y="198697"/>
                </a:lnTo>
                <a:lnTo>
                  <a:pt x="7787356" y="256319"/>
                </a:lnTo>
                <a:lnTo>
                  <a:pt x="7981597" y="420243"/>
                </a:lnTo>
                <a:lnTo>
                  <a:pt x="8119337" y="607017"/>
                </a:lnTo>
                <a:lnTo>
                  <a:pt x="8188790" y="712326"/>
                </a:lnTo>
                <a:lnTo>
                  <a:pt x="8258246" y="921951"/>
                </a:lnTo>
                <a:lnTo>
                  <a:pt x="8285325" y="1039182"/>
                </a:lnTo>
                <a:lnTo>
                  <a:pt x="8285325" y="1096805"/>
                </a:lnTo>
                <a:lnTo>
                  <a:pt x="8299450" y="1167341"/>
                </a:lnTo>
                <a:lnTo>
                  <a:pt x="8299450" y="5836708"/>
                </a:lnTo>
                <a:lnTo>
                  <a:pt x="8285325" y="5895324"/>
                </a:lnTo>
                <a:lnTo>
                  <a:pt x="8285325" y="5953940"/>
                </a:lnTo>
                <a:lnTo>
                  <a:pt x="8258246" y="6070176"/>
                </a:lnTo>
                <a:lnTo>
                  <a:pt x="8188790" y="6279800"/>
                </a:lnTo>
                <a:lnTo>
                  <a:pt x="8051057" y="6478498"/>
                </a:lnTo>
                <a:lnTo>
                  <a:pt x="7981597" y="6571884"/>
                </a:lnTo>
                <a:lnTo>
                  <a:pt x="7787356" y="6735810"/>
                </a:lnTo>
                <a:lnTo>
                  <a:pt x="7566037" y="6852045"/>
                </a:lnTo>
                <a:lnTo>
                  <a:pt x="7441253" y="6910663"/>
                </a:lnTo>
                <a:lnTo>
                  <a:pt x="7192859" y="6969276"/>
                </a:lnTo>
                <a:lnTo>
                  <a:pt x="7053945" y="6992128"/>
                </a:lnTo>
                <a:lnTo>
                  <a:pt x="6985666" y="6992128"/>
                </a:lnTo>
                <a:lnTo>
                  <a:pt x="6916209" y="7004050"/>
                </a:lnTo>
                <a:lnTo>
                  <a:pt x="1383242" y="7004050"/>
                </a:lnTo>
                <a:lnTo>
                  <a:pt x="1299658" y="6992128"/>
                </a:lnTo>
                <a:lnTo>
                  <a:pt x="1231382" y="6992128"/>
                </a:lnTo>
                <a:lnTo>
                  <a:pt x="1092468" y="6969276"/>
                </a:lnTo>
                <a:lnTo>
                  <a:pt x="844071" y="6910663"/>
                </a:lnTo>
                <a:lnTo>
                  <a:pt x="608626" y="6793430"/>
                </a:lnTo>
                <a:lnTo>
                  <a:pt x="497967" y="6735810"/>
                </a:lnTo>
                <a:lnTo>
                  <a:pt x="304903" y="6571884"/>
                </a:lnTo>
                <a:lnTo>
                  <a:pt x="165989" y="6385109"/>
                </a:lnTo>
                <a:lnTo>
                  <a:pt x="96534" y="6279800"/>
                </a:lnTo>
                <a:lnTo>
                  <a:pt x="28255" y="6070176"/>
                </a:lnTo>
                <a:lnTo>
                  <a:pt x="0" y="5953940"/>
                </a:lnTo>
                <a:lnTo>
                  <a:pt x="0" y="1039182"/>
                </a:lnTo>
                <a:lnTo>
                  <a:pt x="28255" y="921951"/>
                </a:lnTo>
                <a:lnTo>
                  <a:pt x="96534" y="712326"/>
                </a:lnTo>
                <a:lnTo>
                  <a:pt x="235445" y="513630"/>
                </a:lnTo>
                <a:lnTo>
                  <a:pt x="304903" y="420243"/>
                </a:lnTo>
                <a:lnTo>
                  <a:pt x="497967" y="256319"/>
                </a:lnTo>
                <a:lnTo>
                  <a:pt x="719286" y="140081"/>
                </a:lnTo>
                <a:lnTo>
                  <a:pt x="844071" y="81467"/>
                </a:lnTo>
                <a:lnTo>
                  <a:pt x="1092468" y="23843"/>
                </a:lnTo>
                <a:lnTo>
                  <a:pt x="1231382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84200" y="3784600"/>
            <a:ext cx="81407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The Roman invasion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The Roman Army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Roman Britain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Life as a Roman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Roman Legacies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Rotten or not? 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00" y="609600"/>
            <a:ext cx="6502400" cy="3873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212778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84200" y="1143000"/>
            <a:ext cx="9150317" cy="9079265"/>
          </a:xfrm>
          <a:custGeom>
            <a:avLst/>
            <a:gdLst/>
            <a:ahLst/>
            <a:cxnLst/>
            <a:rect l="0" t="0" r="0" b="0"/>
            <a:pathLst>
              <a:path w="9150317" h="9079265">
                <a:moveTo>
                  <a:pt x="1525053" y="0"/>
                </a:moveTo>
                <a:lnTo>
                  <a:pt x="7777122" y="0"/>
                </a:lnTo>
                <a:lnTo>
                  <a:pt x="7930274" y="30908"/>
                </a:lnTo>
                <a:lnTo>
                  <a:pt x="8204134" y="105603"/>
                </a:lnTo>
                <a:lnTo>
                  <a:pt x="8463717" y="257567"/>
                </a:lnTo>
                <a:lnTo>
                  <a:pt x="8585722" y="332264"/>
                </a:lnTo>
                <a:lnTo>
                  <a:pt x="8799876" y="544756"/>
                </a:lnTo>
                <a:lnTo>
                  <a:pt x="8951735" y="786869"/>
                </a:lnTo>
                <a:lnTo>
                  <a:pt x="9028311" y="923381"/>
                </a:lnTo>
                <a:lnTo>
                  <a:pt x="9104888" y="1195114"/>
                </a:lnTo>
                <a:lnTo>
                  <a:pt x="9134740" y="1347079"/>
                </a:lnTo>
                <a:lnTo>
                  <a:pt x="9134740" y="1421775"/>
                </a:lnTo>
                <a:lnTo>
                  <a:pt x="9150316" y="1513210"/>
                </a:lnTo>
                <a:lnTo>
                  <a:pt x="9150316" y="7566054"/>
                </a:lnTo>
                <a:lnTo>
                  <a:pt x="9134740" y="7642037"/>
                </a:lnTo>
                <a:lnTo>
                  <a:pt x="9134740" y="7718020"/>
                </a:lnTo>
                <a:lnTo>
                  <a:pt x="9104888" y="7868695"/>
                </a:lnTo>
                <a:lnTo>
                  <a:pt x="9028311" y="8140431"/>
                </a:lnTo>
                <a:lnTo>
                  <a:pt x="8876457" y="8398000"/>
                </a:lnTo>
                <a:lnTo>
                  <a:pt x="8799876" y="8519054"/>
                </a:lnTo>
                <a:lnTo>
                  <a:pt x="8585722" y="8731550"/>
                </a:lnTo>
                <a:lnTo>
                  <a:pt x="8341712" y="8882225"/>
                </a:lnTo>
                <a:lnTo>
                  <a:pt x="8204134" y="8958207"/>
                </a:lnTo>
                <a:lnTo>
                  <a:pt x="7930274" y="9034190"/>
                </a:lnTo>
                <a:lnTo>
                  <a:pt x="7777122" y="9063812"/>
                </a:lnTo>
                <a:lnTo>
                  <a:pt x="7701840" y="9063812"/>
                </a:lnTo>
                <a:lnTo>
                  <a:pt x="7625264" y="9079264"/>
                </a:lnTo>
                <a:lnTo>
                  <a:pt x="1525053" y="9079264"/>
                </a:lnTo>
                <a:lnTo>
                  <a:pt x="1432900" y="9063812"/>
                </a:lnTo>
                <a:lnTo>
                  <a:pt x="1357622" y="9063812"/>
                </a:lnTo>
                <a:lnTo>
                  <a:pt x="1204467" y="9034190"/>
                </a:lnTo>
                <a:lnTo>
                  <a:pt x="930606" y="8958207"/>
                </a:lnTo>
                <a:lnTo>
                  <a:pt x="671022" y="8806241"/>
                </a:lnTo>
                <a:lnTo>
                  <a:pt x="549018" y="8731550"/>
                </a:lnTo>
                <a:lnTo>
                  <a:pt x="336160" y="8519054"/>
                </a:lnTo>
                <a:lnTo>
                  <a:pt x="183007" y="8276942"/>
                </a:lnTo>
                <a:lnTo>
                  <a:pt x="106431" y="8140431"/>
                </a:lnTo>
                <a:lnTo>
                  <a:pt x="31151" y="7868695"/>
                </a:lnTo>
                <a:lnTo>
                  <a:pt x="0" y="7718020"/>
                </a:lnTo>
                <a:lnTo>
                  <a:pt x="0" y="1347079"/>
                </a:lnTo>
                <a:lnTo>
                  <a:pt x="31151" y="1195114"/>
                </a:lnTo>
                <a:lnTo>
                  <a:pt x="106431" y="923381"/>
                </a:lnTo>
                <a:lnTo>
                  <a:pt x="259583" y="665811"/>
                </a:lnTo>
                <a:lnTo>
                  <a:pt x="336160" y="544756"/>
                </a:lnTo>
                <a:lnTo>
                  <a:pt x="549018" y="332264"/>
                </a:lnTo>
                <a:lnTo>
                  <a:pt x="793027" y="181585"/>
                </a:lnTo>
                <a:lnTo>
                  <a:pt x="930606" y="105603"/>
                </a:lnTo>
                <a:lnTo>
                  <a:pt x="1204467" y="30908"/>
                </a:lnTo>
                <a:lnTo>
                  <a:pt x="1357622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7700" y="2324100"/>
            <a:ext cx="8988425" cy="39703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Read through the information sheets that you have been provided with for today's lesson.</a:t>
            </a:r>
          </a:p>
          <a:p>
            <a:pPr algn="ctr"/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Think carefully about  your paragraphs and make detailed notes under </a:t>
            </a:r>
            <a:r>
              <a:rPr lang="en-GB" sz="3600" dirty="0" smtClean="0">
                <a:solidFill>
                  <a:srgbClr val="FFFFFF"/>
                </a:solidFill>
                <a:latin typeface="XCCW Joined 6a - 36"/>
              </a:rPr>
              <a:t>the </a:t>
            </a:r>
            <a:r>
              <a:rPr lang="en-GB" sz="3600" b="1" u="sng" dirty="0" smtClean="0">
                <a:solidFill>
                  <a:srgbClr val="FFFFFF"/>
                </a:solidFill>
                <a:latin typeface="XCCW Joined 6a - 36"/>
              </a:rPr>
              <a:t>subheadings</a:t>
            </a:r>
            <a:r>
              <a:rPr lang="en-GB" sz="3600" b="1" dirty="0" smtClean="0">
                <a:solidFill>
                  <a:srgbClr val="FFFFFF"/>
                </a:solidFill>
                <a:latin typeface="XCCW Joined 6a - 36"/>
              </a:rPr>
              <a:t> that you have chosen to write about.</a:t>
            </a:r>
            <a:endParaRPr lang="en-GB" sz="36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27000"/>
            <a:ext cx="4165600" cy="1955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788527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8143241" cy="8079741"/>
          </a:xfrm>
          <a:custGeom>
            <a:avLst/>
            <a:gdLst/>
            <a:ahLst/>
            <a:cxnLst/>
            <a:rect l="0" t="0" r="0" b="0"/>
            <a:pathLst>
              <a:path w="8143241" h="8079741">
                <a:moveTo>
                  <a:pt x="1357207" y="0"/>
                </a:moveTo>
                <a:lnTo>
                  <a:pt x="6921178" y="0"/>
                </a:lnTo>
                <a:lnTo>
                  <a:pt x="7057475" y="27504"/>
                </a:lnTo>
                <a:lnTo>
                  <a:pt x="7301195" y="93978"/>
                </a:lnTo>
                <a:lnTo>
                  <a:pt x="7532208" y="229212"/>
                </a:lnTo>
                <a:lnTo>
                  <a:pt x="7640783" y="295685"/>
                </a:lnTo>
                <a:lnTo>
                  <a:pt x="7831368" y="484784"/>
                </a:lnTo>
                <a:lnTo>
                  <a:pt x="7966516" y="700244"/>
                </a:lnTo>
                <a:lnTo>
                  <a:pt x="8034662" y="821728"/>
                </a:lnTo>
                <a:lnTo>
                  <a:pt x="8102812" y="1063546"/>
                </a:lnTo>
                <a:lnTo>
                  <a:pt x="8129379" y="1198781"/>
                </a:lnTo>
                <a:lnTo>
                  <a:pt x="8129379" y="1265254"/>
                </a:lnTo>
                <a:lnTo>
                  <a:pt x="8143240" y="1346623"/>
                </a:lnTo>
                <a:lnTo>
                  <a:pt x="8143240" y="6733117"/>
                </a:lnTo>
                <a:lnTo>
                  <a:pt x="8129379" y="6800736"/>
                </a:lnTo>
                <a:lnTo>
                  <a:pt x="8129379" y="6868353"/>
                </a:lnTo>
                <a:lnTo>
                  <a:pt x="8102812" y="7002441"/>
                </a:lnTo>
                <a:lnTo>
                  <a:pt x="8034662" y="7244260"/>
                </a:lnTo>
                <a:lnTo>
                  <a:pt x="7899522" y="7473474"/>
                </a:lnTo>
                <a:lnTo>
                  <a:pt x="7831368" y="7581203"/>
                </a:lnTo>
                <a:lnTo>
                  <a:pt x="7640783" y="7770305"/>
                </a:lnTo>
                <a:lnTo>
                  <a:pt x="7423630" y="7904393"/>
                </a:lnTo>
                <a:lnTo>
                  <a:pt x="7301195" y="7972010"/>
                </a:lnTo>
                <a:lnTo>
                  <a:pt x="7057475" y="8039629"/>
                </a:lnTo>
                <a:lnTo>
                  <a:pt x="6921178" y="8065988"/>
                </a:lnTo>
                <a:lnTo>
                  <a:pt x="6854182" y="8065988"/>
                </a:lnTo>
                <a:lnTo>
                  <a:pt x="6786034" y="8079740"/>
                </a:lnTo>
                <a:lnTo>
                  <a:pt x="1357207" y="8079740"/>
                </a:lnTo>
                <a:lnTo>
                  <a:pt x="1275196" y="8065988"/>
                </a:lnTo>
                <a:lnTo>
                  <a:pt x="1208204" y="8065988"/>
                </a:lnTo>
                <a:lnTo>
                  <a:pt x="1071904" y="8039629"/>
                </a:lnTo>
                <a:lnTo>
                  <a:pt x="828185" y="7972010"/>
                </a:lnTo>
                <a:lnTo>
                  <a:pt x="597171" y="7836774"/>
                </a:lnTo>
                <a:lnTo>
                  <a:pt x="488594" y="7770305"/>
                </a:lnTo>
                <a:lnTo>
                  <a:pt x="299164" y="7581203"/>
                </a:lnTo>
                <a:lnTo>
                  <a:pt x="162865" y="7365743"/>
                </a:lnTo>
                <a:lnTo>
                  <a:pt x="94717" y="7244260"/>
                </a:lnTo>
                <a:lnTo>
                  <a:pt x="27723" y="7002441"/>
                </a:lnTo>
                <a:lnTo>
                  <a:pt x="0" y="6868353"/>
                </a:lnTo>
                <a:lnTo>
                  <a:pt x="0" y="1198781"/>
                </a:lnTo>
                <a:lnTo>
                  <a:pt x="27723" y="1063546"/>
                </a:lnTo>
                <a:lnTo>
                  <a:pt x="94717" y="821728"/>
                </a:lnTo>
                <a:lnTo>
                  <a:pt x="231014" y="592513"/>
                </a:lnTo>
                <a:lnTo>
                  <a:pt x="299164" y="484784"/>
                </a:lnTo>
                <a:lnTo>
                  <a:pt x="488594" y="295685"/>
                </a:lnTo>
                <a:lnTo>
                  <a:pt x="705748" y="161595"/>
                </a:lnTo>
                <a:lnTo>
                  <a:pt x="828185" y="93978"/>
                </a:lnTo>
                <a:lnTo>
                  <a:pt x="1071904" y="27504"/>
                </a:lnTo>
                <a:lnTo>
                  <a:pt x="1208204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612900" y="2209800"/>
            <a:ext cx="70866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Additional Websites</a:t>
            </a:r>
            <a:endParaRPr lang="en-GB" sz="4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596138" cy="559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27000"/>
            <a:ext cx="4165600" cy="1955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hlinkClick r:id="rId5"/>
          </p:cNvPr>
          <p:cNvSpPr txBox="1"/>
          <p:nvPr/>
        </p:nvSpPr>
        <p:spPr>
          <a:xfrm>
            <a:off x="1790700" y="3746500"/>
            <a:ext cx="6899002" cy="4001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 smtClean="0">
                <a:solidFill>
                  <a:srgbClr val="FFFFFF"/>
                </a:solidFill>
                <a:latin typeface="Arial - 26"/>
                <a:hlinkClick r:id="rId5"/>
              </a:rPr>
              <a:t>https://</a:t>
            </a:r>
            <a:r>
              <a:rPr lang="en-GB" sz="2000" dirty="0" smtClean="0">
                <a:solidFill>
                  <a:srgbClr val="FFFFFF"/>
                </a:solidFill>
                <a:latin typeface="Arial - 26"/>
                <a:hlinkClick r:id="rId5"/>
              </a:rPr>
              <a:t>www.bbc.co.uk/bitesize/topics/zwmpfg8</a:t>
            </a:r>
            <a:r>
              <a:rPr lang="en-GB" sz="2000" dirty="0" smtClean="0">
                <a:solidFill>
                  <a:srgbClr val="FFFFFF"/>
                </a:solidFill>
                <a:latin typeface="Arial - 26"/>
              </a:rPr>
              <a:t> </a:t>
            </a:r>
            <a:endParaRPr lang="en-GB" sz="2000" dirty="0">
              <a:solidFill>
                <a:srgbClr val="FFFFFF"/>
              </a:solidFill>
              <a:latin typeface="Arial - 26"/>
            </a:endParaRPr>
          </a:p>
        </p:txBody>
      </p:sp>
      <p:sp>
        <p:nvSpPr>
          <p:cNvPr id="7" name="TextBox 6">
            <a:hlinkClick r:id="rId6"/>
          </p:cNvPr>
          <p:cNvSpPr txBox="1"/>
          <p:nvPr/>
        </p:nvSpPr>
        <p:spPr>
          <a:xfrm>
            <a:off x="1485900" y="5041900"/>
            <a:ext cx="7401694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 smtClean="0">
                <a:solidFill>
                  <a:srgbClr val="FFFFFF"/>
                </a:solidFill>
                <a:latin typeface="Arial - 20"/>
                <a:hlinkClick r:id="rId6"/>
              </a:rPr>
              <a:t>https://</a:t>
            </a:r>
            <a:r>
              <a:rPr lang="en-GB" sz="2000" dirty="0" smtClean="0">
                <a:solidFill>
                  <a:srgbClr val="FFFFFF"/>
                </a:solidFill>
                <a:latin typeface="Arial - 20"/>
                <a:hlinkClick r:id="rId6"/>
              </a:rPr>
              <a:t>www.bbc.co.uk/bitesize/topics/zwmpfg8/articles/zqbnfg8</a:t>
            </a:r>
            <a:r>
              <a:rPr lang="en-GB" sz="2000" dirty="0" smtClean="0">
                <a:solidFill>
                  <a:srgbClr val="FFFFFF"/>
                </a:solidFill>
                <a:latin typeface="Arial - 20"/>
              </a:rPr>
              <a:t> </a:t>
            </a:r>
            <a:endParaRPr lang="en-GB" sz="2000" dirty="0">
              <a:solidFill>
                <a:srgbClr val="FFFFFF"/>
              </a:solidFill>
              <a:latin typeface="Arial - 20"/>
            </a:endParaRPr>
          </a:p>
        </p:txBody>
      </p:sp>
      <p:sp>
        <p:nvSpPr>
          <p:cNvPr id="8" name="TextBox 7">
            <a:hlinkClick r:id="rId7"/>
          </p:cNvPr>
          <p:cNvSpPr txBox="1"/>
          <p:nvPr/>
        </p:nvSpPr>
        <p:spPr>
          <a:xfrm>
            <a:off x="1971675" y="6007100"/>
            <a:ext cx="5786065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 smtClean="0">
                <a:solidFill>
                  <a:srgbClr val="FFFFFF"/>
                </a:solidFill>
                <a:latin typeface="Arial - 20"/>
                <a:hlinkClick r:id="rId7"/>
              </a:rPr>
              <a:t>https://</a:t>
            </a:r>
            <a:r>
              <a:rPr lang="en-GB" sz="2000" dirty="0" smtClean="0">
                <a:solidFill>
                  <a:srgbClr val="FFFFFF"/>
                </a:solidFill>
                <a:latin typeface="Arial - 20"/>
                <a:hlinkClick r:id="rId7"/>
              </a:rPr>
              <a:t>www.bbc.co.uk/bitesize/clips/zbns34j</a:t>
            </a:r>
            <a:r>
              <a:rPr lang="en-GB" sz="2000" dirty="0" smtClean="0">
                <a:solidFill>
                  <a:srgbClr val="FFFFFF"/>
                </a:solidFill>
                <a:latin typeface="Arial - 20"/>
              </a:rPr>
              <a:t> </a:t>
            </a:r>
            <a:endParaRPr lang="en-GB" sz="2000" dirty="0">
              <a:solidFill>
                <a:srgbClr val="FFFFFF"/>
              </a:solidFill>
              <a:latin typeface="Arial - 20"/>
            </a:endParaRPr>
          </a:p>
        </p:txBody>
      </p:sp>
    </p:spTree>
    <p:extLst>
      <p:ext uri="{BB962C8B-B14F-4D97-AF65-F5344CB8AC3E}">
        <p14:creationId xmlns:p14="http://schemas.microsoft.com/office/powerpoint/2010/main" val="2384038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70000"/>
            <a:ext cx="8299451" cy="7004051"/>
          </a:xfrm>
          <a:custGeom>
            <a:avLst/>
            <a:gdLst/>
            <a:ahLst/>
            <a:cxnLst/>
            <a:rect l="0" t="0" r="0" b="0"/>
            <a:pathLst>
              <a:path w="8299451" h="7004051">
                <a:moveTo>
                  <a:pt x="1383242" y="0"/>
                </a:moveTo>
                <a:lnTo>
                  <a:pt x="7053945" y="0"/>
                </a:lnTo>
                <a:lnTo>
                  <a:pt x="7192859" y="23843"/>
                </a:lnTo>
                <a:lnTo>
                  <a:pt x="7441253" y="81467"/>
                </a:lnTo>
                <a:lnTo>
                  <a:pt x="7676698" y="198697"/>
                </a:lnTo>
                <a:lnTo>
                  <a:pt x="7787356" y="256319"/>
                </a:lnTo>
                <a:lnTo>
                  <a:pt x="7981597" y="420243"/>
                </a:lnTo>
                <a:lnTo>
                  <a:pt x="8119337" y="607017"/>
                </a:lnTo>
                <a:lnTo>
                  <a:pt x="8188790" y="712326"/>
                </a:lnTo>
                <a:lnTo>
                  <a:pt x="8258246" y="921951"/>
                </a:lnTo>
                <a:lnTo>
                  <a:pt x="8285325" y="1039182"/>
                </a:lnTo>
                <a:lnTo>
                  <a:pt x="8285325" y="1096805"/>
                </a:lnTo>
                <a:lnTo>
                  <a:pt x="8299450" y="1167341"/>
                </a:lnTo>
                <a:lnTo>
                  <a:pt x="8299450" y="5836708"/>
                </a:lnTo>
                <a:lnTo>
                  <a:pt x="8285325" y="5895324"/>
                </a:lnTo>
                <a:lnTo>
                  <a:pt x="8285325" y="5953940"/>
                </a:lnTo>
                <a:lnTo>
                  <a:pt x="8258246" y="6070176"/>
                </a:lnTo>
                <a:lnTo>
                  <a:pt x="8188790" y="6279800"/>
                </a:lnTo>
                <a:lnTo>
                  <a:pt x="8051057" y="6478498"/>
                </a:lnTo>
                <a:lnTo>
                  <a:pt x="7981597" y="6571884"/>
                </a:lnTo>
                <a:lnTo>
                  <a:pt x="7787356" y="6735810"/>
                </a:lnTo>
                <a:lnTo>
                  <a:pt x="7566037" y="6852045"/>
                </a:lnTo>
                <a:lnTo>
                  <a:pt x="7441253" y="6910663"/>
                </a:lnTo>
                <a:lnTo>
                  <a:pt x="7192859" y="6969276"/>
                </a:lnTo>
                <a:lnTo>
                  <a:pt x="7053945" y="6992128"/>
                </a:lnTo>
                <a:lnTo>
                  <a:pt x="6985666" y="6992128"/>
                </a:lnTo>
                <a:lnTo>
                  <a:pt x="6916209" y="7004050"/>
                </a:lnTo>
                <a:lnTo>
                  <a:pt x="1383242" y="7004050"/>
                </a:lnTo>
                <a:lnTo>
                  <a:pt x="1299658" y="6992128"/>
                </a:lnTo>
                <a:lnTo>
                  <a:pt x="1231382" y="6992128"/>
                </a:lnTo>
                <a:lnTo>
                  <a:pt x="1092468" y="6969276"/>
                </a:lnTo>
                <a:lnTo>
                  <a:pt x="844071" y="6910663"/>
                </a:lnTo>
                <a:lnTo>
                  <a:pt x="608626" y="6793430"/>
                </a:lnTo>
                <a:lnTo>
                  <a:pt x="497967" y="6735810"/>
                </a:lnTo>
                <a:lnTo>
                  <a:pt x="304903" y="6571884"/>
                </a:lnTo>
                <a:lnTo>
                  <a:pt x="165989" y="6385109"/>
                </a:lnTo>
                <a:lnTo>
                  <a:pt x="96534" y="6279800"/>
                </a:lnTo>
                <a:lnTo>
                  <a:pt x="28255" y="6070176"/>
                </a:lnTo>
                <a:lnTo>
                  <a:pt x="0" y="5953940"/>
                </a:lnTo>
                <a:lnTo>
                  <a:pt x="0" y="1039182"/>
                </a:lnTo>
                <a:lnTo>
                  <a:pt x="28255" y="921951"/>
                </a:lnTo>
                <a:lnTo>
                  <a:pt x="96534" y="712326"/>
                </a:lnTo>
                <a:lnTo>
                  <a:pt x="235445" y="513630"/>
                </a:lnTo>
                <a:lnTo>
                  <a:pt x="304903" y="420243"/>
                </a:lnTo>
                <a:lnTo>
                  <a:pt x="497967" y="256319"/>
                </a:lnTo>
                <a:lnTo>
                  <a:pt x="719286" y="140081"/>
                </a:lnTo>
                <a:lnTo>
                  <a:pt x="844071" y="81467"/>
                </a:lnTo>
                <a:lnTo>
                  <a:pt x="1092468" y="23843"/>
                </a:lnTo>
                <a:lnTo>
                  <a:pt x="1231382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55700" y="1828800"/>
            <a:ext cx="8140700" cy="31700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Reflect!</a:t>
            </a:r>
          </a:p>
          <a:p>
            <a:pPr algn="ctr"/>
            <a:endParaRPr lang="en-GB" sz="4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4000" b="1" dirty="0" smtClean="0">
                <a:solidFill>
                  <a:srgbClr val="FFFFFF"/>
                </a:solidFill>
                <a:latin typeface="XCCW Joined 6a - 36"/>
              </a:rPr>
              <a:t>Write a checklist of the features you will include in your report to capture the readers interest</a:t>
            </a:r>
            <a:r>
              <a:rPr lang="en-GB" sz="2100" b="1" dirty="0" smtClean="0">
                <a:solidFill>
                  <a:srgbClr val="FFFFFF"/>
                </a:solidFill>
                <a:latin typeface="XCCW Joined 6a - 36"/>
              </a:rPr>
              <a:t>.</a:t>
            </a:r>
            <a:endParaRPr lang="en-GB" sz="21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187" y="69850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718846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157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234</Words>
  <Application>Microsoft Office PowerPoint</Application>
  <PresentationFormat>Custom</PresentationFormat>
  <Paragraphs>41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XCCW Joined 6a - 20</vt:lpstr>
      <vt:lpstr>Calibri Light</vt:lpstr>
      <vt:lpstr>Calibri</vt:lpstr>
      <vt:lpstr>XCCW Joined 6a - 28</vt:lpstr>
      <vt:lpstr>XCCW Joined 6a - 36</vt:lpstr>
      <vt:lpstr>Arial - 20</vt:lpstr>
      <vt:lpstr>Arial</vt:lpstr>
      <vt:lpstr>Arial - 26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Donovan</dc:creator>
  <cp:lastModifiedBy>Jessica Donovan</cp:lastModifiedBy>
  <cp:revision>2</cp:revision>
  <dcterms:created xsi:type="dcterms:W3CDTF">2021-01-14T09:42:08Z</dcterms:created>
  <dcterms:modified xsi:type="dcterms:W3CDTF">2021-01-14T10:45:04Z</dcterms:modified>
</cp:coreProperties>
</file>