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omments/comment1.xml" ContentType="application/vnd.openxmlformats-officedocument.presentationml.comments+xml"/>
  <Override PartName="/ppt/comments/comment2.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1"/>
  </p:notesMasterIdLst>
  <p:handoutMasterIdLst>
    <p:handoutMasterId r:id="rId12"/>
  </p:handoutMasterIdLst>
  <p:sldIdLst>
    <p:sldId id="258" r:id="rId2"/>
    <p:sldId id="264" r:id="rId3"/>
    <p:sldId id="268" r:id="rId4"/>
    <p:sldId id="269" r:id="rId5"/>
    <p:sldId id="270" r:id="rId6"/>
    <p:sldId id="271" r:id="rId7"/>
    <p:sldId id="272" r:id="rId8"/>
    <p:sldId id="273" r:id="rId9"/>
    <p:sldId id="274" r:id="rId10"/>
  </p:sldIdLst>
  <p:sldSz cx="9144000" cy="6858000" type="screen4x3"/>
  <p:notesSz cx="6858000" cy="9144000"/>
  <p:embeddedFontLst>
    <p:embeddedFont>
      <p:font typeface="Calibri" panose="020F0502020204030204" pitchFamily="34" charset="0"/>
      <p:regular r:id="rId13"/>
      <p:bold r:id="rId14"/>
      <p:italic r:id="rId15"/>
      <p:boldItalic r:id="rId16"/>
    </p:embeddedFont>
    <p:embeddedFont>
      <p:font typeface="Twinkl" panose="020B0604020202020204" charset="0"/>
      <p:regular r:id="rId17"/>
      <p:bold r:id="rId18"/>
    </p:embeddedFont>
    <p:embeddedFont>
      <p:font typeface="Twinkl SemiBold" charset="0"/>
      <p:bold r:id="rId19"/>
    </p:embeddedFont>
    <p:embeddedFont>
      <p:font typeface="Sassoon Infant Rg" panose="02000503030000020003" charset="0"/>
      <p:regular r:id="rId20"/>
      <p:bold r:id="rId2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arvey Johnson" initials="HJ" lastIdx="1" clrIdx="0">
    <p:extLst>
      <p:ext uri="{19B8F6BF-5375-455C-9EA6-DF929625EA0E}">
        <p15:presenceInfo xmlns:p15="http://schemas.microsoft.com/office/powerpoint/2012/main" userId="S-1-5-21-1651119330-1013474095-91958013-126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8A0DB"/>
    <a:srgbClr val="80C1EB"/>
    <a:srgbClr val="F79154"/>
    <a:srgbClr val="91605C"/>
    <a:srgbClr val="7A8A63"/>
    <a:srgbClr val="BAB39D"/>
    <a:srgbClr val="DE1E5A"/>
    <a:srgbClr val="BC0105"/>
    <a:srgbClr val="4DB1E3"/>
    <a:srgbClr val="ACDDF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64" autoAdjust="0"/>
    <p:restoredTop sz="94660"/>
  </p:normalViewPr>
  <p:slideViewPr>
    <p:cSldViewPr snapToGrid="0" showGuides="1">
      <p:cViewPr varScale="1">
        <p:scale>
          <a:sx n="73" d="100"/>
          <a:sy n="73" d="100"/>
        </p:scale>
        <p:origin x="1116" y="54"/>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9.fntdata"/><Relationship Id="rId7" Type="http://schemas.openxmlformats.org/officeDocument/2006/relationships/slide" Target="slides/slide6.xml"/><Relationship Id="rId12" Type="http://schemas.openxmlformats.org/officeDocument/2006/relationships/handoutMaster" Target="handoutMasters/handoutMaster1.xml"/><Relationship Id="rId17" Type="http://schemas.openxmlformats.org/officeDocument/2006/relationships/font" Target="fonts/font5.fntdata"/><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font" Target="fonts/font8.fntdata"/><Relationship Id="rId2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font" Target="fonts/font3.fntdata"/><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commentAuthors" Target="commentAuthor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8-03-23T10:15:07.255" idx="1">
    <p:pos x="10" y="10"/>
    <p:text/>
    <p:extLst>
      <p:ext uri="{C676402C-5697-4E1C-873F-D02D1690AC5C}">
        <p15:threadingInfo xmlns:p15="http://schemas.microsoft.com/office/powerpoint/2012/main" timeZoneBias="0"/>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1" dt="2018-03-23T10:15:07.255" idx="1">
    <p:pos x="10" y="10"/>
    <p:text/>
    <p:extLst>
      <p:ext uri="{C676402C-5697-4E1C-873F-D02D1690AC5C}">
        <p15:threadingInfo xmlns:p15="http://schemas.microsoft.com/office/powerpoint/2012/main" timeZoneBias="0"/>
      </p:ext>
    </p:extLst>
  </p:cm>
</p: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01/03/2021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01/03/2021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3.xml"/><Relationship Id="rId4" Type="http://schemas.openxmlformats.org/officeDocument/2006/relationships/comments" Target="../comments/comment1.xml"/></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3.xml"/><Relationship Id="rId4" Type="http://schemas.openxmlformats.org/officeDocument/2006/relationships/comments" Target="../comments/comment2.xml"/></Relationships>
</file>

<file path=ppt/slides/_rels/slide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3.xml"/><Relationship Id="rId4" Type="http://schemas.openxmlformats.org/officeDocument/2006/relationships/image" Target="../media/image18.png"/></Relationships>
</file>

<file path=ppt/slides/_rels/slide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3.xml"/><Relationship Id="rId4" Type="http://schemas.openxmlformats.org/officeDocument/2006/relationships/image" Target="../media/image21.png"/></Relationships>
</file>

<file path=ppt/slides/_rels/slide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3.xml"/><Relationship Id="rId4" Type="http://schemas.openxmlformats.org/officeDocument/2006/relationships/image" Target="../media/image24.png"/></Relationships>
</file>

<file path=ppt/slides/_rels/slide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3.xml"/><Relationship Id="rId4" Type="http://schemas.openxmlformats.org/officeDocument/2006/relationships/image" Target="../media/image2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Twinkl" pitchFamily="50" charset="0"/>
              </a:rPr>
              <a:t>The Sign of the Cross</a:t>
            </a:r>
            <a:endParaRPr lang="en-GB" sz="3600" dirty="0"/>
          </a:p>
        </p:txBody>
      </p:sp>
      <p:sp>
        <p:nvSpPr>
          <p:cNvPr id="5" name="Rectangle 4"/>
          <p:cNvSpPr/>
          <p:nvPr/>
        </p:nvSpPr>
        <p:spPr>
          <a:xfrm>
            <a:off x="755650" y="1443527"/>
            <a:ext cx="7632700" cy="422405"/>
          </a:xfrm>
          <a:prstGeom prst="rect">
            <a:avLst/>
          </a:prstGeom>
        </p:spPr>
        <p:txBody>
          <a:bodyPr wrap="square" lIns="0" tIns="72000" rIns="0" bIns="72000">
            <a:spAutoFit/>
          </a:bodyPr>
          <a:lstStyle/>
          <a:p>
            <a:pPr algn="ctr"/>
            <a:r>
              <a:rPr lang="en-GB" dirty="0">
                <a:latin typeface="Twinkl" pitchFamily="50" charset="0"/>
              </a:rPr>
              <a:t>Do you recognise these signs and symbols?</a:t>
            </a:r>
          </a:p>
        </p:txBody>
      </p:sp>
      <p:sp>
        <p:nvSpPr>
          <p:cNvPr id="23" name="Oval 22">
            <a:extLst>
              <a:ext uri="{FF2B5EF4-FFF2-40B4-BE49-F238E27FC236}">
                <a16:creationId xmlns:a16="http://schemas.microsoft.com/office/drawing/2014/main" id="{46F0E675-1B13-4F69-8910-EFF8816665D2}"/>
              </a:ext>
            </a:extLst>
          </p:cNvPr>
          <p:cNvSpPr/>
          <p:nvPr/>
        </p:nvSpPr>
        <p:spPr>
          <a:xfrm>
            <a:off x="887240" y="2100404"/>
            <a:ext cx="1328596" cy="1328596"/>
          </a:xfrm>
          <a:prstGeom prst="ellipse">
            <a:avLst/>
          </a:prstGeom>
          <a:solidFill>
            <a:schemeClr val="bg1"/>
          </a:solidFill>
          <a:ln w="381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A3E74357-A58B-4C8E-B8FB-F272FBD07F8E}"/>
              </a:ext>
            </a:extLst>
          </p:cNvPr>
          <p:cNvSpPr/>
          <p:nvPr/>
        </p:nvSpPr>
        <p:spPr>
          <a:xfrm>
            <a:off x="2397471" y="2100404"/>
            <a:ext cx="1328596" cy="1328596"/>
          </a:xfrm>
          <a:prstGeom prst="ellipse">
            <a:avLst/>
          </a:prstGeom>
          <a:solidFill>
            <a:schemeClr val="bg1"/>
          </a:solidFill>
          <a:ln w="381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a:extLst>
              <a:ext uri="{FF2B5EF4-FFF2-40B4-BE49-F238E27FC236}">
                <a16:creationId xmlns:a16="http://schemas.microsoft.com/office/drawing/2014/main" id="{77797134-70D7-415A-94DD-830D914C3772}"/>
              </a:ext>
            </a:extLst>
          </p:cNvPr>
          <p:cNvSpPr/>
          <p:nvPr/>
        </p:nvSpPr>
        <p:spPr>
          <a:xfrm>
            <a:off x="3907702" y="2100404"/>
            <a:ext cx="1328596" cy="1328596"/>
          </a:xfrm>
          <a:prstGeom prst="ellipse">
            <a:avLst/>
          </a:prstGeom>
          <a:solidFill>
            <a:schemeClr val="bg1"/>
          </a:solidFill>
          <a:ln w="381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CFB3013C-904E-44B3-BB04-9FBCBCE62CC6}"/>
              </a:ext>
            </a:extLst>
          </p:cNvPr>
          <p:cNvSpPr/>
          <p:nvPr/>
        </p:nvSpPr>
        <p:spPr>
          <a:xfrm>
            <a:off x="5417933" y="2100404"/>
            <a:ext cx="1328596" cy="1328596"/>
          </a:xfrm>
          <a:prstGeom prst="ellipse">
            <a:avLst/>
          </a:prstGeom>
          <a:solidFill>
            <a:schemeClr val="bg1"/>
          </a:solidFill>
          <a:ln w="381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F024CF5C-FB95-4AF5-B8CA-38DA87B75B5F}"/>
              </a:ext>
            </a:extLst>
          </p:cNvPr>
          <p:cNvSpPr/>
          <p:nvPr/>
        </p:nvSpPr>
        <p:spPr>
          <a:xfrm>
            <a:off x="6928164" y="2100404"/>
            <a:ext cx="1328596" cy="1328596"/>
          </a:xfrm>
          <a:prstGeom prst="ellipse">
            <a:avLst/>
          </a:prstGeom>
          <a:solidFill>
            <a:schemeClr val="bg1"/>
          </a:solidFill>
          <a:ln w="381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9" name="Picture 28">
            <a:extLst>
              <a:ext uri="{FF2B5EF4-FFF2-40B4-BE49-F238E27FC236}">
                <a16:creationId xmlns:a16="http://schemas.microsoft.com/office/drawing/2014/main" id="{07286811-2716-4AA2-A6D8-E985DA0ED5E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01521" y="2229270"/>
            <a:ext cx="1100033" cy="1070864"/>
          </a:xfrm>
          <a:prstGeom prst="rect">
            <a:avLst/>
          </a:prstGeom>
        </p:spPr>
      </p:pic>
      <p:pic>
        <p:nvPicPr>
          <p:cNvPr id="31" name="Picture 30">
            <a:extLst>
              <a:ext uri="{FF2B5EF4-FFF2-40B4-BE49-F238E27FC236}">
                <a16:creationId xmlns:a16="http://schemas.microsoft.com/office/drawing/2014/main" id="{4C483C8A-2AD2-477C-8813-978878BC986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28977"/>
          <a:stretch/>
        </p:blipFill>
        <p:spPr>
          <a:xfrm>
            <a:off x="2515952" y="2211067"/>
            <a:ext cx="1091633" cy="1107270"/>
          </a:xfrm>
          <a:prstGeom prst="rect">
            <a:avLst/>
          </a:prstGeom>
        </p:spPr>
      </p:pic>
      <p:pic>
        <p:nvPicPr>
          <p:cNvPr id="33" name="Picture 32">
            <a:extLst>
              <a:ext uri="{FF2B5EF4-FFF2-40B4-BE49-F238E27FC236}">
                <a16:creationId xmlns:a16="http://schemas.microsoft.com/office/drawing/2014/main" id="{1B367F41-A199-4B50-AD34-DA13915B4DA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978138" y="2340471"/>
            <a:ext cx="1178193" cy="848462"/>
          </a:xfrm>
          <a:prstGeom prst="rect">
            <a:avLst/>
          </a:prstGeom>
        </p:spPr>
      </p:pic>
      <p:pic>
        <p:nvPicPr>
          <p:cNvPr id="35" name="Picture 34">
            <a:extLst>
              <a:ext uri="{FF2B5EF4-FFF2-40B4-BE49-F238E27FC236}">
                <a16:creationId xmlns:a16="http://schemas.microsoft.com/office/drawing/2014/main" id="{844AF56F-CE97-42D0-84F7-001235B7BB0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561335" y="2160704"/>
            <a:ext cx="1041791" cy="1199730"/>
          </a:xfrm>
          <a:prstGeom prst="rect">
            <a:avLst/>
          </a:prstGeom>
        </p:spPr>
      </p:pic>
      <p:pic>
        <p:nvPicPr>
          <p:cNvPr id="37" name="Picture 36">
            <a:extLst>
              <a:ext uri="{FF2B5EF4-FFF2-40B4-BE49-F238E27FC236}">
                <a16:creationId xmlns:a16="http://schemas.microsoft.com/office/drawing/2014/main" id="{73291095-4619-4502-8EBA-23E91FBB2A9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095749" y="2200138"/>
            <a:ext cx="993425" cy="1099996"/>
          </a:xfrm>
          <a:prstGeom prst="rect">
            <a:avLst/>
          </a:prstGeom>
        </p:spPr>
      </p:pic>
      <p:sp>
        <p:nvSpPr>
          <p:cNvPr id="38" name="Rectangle 37">
            <a:extLst>
              <a:ext uri="{FF2B5EF4-FFF2-40B4-BE49-F238E27FC236}">
                <a16:creationId xmlns:a16="http://schemas.microsoft.com/office/drawing/2014/main" id="{30221D52-1D2F-4F5A-863B-E376077DCD2A}"/>
              </a:ext>
            </a:extLst>
          </p:cNvPr>
          <p:cNvSpPr/>
          <p:nvPr/>
        </p:nvSpPr>
        <p:spPr>
          <a:xfrm>
            <a:off x="880694" y="3663472"/>
            <a:ext cx="4537239" cy="2361398"/>
          </a:xfrm>
          <a:prstGeom prst="rect">
            <a:avLst/>
          </a:prstGeom>
        </p:spPr>
        <p:txBody>
          <a:bodyPr wrap="square" lIns="0" tIns="72000" rIns="0" bIns="72000">
            <a:spAutoFit/>
          </a:bodyPr>
          <a:lstStyle/>
          <a:p>
            <a:r>
              <a:rPr lang="en-GB" dirty="0">
                <a:latin typeface="Twinkl" pitchFamily="50" charset="0"/>
              </a:rPr>
              <a:t>The cross is an important Christian symbol. </a:t>
            </a:r>
            <a:br>
              <a:rPr lang="en-GB" dirty="0">
                <a:latin typeface="Twinkl" pitchFamily="50" charset="0"/>
              </a:rPr>
            </a:br>
            <a:endParaRPr lang="en-GB" dirty="0">
              <a:latin typeface="Twinkl" pitchFamily="50" charset="0"/>
            </a:endParaRPr>
          </a:p>
          <a:p>
            <a:r>
              <a:rPr lang="en-GB" dirty="0">
                <a:latin typeface="Twinkl" pitchFamily="50" charset="0"/>
              </a:rPr>
              <a:t/>
            </a:r>
            <a:br>
              <a:rPr lang="en-GB" dirty="0">
                <a:latin typeface="Twinkl" pitchFamily="50" charset="0"/>
              </a:rPr>
            </a:br>
            <a:r>
              <a:rPr lang="en-GB" dirty="0">
                <a:latin typeface="Twinkl" pitchFamily="50" charset="0"/>
              </a:rPr>
              <a:t>When some Christians pray, they </a:t>
            </a:r>
            <a:br>
              <a:rPr lang="en-GB" dirty="0">
                <a:latin typeface="Twinkl" pitchFamily="50" charset="0"/>
              </a:rPr>
            </a:br>
            <a:r>
              <a:rPr lang="en-GB" dirty="0">
                <a:latin typeface="Twinkl" pitchFamily="50" charset="0"/>
              </a:rPr>
              <a:t>make a sign of the cross, touching</a:t>
            </a:r>
            <a:br>
              <a:rPr lang="en-GB" dirty="0">
                <a:latin typeface="Twinkl" pitchFamily="50" charset="0"/>
              </a:rPr>
            </a:br>
            <a:r>
              <a:rPr lang="en-GB" dirty="0">
                <a:latin typeface="Twinkl" pitchFamily="50" charset="0"/>
              </a:rPr>
              <a:t> their hand to their forehead, heart </a:t>
            </a:r>
            <a:br>
              <a:rPr lang="en-GB" dirty="0">
                <a:latin typeface="Twinkl" pitchFamily="50" charset="0"/>
              </a:rPr>
            </a:br>
            <a:r>
              <a:rPr lang="en-GB" dirty="0">
                <a:latin typeface="Twinkl" pitchFamily="50" charset="0"/>
              </a:rPr>
              <a:t>and shoulders.</a:t>
            </a:r>
          </a:p>
          <a:p>
            <a:pPr algn="ctr"/>
            <a:endParaRPr lang="en-GB" dirty="0">
              <a:latin typeface="Twinkl" pitchFamily="50" charset="0"/>
            </a:endParaRPr>
          </a:p>
        </p:txBody>
      </p:sp>
      <p:pic>
        <p:nvPicPr>
          <p:cNvPr id="40" name="Picture 39">
            <a:extLst>
              <a:ext uri="{FF2B5EF4-FFF2-40B4-BE49-F238E27FC236}">
                <a16:creationId xmlns:a16="http://schemas.microsoft.com/office/drawing/2014/main" id="{88F19F36-2B36-454E-AEE2-DEBF9FB1AB1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1817881" flipH="1">
            <a:off x="5145815" y="3702499"/>
            <a:ext cx="1469316" cy="2236119"/>
          </a:xfrm>
          <a:prstGeom prst="rect">
            <a:avLst/>
          </a:prstGeom>
        </p:spPr>
      </p:pic>
      <p:pic>
        <p:nvPicPr>
          <p:cNvPr id="42" name="Picture 41">
            <a:extLst>
              <a:ext uri="{FF2B5EF4-FFF2-40B4-BE49-F238E27FC236}">
                <a16:creationId xmlns:a16="http://schemas.microsoft.com/office/drawing/2014/main" id="{B67503AA-A9FB-4EC8-98D7-8D85ACDC1727}"/>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b="47517"/>
          <a:stretch/>
        </p:blipFill>
        <p:spPr>
          <a:xfrm>
            <a:off x="6405028" y="3528734"/>
            <a:ext cx="1851732" cy="3329266"/>
          </a:xfrm>
          <a:prstGeom prst="rect">
            <a:avLst/>
          </a:prstGeom>
        </p:spPr>
      </p:pic>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Twinkl" pitchFamily="50" charset="0"/>
              </a:rPr>
              <a:t>The Sign of the Cross</a:t>
            </a:r>
            <a:endParaRPr lang="en-GB" sz="3600" dirty="0"/>
          </a:p>
        </p:txBody>
      </p:sp>
      <p:sp>
        <p:nvSpPr>
          <p:cNvPr id="5" name="Rectangle 4"/>
          <p:cNvSpPr/>
          <p:nvPr/>
        </p:nvSpPr>
        <p:spPr>
          <a:xfrm>
            <a:off x="755650" y="1299399"/>
            <a:ext cx="7632700" cy="699404"/>
          </a:xfrm>
          <a:prstGeom prst="rect">
            <a:avLst/>
          </a:prstGeom>
        </p:spPr>
        <p:txBody>
          <a:bodyPr wrap="square" lIns="0" tIns="72000" rIns="0" bIns="72000">
            <a:spAutoFit/>
          </a:bodyPr>
          <a:lstStyle/>
          <a:p>
            <a:pPr algn="ctr"/>
            <a:r>
              <a:rPr lang="en-GB" dirty="0">
                <a:latin typeface="Twinkl" pitchFamily="50" charset="0"/>
              </a:rPr>
              <a:t>At Easter time, you’ll often see hot cross buns in the shops. </a:t>
            </a:r>
            <a:br>
              <a:rPr lang="en-GB" dirty="0">
                <a:latin typeface="Twinkl" pitchFamily="50" charset="0"/>
              </a:rPr>
            </a:br>
            <a:r>
              <a:rPr lang="en-GB" dirty="0">
                <a:latin typeface="Twinkl" pitchFamily="50" charset="0"/>
              </a:rPr>
              <a:t>These are sweet buns with dried fruit and a cross marked on the top. </a:t>
            </a:r>
          </a:p>
        </p:txBody>
      </p:sp>
      <p:pic>
        <p:nvPicPr>
          <p:cNvPr id="3" name="Picture 2">
            <a:extLst>
              <a:ext uri="{FF2B5EF4-FFF2-40B4-BE49-F238E27FC236}">
                <a16:creationId xmlns:a16="http://schemas.microsoft.com/office/drawing/2014/main" id="{0A86AD32-EFC7-43EA-BBCC-97E046D3CE4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14615" y="2018922"/>
            <a:ext cx="3729385" cy="12453129"/>
          </a:xfrm>
          <a:prstGeom prst="rect">
            <a:avLst/>
          </a:prstGeom>
        </p:spPr>
      </p:pic>
      <p:sp>
        <p:nvSpPr>
          <p:cNvPr id="6" name="Speech Bubble: Oval 5">
            <a:extLst>
              <a:ext uri="{FF2B5EF4-FFF2-40B4-BE49-F238E27FC236}">
                <a16:creationId xmlns:a16="http://schemas.microsoft.com/office/drawing/2014/main" id="{D689F564-6DE2-4B34-9725-4DD6CDBE4C6F}"/>
              </a:ext>
            </a:extLst>
          </p:cNvPr>
          <p:cNvSpPr/>
          <p:nvPr/>
        </p:nvSpPr>
        <p:spPr>
          <a:xfrm>
            <a:off x="3118680" y="2335794"/>
            <a:ext cx="2897109" cy="2055136"/>
          </a:xfrm>
          <a:prstGeom prst="wedgeEllipseCallout">
            <a:avLst>
              <a:gd name="adj1" fmla="val 74434"/>
              <a:gd name="adj2" fmla="val 2588"/>
            </a:avLst>
          </a:prstGeom>
          <a:solidFill>
            <a:srgbClr val="F791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200" dirty="0">
                <a:latin typeface="Twinkl" pitchFamily="50" charset="0"/>
              </a:rPr>
              <a:t>Do you know what the cross represents?</a:t>
            </a:r>
            <a:endParaRPr lang="en-GB" sz="2200" dirty="0"/>
          </a:p>
        </p:txBody>
      </p:sp>
      <p:pic>
        <p:nvPicPr>
          <p:cNvPr id="9" name="Picture 8">
            <a:extLst>
              <a:ext uri="{FF2B5EF4-FFF2-40B4-BE49-F238E27FC236}">
                <a16:creationId xmlns:a16="http://schemas.microsoft.com/office/drawing/2014/main" id="{C7D774CE-411A-4731-BAEE-895D7D80767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5650" y="2692399"/>
            <a:ext cx="1770026" cy="1473201"/>
          </a:xfrm>
          <a:prstGeom prst="rect">
            <a:avLst/>
          </a:prstGeom>
        </p:spPr>
      </p:pic>
      <p:sp>
        <p:nvSpPr>
          <p:cNvPr id="19" name="Rectangle 18">
            <a:extLst>
              <a:ext uri="{FF2B5EF4-FFF2-40B4-BE49-F238E27FC236}">
                <a16:creationId xmlns:a16="http://schemas.microsoft.com/office/drawing/2014/main" id="{A13B0683-9EB1-43D3-A7F7-E6909257F2C6}"/>
              </a:ext>
            </a:extLst>
          </p:cNvPr>
          <p:cNvSpPr/>
          <p:nvPr/>
        </p:nvSpPr>
        <p:spPr>
          <a:xfrm>
            <a:off x="755650" y="4390930"/>
            <a:ext cx="5391653" cy="1807400"/>
          </a:xfrm>
          <a:prstGeom prst="rect">
            <a:avLst/>
          </a:prstGeom>
        </p:spPr>
        <p:txBody>
          <a:bodyPr wrap="square" lIns="0" tIns="72000" rIns="0" bIns="72000">
            <a:spAutoFit/>
          </a:bodyPr>
          <a:lstStyle/>
          <a:p>
            <a:r>
              <a:rPr lang="en-GB" b="1" dirty="0">
                <a:latin typeface="Twinkl" pitchFamily="50" charset="0"/>
              </a:rPr>
              <a:t>Did You Know?</a:t>
            </a:r>
          </a:p>
          <a:p>
            <a:r>
              <a:rPr lang="en-GB" dirty="0">
                <a:latin typeface="Twinkl" pitchFamily="50" charset="0"/>
              </a:rPr>
              <a:t>There are lots of superstitions around hot cross buns:</a:t>
            </a:r>
          </a:p>
          <a:p>
            <a:pPr marL="285750" indent="-285750">
              <a:buFont typeface="Arial" panose="020B0604020202020204" pitchFamily="34" charset="0"/>
              <a:buChar char="•"/>
            </a:pPr>
            <a:r>
              <a:rPr lang="en-GB" dirty="0">
                <a:latin typeface="Twinkl" pitchFamily="50" charset="0"/>
              </a:rPr>
              <a:t>Buns baked on Good Friday will not go mouldy for a year.</a:t>
            </a:r>
          </a:p>
          <a:p>
            <a:pPr marL="285750" indent="-285750">
              <a:buFont typeface="Arial" panose="020B0604020202020204" pitchFamily="34" charset="0"/>
              <a:buChar char="•"/>
            </a:pPr>
            <a:r>
              <a:rPr lang="en-GB" dirty="0">
                <a:latin typeface="Twinkl" pitchFamily="50" charset="0"/>
              </a:rPr>
              <a:t>Hot cross buns are said to protect</a:t>
            </a:r>
            <a:br>
              <a:rPr lang="en-GB" dirty="0">
                <a:latin typeface="Twinkl" pitchFamily="50" charset="0"/>
              </a:rPr>
            </a:br>
            <a:r>
              <a:rPr lang="en-GB" dirty="0">
                <a:latin typeface="Twinkl" pitchFamily="50" charset="0"/>
              </a:rPr>
              <a:t>against shipwrecks.</a:t>
            </a:r>
          </a:p>
        </p:txBody>
      </p:sp>
    </p:spTree>
    <p:extLst>
      <p:ext uri="{BB962C8B-B14F-4D97-AF65-F5344CB8AC3E}">
        <p14:creationId xmlns:p14="http://schemas.microsoft.com/office/powerpoint/2010/main" val="38383230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Twinkl" pitchFamily="50" charset="0"/>
              </a:rPr>
              <a:t>Good Friday</a:t>
            </a:r>
          </a:p>
        </p:txBody>
      </p:sp>
      <p:sp>
        <p:nvSpPr>
          <p:cNvPr id="5" name="Rectangle 4"/>
          <p:cNvSpPr/>
          <p:nvPr/>
        </p:nvSpPr>
        <p:spPr>
          <a:xfrm>
            <a:off x="755650" y="1299399"/>
            <a:ext cx="7632700" cy="1530401"/>
          </a:xfrm>
          <a:prstGeom prst="rect">
            <a:avLst/>
          </a:prstGeom>
        </p:spPr>
        <p:txBody>
          <a:bodyPr wrap="square" lIns="0" tIns="72000" rIns="0" bIns="72000">
            <a:spAutoFit/>
          </a:bodyPr>
          <a:lstStyle/>
          <a:p>
            <a:r>
              <a:rPr lang="en-GB" dirty="0">
                <a:latin typeface="Twinkl" pitchFamily="50" charset="0"/>
              </a:rPr>
              <a:t>The story of Good Friday is a sad one. It is the day during Holy Week on which Jesus died. Good Friday is two days before Easter Sunday.</a:t>
            </a:r>
          </a:p>
          <a:p>
            <a:endParaRPr lang="en-GB" dirty="0">
              <a:solidFill>
                <a:srgbClr val="FF0000"/>
              </a:solidFill>
              <a:latin typeface="Twinkl" pitchFamily="50" charset="0"/>
            </a:endParaRPr>
          </a:p>
          <a:p>
            <a:r>
              <a:rPr lang="en-GB" dirty="0">
                <a:latin typeface="Twinkl" pitchFamily="50" charset="0"/>
              </a:rPr>
              <a:t>Some Christians often fast and do not eat meat. Fish is a traditional Good Friday meal.</a:t>
            </a:r>
          </a:p>
        </p:txBody>
      </p:sp>
      <p:sp>
        <p:nvSpPr>
          <p:cNvPr id="19" name="Rectangle 18">
            <a:extLst>
              <a:ext uri="{FF2B5EF4-FFF2-40B4-BE49-F238E27FC236}">
                <a16:creationId xmlns:a16="http://schemas.microsoft.com/office/drawing/2014/main" id="{A13B0683-9EB1-43D3-A7F7-E6909257F2C6}"/>
              </a:ext>
            </a:extLst>
          </p:cNvPr>
          <p:cNvSpPr/>
          <p:nvPr/>
        </p:nvSpPr>
        <p:spPr>
          <a:xfrm>
            <a:off x="755650" y="5116422"/>
            <a:ext cx="3816350" cy="976403"/>
          </a:xfrm>
          <a:prstGeom prst="rect">
            <a:avLst/>
          </a:prstGeom>
        </p:spPr>
        <p:txBody>
          <a:bodyPr wrap="square" lIns="0" tIns="72000" rIns="0" bIns="72000">
            <a:spAutoFit/>
          </a:bodyPr>
          <a:lstStyle/>
          <a:p>
            <a:r>
              <a:rPr lang="en-GB" dirty="0">
                <a:latin typeface="Twinkl" pitchFamily="50" charset="0"/>
              </a:rPr>
              <a:t>In many churches, Christians retell the story of Jesus’ crucifixion through the ‘Stations of the Cross’. </a:t>
            </a:r>
          </a:p>
        </p:txBody>
      </p:sp>
      <p:sp>
        <p:nvSpPr>
          <p:cNvPr id="10" name="Oval 9">
            <a:extLst>
              <a:ext uri="{FF2B5EF4-FFF2-40B4-BE49-F238E27FC236}">
                <a16:creationId xmlns:a16="http://schemas.microsoft.com/office/drawing/2014/main" id="{0AECE17C-B052-4B40-9646-DC8A8F27412A}"/>
              </a:ext>
            </a:extLst>
          </p:cNvPr>
          <p:cNvSpPr/>
          <p:nvPr/>
        </p:nvSpPr>
        <p:spPr>
          <a:xfrm>
            <a:off x="5028160" y="2744180"/>
            <a:ext cx="3200528" cy="3200528"/>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a:extLst>
              <a:ext uri="{FF2B5EF4-FFF2-40B4-BE49-F238E27FC236}">
                <a16:creationId xmlns:a16="http://schemas.microsoft.com/office/drawing/2014/main" id="{31A58AC7-781F-4D77-87F0-EB0096FD3190}"/>
              </a:ext>
            </a:extLst>
          </p:cNvPr>
          <p:cNvPicPr>
            <a:picLocks noChangeAspect="1"/>
          </p:cNvPicPr>
          <p:nvPr/>
        </p:nvPicPr>
        <p:blipFill rotWithShape="1">
          <a:blip r:embed="rId2">
            <a:extLst>
              <a:ext uri="{28A0092B-C50C-407E-A947-70E740481C1C}">
                <a14:useLocalDpi xmlns:a14="http://schemas.microsoft.com/office/drawing/2010/main" val="0"/>
              </a:ext>
            </a:extLst>
          </a:blip>
          <a:srcRect b="63160"/>
          <a:stretch/>
        </p:blipFill>
        <p:spPr>
          <a:xfrm flipH="1">
            <a:off x="4870452" y="2829800"/>
            <a:ext cx="3358236" cy="4028200"/>
          </a:xfrm>
          <a:prstGeom prst="rect">
            <a:avLst/>
          </a:prstGeom>
        </p:spPr>
      </p:pic>
      <p:pic>
        <p:nvPicPr>
          <p:cNvPr id="12" name="Picture 11">
            <a:extLst>
              <a:ext uri="{FF2B5EF4-FFF2-40B4-BE49-F238E27FC236}">
                <a16:creationId xmlns:a16="http://schemas.microsoft.com/office/drawing/2014/main" id="{2B95F109-9DEA-4A1D-AC5A-A490FF6E870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208851">
            <a:off x="829258" y="3131786"/>
            <a:ext cx="3994485" cy="1867093"/>
          </a:xfrm>
          <a:prstGeom prst="rect">
            <a:avLst/>
          </a:prstGeom>
        </p:spPr>
      </p:pic>
    </p:spTree>
    <p:extLst>
      <p:ext uri="{BB962C8B-B14F-4D97-AF65-F5344CB8AC3E}">
        <p14:creationId xmlns:p14="http://schemas.microsoft.com/office/powerpoint/2010/main" val="6518701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Twinkl" pitchFamily="50" charset="0"/>
              </a:rPr>
              <a:t>The Story of Holy Week</a:t>
            </a:r>
          </a:p>
        </p:txBody>
      </p:sp>
      <p:sp>
        <p:nvSpPr>
          <p:cNvPr id="5" name="Rectangle 4"/>
          <p:cNvSpPr/>
          <p:nvPr/>
        </p:nvSpPr>
        <p:spPr>
          <a:xfrm>
            <a:off x="755650" y="1227329"/>
            <a:ext cx="7632700" cy="1253402"/>
          </a:xfrm>
          <a:prstGeom prst="rect">
            <a:avLst/>
          </a:prstGeom>
        </p:spPr>
        <p:txBody>
          <a:bodyPr wrap="square" lIns="0" tIns="72000" rIns="0" bIns="72000">
            <a:spAutoFit/>
          </a:bodyPr>
          <a:lstStyle/>
          <a:p>
            <a:r>
              <a:rPr lang="en-GB" b="1" dirty="0">
                <a:latin typeface="Twinkl" pitchFamily="50" charset="0"/>
              </a:rPr>
              <a:t>Palm Sunday</a:t>
            </a:r>
          </a:p>
          <a:p>
            <a:r>
              <a:rPr lang="en-GB" dirty="0">
                <a:latin typeface="Twinkl" pitchFamily="50" charset="0"/>
              </a:rPr>
              <a:t>Jesus was welcomed into Jerusalem. Crowds of people </a:t>
            </a:r>
          </a:p>
          <a:p>
            <a:r>
              <a:rPr lang="en-GB" dirty="0">
                <a:latin typeface="Twinkl" pitchFamily="50" charset="0"/>
              </a:rPr>
              <a:t>waved palm branches and shouted ‘Hosanna!’. But not </a:t>
            </a:r>
          </a:p>
          <a:p>
            <a:r>
              <a:rPr lang="en-GB" dirty="0">
                <a:latin typeface="Twinkl" pitchFamily="50" charset="0"/>
              </a:rPr>
              <a:t>everyone was happy to see Jesus and a few plotted to kill him.</a:t>
            </a:r>
          </a:p>
        </p:txBody>
      </p:sp>
      <p:pic>
        <p:nvPicPr>
          <p:cNvPr id="3" name="Picture 2">
            <a:extLst>
              <a:ext uri="{FF2B5EF4-FFF2-40B4-BE49-F238E27FC236}">
                <a16:creationId xmlns:a16="http://schemas.microsoft.com/office/drawing/2014/main" id="{C5D6C07C-A269-4C5B-AFFE-2112266421B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89187" y="2679826"/>
            <a:ext cx="4565626" cy="3412999"/>
          </a:xfrm>
          <a:prstGeom prst="rect">
            <a:avLst/>
          </a:prstGeom>
        </p:spPr>
      </p:pic>
      <p:sp>
        <p:nvSpPr>
          <p:cNvPr id="13" name="Rectangle 12">
            <a:extLst>
              <a:ext uri="{FF2B5EF4-FFF2-40B4-BE49-F238E27FC236}">
                <a16:creationId xmlns:a16="http://schemas.microsoft.com/office/drawing/2014/main" id="{EE633C2D-5CD5-4891-A82E-985393697BE2}"/>
              </a:ext>
            </a:extLst>
          </p:cNvPr>
          <p:cNvSpPr/>
          <p:nvPr/>
        </p:nvSpPr>
        <p:spPr>
          <a:xfrm>
            <a:off x="755650" y="1219421"/>
            <a:ext cx="7632700" cy="1530401"/>
          </a:xfrm>
          <a:prstGeom prst="rect">
            <a:avLst/>
          </a:prstGeom>
        </p:spPr>
        <p:txBody>
          <a:bodyPr wrap="square" lIns="0" tIns="72000" rIns="0" bIns="72000">
            <a:spAutoFit/>
          </a:bodyPr>
          <a:lstStyle/>
          <a:p>
            <a:r>
              <a:rPr lang="en-GB" b="1" dirty="0">
                <a:latin typeface="Twinkl" pitchFamily="50" charset="0"/>
              </a:rPr>
              <a:t>Maundy Thursday </a:t>
            </a:r>
          </a:p>
          <a:p>
            <a:r>
              <a:rPr lang="en-GB" dirty="0">
                <a:latin typeface="Twinkl" pitchFamily="50" charset="0"/>
              </a:rPr>
              <a:t>Jesus shared the Last Supper with his friends. He knew he would be betrayed by one of his closest friends and be arrested. Jesus shared bread and wine, telling his disciples, “This is my body. This is my blood. Share this in memory of me.”</a:t>
            </a:r>
          </a:p>
        </p:txBody>
      </p:sp>
      <p:pic>
        <p:nvPicPr>
          <p:cNvPr id="15" name="Picture 14">
            <a:extLst>
              <a:ext uri="{FF2B5EF4-FFF2-40B4-BE49-F238E27FC236}">
                <a16:creationId xmlns:a16="http://schemas.microsoft.com/office/drawing/2014/main" id="{389B9E40-A435-4727-8957-16AF7D5F4EB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23293" y="3044838"/>
            <a:ext cx="5287883" cy="3047987"/>
          </a:xfrm>
          <a:prstGeom prst="rect">
            <a:avLst/>
          </a:prstGeom>
        </p:spPr>
      </p:pic>
      <p:sp>
        <p:nvSpPr>
          <p:cNvPr id="16" name="Rectangle 15">
            <a:extLst>
              <a:ext uri="{FF2B5EF4-FFF2-40B4-BE49-F238E27FC236}">
                <a16:creationId xmlns:a16="http://schemas.microsoft.com/office/drawing/2014/main" id="{43482D58-1661-44E6-8235-55317242905E}"/>
              </a:ext>
            </a:extLst>
          </p:cNvPr>
          <p:cNvSpPr/>
          <p:nvPr/>
        </p:nvSpPr>
        <p:spPr>
          <a:xfrm>
            <a:off x="755650" y="2729596"/>
            <a:ext cx="7632700" cy="699404"/>
          </a:xfrm>
          <a:prstGeom prst="rect">
            <a:avLst/>
          </a:prstGeom>
        </p:spPr>
        <p:txBody>
          <a:bodyPr wrap="square" lIns="0" tIns="72000" rIns="0" bIns="72000">
            <a:spAutoFit/>
          </a:bodyPr>
          <a:lstStyle/>
          <a:p>
            <a:r>
              <a:rPr lang="en-GB" dirty="0">
                <a:latin typeface="Twinkl" pitchFamily="50" charset="0"/>
              </a:rPr>
              <a:t>After, in the Garden of Gethsemane, Jesus was betrayed by Judas Iscariot and taken away by Roman soldiers.</a:t>
            </a:r>
          </a:p>
        </p:txBody>
      </p:sp>
      <p:pic>
        <p:nvPicPr>
          <p:cNvPr id="9" name="Picture 8">
            <a:extLst>
              <a:ext uri="{FF2B5EF4-FFF2-40B4-BE49-F238E27FC236}">
                <a16:creationId xmlns:a16="http://schemas.microsoft.com/office/drawing/2014/main" id="{94CA6A42-748C-4DCC-9572-8B0F93B7948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89187" y="3398337"/>
            <a:ext cx="4731201" cy="5787165"/>
          </a:xfrm>
          <a:prstGeom prst="rect">
            <a:avLst/>
          </a:prstGeom>
        </p:spPr>
      </p:pic>
    </p:spTree>
    <p:extLst>
      <p:ext uri="{BB962C8B-B14F-4D97-AF65-F5344CB8AC3E}">
        <p14:creationId xmlns:p14="http://schemas.microsoft.com/office/powerpoint/2010/main" val="1756784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5"/>
                                        </p:tgtEl>
                                      </p:cBhvr>
                                    </p:animEffect>
                                    <p:set>
                                      <p:cBhvr>
                                        <p:cTn id="7" dur="1" fill="hold">
                                          <p:stCondLst>
                                            <p:cond delay="499"/>
                                          </p:stCondLst>
                                        </p:cTn>
                                        <p:tgtEl>
                                          <p:spTgt spid="5"/>
                                        </p:tgtEl>
                                        <p:attrNameLst>
                                          <p:attrName>style.visibility</p:attrName>
                                        </p:attrNameLst>
                                      </p:cBhvr>
                                      <p:to>
                                        <p:strVal val="hidden"/>
                                      </p:to>
                                    </p:set>
                                  </p:childTnLst>
                                </p:cTn>
                              </p:par>
                              <p:par>
                                <p:cTn id="8" presetID="10" presetClass="exit" presetSubtype="0" fill="hold" nodeType="withEffect">
                                  <p:stCondLst>
                                    <p:cond delay="0"/>
                                  </p:stCondLst>
                                  <p:childTnLst>
                                    <p:animEffect transition="out" filter="fade">
                                      <p:cBhvr>
                                        <p:cTn id="9" dur="500"/>
                                        <p:tgtEl>
                                          <p:spTgt spid="3"/>
                                        </p:tgtEl>
                                      </p:cBhvr>
                                    </p:animEffect>
                                    <p:set>
                                      <p:cBhvr>
                                        <p:cTn id="10" dur="1" fill="hold">
                                          <p:stCondLst>
                                            <p:cond delay="499"/>
                                          </p:stCondLst>
                                        </p:cTn>
                                        <p:tgtEl>
                                          <p:spTgt spid="3"/>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par>
                                <p:cTn id="16" presetID="10" presetClass="entr" presetSubtype="0" fill="hold" nodeType="with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500"/>
                                        <p:tgtEl>
                                          <p:spTgt spid="15"/>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xit" presetSubtype="0" fill="hold" nodeType="clickEffect">
                                  <p:stCondLst>
                                    <p:cond delay="0"/>
                                  </p:stCondLst>
                                  <p:childTnLst>
                                    <p:animEffect transition="out" filter="fade">
                                      <p:cBhvr>
                                        <p:cTn id="22" dur="500"/>
                                        <p:tgtEl>
                                          <p:spTgt spid="15"/>
                                        </p:tgtEl>
                                      </p:cBhvr>
                                    </p:animEffect>
                                    <p:set>
                                      <p:cBhvr>
                                        <p:cTn id="23" dur="1" fill="hold">
                                          <p:stCondLst>
                                            <p:cond delay="499"/>
                                          </p:stCondLst>
                                        </p:cTn>
                                        <p:tgtEl>
                                          <p:spTgt spid="15"/>
                                        </p:tgtEl>
                                        <p:attrNameLst>
                                          <p:attrName>style.visibility</p:attrName>
                                        </p:attrNameLst>
                                      </p:cBhvr>
                                      <p:to>
                                        <p:strVal val="hidden"/>
                                      </p:to>
                                    </p:se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500"/>
                                        <p:tgtEl>
                                          <p:spTgt spid="16"/>
                                        </p:tgtEl>
                                      </p:cBhvr>
                                    </p:animEffect>
                                  </p:childTnLst>
                                </p:cTn>
                              </p:par>
                              <p:par>
                                <p:cTn id="29" presetID="10" presetClass="entr" presetSubtype="0"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3" grpId="0"/>
      <p:bldP spid="1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Twinkl" pitchFamily="50" charset="0"/>
              </a:rPr>
              <a:t>The Story of Good Friday</a:t>
            </a:r>
          </a:p>
        </p:txBody>
      </p:sp>
      <p:sp>
        <p:nvSpPr>
          <p:cNvPr id="5" name="Rectangle 4"/>
          <p:cNvSpPr/>
          <p:nvPr/>
        </p:nvSpPr>
        <p:spPr>
          <a:xfrm>
            <a:off x="755650" y="1473201"/>
            <a:ext cx="4748857" cy="1253402"/>
          </a:xfrm>
          <a:prstGeom prst="rect">
            <a:avLst/>
          </a:prstGeom>
        </p:spPr>
        <p:txBody>
          <a:bodyPr wrap="square" lIns="0" tIns="72000" rIns="0" bIns="72000">
            <a:spAutoFit/>
          </a:bodyPr>
          <a:lstStyle/>
          <a:p>
            <a:r>
              <a:rPr lang="en-GB" dirty="0">
                <a:latin typeface="Twinkl" pitchFamily="50" charset="0"/>
              </a:rPr>
              <a:t>The Roman Governor, Pontius Pilate, asked the crowd what he should do. The enemies of Jesus shouted, “Crucify him!” so Pilate gave the order.</a:t>
            </a:r>
          </a:p>
        </p:txBody>
      </p:sp>
      <p:sp>
        <p:nvSpPr>
          <p:cNvPr id="10" name="Rectangle 9">
            <a:extLst>
              <a:ext uri="{FF2B5EF4-FFF2-40B4-BE49-F238E27FC236}">
                <a16:creationId xmlns:a16="http://schemas.microsoft.com/office/drawing/2014/main" id="{41A19A28-69AF-4A30-8B0A-EF1EF9C47CA3}"/>
              </a:ext>
            </a:extLst>
          </p:cNvPr>
          <p:cNvSpPr/>
          <p:nvPr/>
        </p:nvSpPr>
        <p:spPr>
          <a:xfrm>
            <a:off x="755649" y="2877996"/>
            <a:ext cx="4748857" cy="976403"/>
          </a:xfrm>
          <a:prstGeom prst="rect">
            <a:avLst/>
          </a:prstGeom>
        </p:spPr>
        <p:txBody>
          <a:bodyPr wrap="square" lIns="0" tIns="72000" rIns="0" bIns="72000">
            <a:spAutoFit/>
          </a:bodyPr>
          <a:lstStyle/>
          <a:p>
            <a:r>
              <a:rPr lang="en-GB" dirty="0">
                <a:latin typeface="Twinkl" pitchFamily="50" charset="0"/>
              </a:rPr>
              <a:t>Jesus was mocked and made to wear a crown of thorns. He had to carry his cross to a hill outside of the city.</a:t>
            </a:r>
          </a:p>
        </p:txBody>
      </p:sp>
      <p:sp>
        <p:nvSpPr>
          <p:cNvPr id="11" name="Rectangle 10">
            <a:extLst>
              <a:ext uri="{FF2B5EF4-FFF2-40B4-BE49-F238E27FC236}">
                <a16:creationId xmlns:a16="http://schemas.microsoft.com/office/drawing/2014/main" id="{8D4D1B6A-B17F-4D88-9107-BAA1B964B7C6}"/>
              </a:ext>
            </a:extLst>
          </p:cNvPr>
          <p:cNvSpPr/>
          <p:nvPr/>
        </p:nvSpPr>
        <p:spPr>
          <a:xfrm>
            <a:off x="755650" y="4131398"/>
            <a:ext cx="4748857" cy="1253402"/>
          </a:xfrm>
          <a:prstGeom prst="rect">
            <a:avLst/>
          </a:prstGeom>
        </p:spPr>
        <p:txBody>
          <a:bodyPr wrap="square" lIns="0" tIns="72000" rIns="0" bIns="72000">
            <a:spAutoFit/>
          </a:bodyPr>
          <a:lstStyle/>
          <a:p>
            <a:r>
              <a:rPr lang="en-GB" dirty="0">
                <a:latin typeface="Twinkl" pitchFamily="50" charset="0"/>
              </a:rPr>
              <a:t>Some people helped Jesus. A lady believed to be named Veronica stopped to wipe his face and Simon of Cyrene was forced to help carry Jesus’ cross by the Roman soldiers.</a:t>
            </a:r>
          </a:p>
        </p:txBody>
      </p:sp>
      <p:pic>
        <p:nvPicPr>
          <p:cNvPr id="6" name="Picture 5">
            <a:extLst>
              <a:ext uri="{FF2B5EF4-FFF2-40B4-BE49-F238E27FC236}">
                <a16:creationId xmlns:a16="http://schemas.microsoft.com/office/drawing/2014/main" id="{7E0065A1-D1C9-4B4A-B438-E49C383217D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23477" y="1276537"/>
            <a:ext cx="3453796" cy="4884345"/>
          </a:xfrm>
          <a:prstGeom prst="rect">
            <a:avLst/>
          </a:prstGeom>
        </p:spPr>
      </p:pic>
      <p:pic>
        <p:nvPicPr>
          <p:cNvPr id="8" name="Picture 7">
            <a:extLst>
              <a:ext uri="{FF2B5EF4-FFF2-40B4-BE49-F238E27FC236}">
                <a16:creationId xmlns:a16="http://schemas.microsoft.com/office/drawing/2014/main" id="{2229ED71-4738-4AF7-85A3-D745D1F966B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98839" y="2190939"/>
            <a:ext cx="2989512" cy="2256069"/>
          </a:xfrm>
          <a:prstGeom prst="rect">
            <a:avLst/>
          </a:prstGeom>
        </p:spPr>
      </p:pic>
      <p:pic>
        <p:nvPicPr>
          <p:cNvPr id="14" name="Picture 13">
            <a:extLst>
              <a:ext uri="{FF2B5EF4-FFF2-40B4-BE49-F238E27FC236}">
                <a16:creationId xmlns:a16="http://schemas.microsoft.com/office/drawing/2014/main" id="{A2D7B069-5716-4428-8380-22449D42E45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223477" y="3524245"/>
            <a:ext cx="3412952" cy="2620746"/>
          </a:xfrm>
          <a:prstGeom prst="rect">
            <a:avLst/>
          </a:prstGeom>
        </p:spPr>
      </p:pic>
    </p:spTree>
    <p:extLst>
      <p:ext uri="{BB962C8B-B14F-4D97-AF65-F5344CB8AC3E}">
        <p14:creationId xmlns:p14="http://schemas.microsoft.com/office/powerpoint/2010/main" val="3068927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6"/>
                                        </p:tgtEl>
                                      </p:cBhvr>
                                    </p:animEffect>
                                    <p:set>
                                      <p:cBhvr>
                                        <p:cTn id="12" dur="1" fill="hold">
                                          <p:stCondLst>
                                            <p:cond delay="499"/>
                                          </p:stCondLst>
                                        </p:cTn>
                                        <p:tgtEl>
                                          <p:spTgt spid="6"/>
                                        </p:tgtEl>
                                        <p:attrNameLst>
                                          <p:attrName>style.visibility</p:attrName>
                                        </p:attrNameLst>
                                      </p:cBhvr>
                                      <p:to>
                                        <p:strVal val="hidden"/>
                                      </p:to>
                                    </p:se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500"/>
                                        <p:tgtEl>
                                          <p:spTgt spid="11"/>
                                        </p:tgtEl>
                                      </p:cBhvr>
                                    </p:animEffect>
                                  </p:childTnLst>
                                </p:cTn>
                              </p:par>
                              <p:par>
                                <p:cTn id="22" presetID="10" presetClass="exit" presetSubtype="0" fill="hold" nodeType="withEffect">
                                  <p:stCondLst>
                                    <p:cond delay="0"/>
                                  </p:stCondLst>
                                  <p:childTnLst>
                                    <p:animEffect transition="out" filter="fade">
                                      <p:cBhvr>
                                        <p:cTn id="23" dur="500"/>
                                        <p:tgtEl>
                                          <p:spTgt spid="8"/>
                                        </p:tgtEl>
                                      </p:cBhvr>
                                    </p:animEffect>
                                    <p:set>
                                      <p:cBhvr>
                                        <p:cTn id="24" dur="1" fill="hold">
                                          <p:stCondLst>
                                            <p:cond delay="499"/>
                                          </p:stCondLst>
                                        </p:cTn>
                                        <p:tgtEl>
                                          <p:spTgt spid="8"/>
                                        </p:tgtEl>
                                        <p:attrNameLst>
                                          <p:attrName>style.visibility</p:attrName>
                                        </p:attrNameLst>
                                      </p:cBhvr>
                                      <p:to>
                                        <p:strVal val="hidden"/>
                                      </p:to>
                                    </p:set>
                                  </p:childTnLst>
                                </p:cTn>
                              </p:par>
                            </p:childTnLst>
                          </p:cTn>
                        </p:par>
                        <p:par>
                          <p:cTn id="25" fill="hold">
                            <p:stCondLst>
                              <p:cond delay="500"/>
                            </p:stCondLst>
                            <p:childTnLst>
                              <p:par>
                                <p:cTn id="26" presetID="10" presetClass="entr" presetSubtype="0" fill="hold" nodeType="after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Twinkl" pitchFamily="50" charset="0"/>
              </a:rPr>
              <a:t>The Story of Good Friday</a:t>
            </a:r>
          </a:p>
        </p:txBody>
      </p:sp>
      <p:sp>
        <p:nvSpPr>
          <p:cNvPr id="5" name="Rectangle 4"/>
          <p:cNvSpPr/>
          <p:nvPr/>
        </p:nvSpPr>
        <p:spPr>
          <a:xfrm>
            <a:off x="755650" y="1473201"/>
            <a:ext cx="7632701" cy="1530401"/>
          </a:xfrm>
          <a:prstGeom prst="rect">
            <a:avLst/>
          </a:prstGeom>
        </p:spPr>
        <p:txBody>
          <a:bodyPr wrap="square" lIns="0" tIns="72000" rIns="0" bIns="72000">
            <a:spAutoFit/>
          </a:bodyPr>
          <a:lstStyle/>
          <a:p>
            <a:r>
              <a:rPr lang="en-GB" dirty="0">
                <a:latin typeface="Twinkl" pitchFamily="50" charset="0"/>
              </a:rPr>
              <a:t>The Roman soldiers nailed Jesus to the cross. He was crucified alongside two thieves. One thief mocked Jesus, saying that if he was the Son of God, he should save himself. The other thief, however, begged for forgiveness and was truly sorry for his crime. Jesus said that this man would be forgiven and enter heaven with him.</a:t>
            </a:r>
          </a:p>
        </p:txBody>
      </p:sp>
      <p:sp>
        <p:nvSpPr>
          <p:cNvPr id="10" name="Rectangle 9">
            <a:extLst>
              <a:ext uri="{FF2B5EF4-FFF2-40B4-BE49-F238E27FC236}">
                <a16:creationId xmlns:a16="http://schemas.microsoft.com/office/drawing/2014/main" id="{41A19A28-69AF-4A30-8B0A-EF1EF9C47CA3}"/>
              </a:ext>
            </a:extLst>
          </p:cNvPr>
          <p:cNvSpPr/>
          <p:nvPr/>
        </p:nvSpPr>
        <p:spPr>
          <a:xfrm>
            <a:off x="755650" y="3248502"/>
            <a:ext cx="4748857" cy="976403"/>
          </a:xfrm>
          <a:prstGeom prst="rect">
            <a:avLst/>
          </a:prstGeom>
        </p:spPr>
        <p:txBody>
          <a:bodyPr wrap="square" lIns="0" tIns="72000" rIns="0" bIns="72000">
            <a:spAutoFit/>
          </a:bodyPr>
          <a:lstStyle/>
          <a:p>
            <a:r>
              <a:rPr lang="en-GB" dirty="0">
                <a:latin typeface="Twinkl" pitchFamily="50" charset="0"/>
              </a:rPr>
              <a:t>The Bible says that it grew very dark and the curtain in the temple tore in two at the moment Jesus died.</a:t>
            </a:r>
          </a:p>
        </p:txBody>
      </p:sp>
      <p:sp>
        <p:nvSpPr>
          <p:cNvPr id="11" name="Rectangle 10">
            <a:extLst>
              <a:ext uri="{FF2B5EF4-FFF2-40B4-BE49-F238E27FC236}">
                <a16:creationId xmlns:a16="http://schemas.microsoft.com/office/drawing/2014/main" id="{8D4D1B6A-B17F-4D88-9107-BAA1B964B7C6}"/>
              </a:ext>
            </a:extLst>
          </p:cNvPr>
          <p:cNvSpPr/>
          <p:nvPr/>
        </p:nvSpPr>
        <p:spPr>
          <a:xfrm>
            <a:off x="755651" y="4619599"/>
            <a:ext cx="3816349" cy="699404"/>
          </a:xfrm>
          <a:prstGeom prst="rect">
            <a:avLst/>
          </a:prstGeom>
        </p:spPr>
        <p:txBody>
          <a:bodyPr wrap="square" lIns="0" tIns="72000" rIns="0" bIns="72000">
            <a:spAutoFit/>
          </a:bodyPr>
          <a:lstStyle/>
          <a:p>
            <a:r>
              <a:rPr lang="en-GB" dirty="0">
                <a:latin typeface="Twinkl" pitchFamily="50" charset="0"/>
              </a:rPr>
              <a:t>Jesus’ body was taken down from the cross and placed in a stone tomb.</a:t>
            </a:r>
          </a:p>
        </p:txBody>
      </p:sp>
      <p:pic>
        <p:nvPicPr>
          <p:cNvPr id="3" name="Picture 2">
            <a:extLst>
              <a:ext uri="{FF2B5EF4-FFF2-40B4-BE49-F238E27FC236}">
                <a16:creationId xmlns:a16="http://schemas.microsoft.com/office/drawing/2014/main" id="{DE3E15FC-4674-4333-B558-6177050B024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5078422" y="2725093"/>
            <a:ext cx="3321803" cy="3367732"/>
          </a:xfrm>
          <a:prstGeom prst="rect">
            <a:avLst/>
          </a:prstGeom>
        </p:spPr>
      </p:pic>
      <p:pic>
        <p:nvPicPr>
          <p:cNvPr id="12" name="Picture 11">
            <a:extLst>
              <a:ext uri="{FF2B5EF4-FFF2-40B4-BE49-F238E27FC236}">
                <a16:creationId xmlns:a16="http://schemas.microsoft.com/office/drawing/2014/main" id="{1CDA0ECA-E508-4AB1-890F-C9D659921D9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26781" y="3636193"/>
            <a:ext cx="3644896" cy="2577361"/>
          </a:xfrm>
          <a:prstGeom prst="rect">
            <a:avLst/>
          </a:prstGeom>
        </p:spPr>
      </p:pic>
      <p:pic>
        <p:nvPicPr>
          <p:cNvPr id="17" name="Picture 16">
            <a:extLst>
              <a:ext uri="{FF2B5EF4-FFF2-40B4-BE49-F238E27FC236}">
                <a16:creationId xmlns:a16="http://schemas.microsoft.com/office/drawing/2014/main" id="{AF6CDF6E-3A50-4E96-B9E3-334EB466B705}"/>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12462"/>
          <a:stretch/>
        </p:blipFill>
        <p:spPr>
          <a:xfrm>
            <a:off x="4567235" y="2687731"/>
            <a:ext cx="3816348" cy="3373611"/>
          </a:xfrm>
          <a:prstGeom prst="rect">
            <a:avLst/>
          </a:prstGeom>
        </p:spPr>
      </p:pic>
    </p:spTree>
    <p:extLst>
      <p:ext uri="{BB962C8B-B14F-4D97-AF65-F5344CB8AC3E}">
        <p14:creationId xmlns:p14="http://schemas.microsoft.com/office/powerpoint/2010/main" val="851271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xit" presetSubtype="0" fill="hold" nodeType="withEffect">
                                  <p:stCondLst>
                                    <p:cond delay="0"/>
                                  </p:stCondLst>
                                  <p:childTnLst>
                                    <p:animEffect transition="out" filter="fade">
                                      <p:cBhvr>
                                        <p:cTn id="9" dur="500"/>
                                        <p:tgtEl>
                                          <p:spTgt spid="3"/>
                                        </p:tgtEl>
                                      </p:cBhvr>
                                    </p:animEffect>
                                    <p:set>
                                      <p:cBhvr>
                                        <p:cTn id="10" dur="1" fill="hold">
                                          <p:stCondLst>
                                            <p:cond delay="499"/>
                                          </p:stCondLst>
                                        </p:cTn>
                                        <p:tgtEl>
                                          <p:spTgt spid="3"/>
                                        </p:tgtEl>
                                        <p:attrNameLst>
                                          <p:attrName>style.visibility</p:attrName>
                                        </p:attrNameLst>
                                      </p:cBhvr>
                                      <p:to>
                                        <p:strVal val="hidden"/>
                                      </p:to>
                                    </p:se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500"/>
                                        <p:tgtEl>
                                          <p:spTgt spid="1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childTnLst>
                                </p:cTn>
                              </p:par>
                            </p:childTnLst>
                          </p:cTn>
                        </p:par>
                        <p:par>
                          <p:cTn id="20" fill="hold">
                            <p:stCondLst>
                              <p:cond delay="500"/>
                            </p:stCondLst>
                            <p:childTnLst>
                              <p:par>
                                <p:cTn id="21" presetID="10" presetClass="entr" presetSubtype="0" fill="hold"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5">
            <a:extLst>
              <a:ext uri="{FF2B5EF4-FFF2-40B4-BE49-F238E27FC236}">
                <a16:creationId xmlns:a16="http://schemas.microsoft.com/office/drawing/2014/main" id="{408CEAF9-CBBD-40F0-A86E-DF4CFA298AB6}"/>
              </a:ext>
            </a:extLst>
          </p:cNvPr>
          <p:cNvSpPr/>
          <p:nvPr/>
        </p:nvSpPr>
        <p:spPr>
          <a:xfrm>
            <a:off x="5223850" y="2118511"/>
            <a:ext cx="2758885" cy="2758885"/>
          </a:xfrm>
          <a:prstGeom prst="ellipse">
            <a:avLst/>
          </a:prstGeom>
          <a:solidFill>
            <a:srgbClr val="80C1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p:txBody>
          <a:bodyPr/>
          <a:lstStyle/>
          <a:p>
            <a:r>
              <a:rPr lang="en-GB" sz="3600" dirty="0">
                <a:latin typeface="Twinkl" pitchFamily="50" charset="0"/>
              </a:rPr>
              <a:t>After Good Friday</a:t>
            </a:r>
          </a:p>
        </p:txBody>
      </p:sp>
      <p:sp>
        <p:nvSpPr>
          <p:cNvPr id="5" name="Rectangle 4"/>
          <p:cNvSpPr/>
          <p:nvPr/>
        </p:nvSpPr>
        <p:spPr>
          <a:xfrm>
            <a:off x="755650" y="1563736"/>
            <a:ext cx="3816350" cy="4023391"/>
          </a:xfrm>
          <a:prstGeom prst="rect">
            <a:avLst/>
          </a:prstGeom>
        </p:spPr>
        <p:txBody>
          <a:bodyPr wrap="square" lIns="0" tIns="72000" rIns="0" bIns="72000">
            <a:spAutoFit/>
          </a:bodyPr>
          <a:lstStyle/>
          <a:p>
            <a:r>
              <a:rPr lang="en-GB" dirty="0">
                <a:latin typeface="Twinkl" pitchFamily="50" charset="0"/>
              </a:rPr>
              <a:t>For Christians, this is not the end of the Easter story.</a:t>
            </a:r>
          </a:p>
          <a:p>
            <a:endParaRPr lang="en-GB" dirty="0">
              <a:latin typeface="Twinkl" pitchFamily="50" charset="0"/>
            </a:endParaRPr>
          </a:p>
          <a:p>
            <a:r>
              <a:rPr lang="en-GB" dirty="0">
                <a:latin typeface="Twinkl" pitchFamily="50" charset="0"/>
              </a:rPr>
              <a:t>Something very special would happen on Easter Sunday.</a:t>
            </a:r>
          </a:p>
          <a:p>
            <a:endParaRPr lang="en-GB" dirty="0">
              <a:solidFill>
                <a:srgbClr val="FF0000"/>
              </a:solidFill>
              <a:latin typeface="Twinkl" pitchFamily="50" charset="0"/>
            </a:endParaRPr>
          </a:p>
          <a:p>
            <a:r>
              <a:rPr lang="en-GB" dirty="0">
                <a:latin typeface="Twinkl" pitchFamily="50" charset="0"/>
              </a:rPr>
              <a:t>Good Friday is a time when Christians remember the sacrifice Jesus made. They believe Jesus gave his life for the good of everyone. The Bible tells how if people are truly sorry for what they have done wrong, just like the second thief, they will be forgiven by God.</a:t>
            </a:r>
          </a:p>
        </p:txBody>
      </p:sp>
      <p:pic>
        <p:nvPicPr>
          <p:cNvPr id="4" name="Picture 3">
            <a:extLst>
              <a:ext uri="{FF2B5EF4-FFF2-40B4-BE49-F238E27FC236}">
                <a16:creationId xmlns:a16="http://schemas.microsoft.com/office/drawing/2014/main" id="{B5A1B335-233E-4E21-A22D-B5E57C71E11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93868" y="2677768"/>
            <a:ext cx="3594481" cy="2909359"/>
          </a:xfrm>
          <a:prstGeom prst="rect">
            <a:avLst/>
          </a:prstGeom>
        </p:spPr>
      </p:pic>
    </p:spTree>
    <p:extLst>
      <p:ext uri="{BB962C8B-B14F-4D97-AF65-F5344CB8AC3E}">
        <p14:creationId xmlns:p14="http://schemas.microsoft.com/office/powerpoint/2010/main" val="40891696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smtClean="0">
                <a:latin typeface="Twinkl" pitchFamily="50" charset="0"/>
              </a:rPr>
              <a:t>Reflect in books</a:t>
            </a:r>
            <a:endParaRPr lang="en-GB" sz="3600" dirty="0">
              <a:latin typeface="Twinkl" pitchFamily="50" charset="0"/>
            </a:endParaRPr>
          </a:p>
        </p:txBody>
      </p:sp>
      <p:sp>
        <p:nvSpPr>
          <p:cNvPr id="11" name="Speech Bubble: Oval 10">
            <a:extLst>
              <a:ext uri="{FF2B5EF4-FFF2-40B4-BE49-F238E27FC236}">
                <a16:creationId xmlns:a16="http://schemas.microsoft.com/office/drawing/2014/main" id="{5893E32F-42D5-49E7-9E08-C859A345587D}"/>
              </a:ext>
            </a:extLst>
          </p:cNvPr>
          <p:cNvSpPr/>
          <p:nvPr/>
        </p:nvSpPr>
        <p:spPr>
          <a:xfrm flipH="1">
            <a:off x="755650" y="1283078"/>
            <a:ext cx="5169530" cy="3451884"/>
          </a:xfrm>
          <a:prstGeom prst="wedgeEllipseCallout">
            <a:avLst>
              <a:gd name="adj1" fmla="val -63494"/>
              <a:gd name="adj2" fmla="val -2430"/>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latin typeface="Twinkl" pitchFamily="50" charset="0"/>
              </a:rPr>
              <a:t>Why is Good Friday referred to </a:t>
            </a:r>
            <a:br>
              <a:rPr lang="en-GB" dirty="0">
                <a:latin typeface="Twinkl" pitchFamily="50" charset="0"/>
              </a:rPr>
            </a:br>
            <a:r>
              <a:rPr lang="en-GB" dirty="0">
                <a:latin typeface="Twinkl" pitchFamily="50" charset="0"/>
              </a:rPr>
              <a:t>as ‘good’?</a:t>
            </a:r>
          </a:p>
          <a:p>
            <a:endParaRPr lang="en-GB" dirty="0">
              <a:latin typeface="Twinkl" pitchFamily="50" charset="0"/>
            </a:endParaRPr>
          </a:p>
          <a:p>
            <a:r>
              <a:rPr lang="en-GB" dirty="0">
                <a:latin typeface="Twinkl" pitchFamily="50" charset="0"/>
              </a:rPr>
              <a:t>Why do you think Christians have the cross as their special symbol?</a:t>
            </a:r>
          </a:p>
          <a:p>
            <a:endParaRPr lang="en-GB" dirty="0">
              <a:latin typeface="Twinkl" pitchFamily="50" charset="0"/>
            </a:endParaRPr>
          </a:p>
          <a:p>
            <a:r>
              <a:rPr lang="en-GB" dirty="0">
                <a:latin typeface="Twinkl" pitchFamily="50" charset="0"/>
              </a:rPr>
              <a:t>Can you explain the symbolism of the hot cross bun?</a:t>
            </a:r>
          </a:p>
        </p:txBody>
      </p:sp>
      <p:pic>
        <p:nvPicPr>
          <p:cNvPr id="10" name="Picture 9">
            <a:extLst>
              <a:ext uri="{FF2B5EF4-FFF2-40B4-BE49-F238E27FC236}">
                <a16:creationId xmlns:a16="http://schemas.microsoft.com/office/drawing/2014/main" id="{B14C3459-AC4E-4F15-A2A1-DB7578688A9C}"/>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37044"/>
          <a:stretch/>
        </p:blipFill>
        <p:spPr>
          <a:xfrm>
            <a:off x="5222749" y="1124478"/>
            <a:ext cx="3752976" cy="7637428"/>
          </a:xfrm>
          <a:prstGeom prst="rect">
            <a:avLst/>
          </a:prstGeom>
        </p:spPr>
      </p:pic>
      <p:pic>
        <p:nvPicPr>
          <p:cNvPr id="16" name="Picture 15">
            <a:extLst>
              <a:ext uri="{FF2B5EF4-FFF2-40B4-BE49-F238E27FC236}">
                <a16:creationId xmlns:a16="http://schemas.microsoft.com/office/drawing/2014/main" id="{2C70FFEE-5C2F-4D1E-8B67-E19BE51C0A6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55154" y="4752277"/>
            <a:ext cx="1631449" cy="1357863"/>
          </a:xfrm>
          <a:prstGeom prst="rect">
            <a:avLst/>
          </a:prstGeom>
        </p:spPr>
      </p:pic>
      <p:pic>
        <p:nvPicPr>
          <p:cNvPr id="17" name="Picture 16">
            <a:extLst>
              <a:ext uri="{FF2B5EF4-FFF2-40B4-BE49-F238E27FC236}">
                <a16:creationId xmlns:a16="http://schemas.microsoft.com/office/drawing/2014/main" id="{0DD59332-4D95-4714-864A-6894B52B67C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4669495">
            <a:off x="3545124" y="4598250"/>
            <a:ext cx="1033920" cy="1627281"/>
          </a:xfrm>
          <a:prstGeom prst="rect">
            <a:avLst/>
          </a:prstGeom>
        </p:spPr>
      </p:pic>
    </p:spTree>
    <p:extLst>
      <p:ext uri="{BB962C8B-B14F-4D97-AF65-F5344CB8AC3E}">
        <p14:creationId xmlns:p14="http://schemas.microsoft.com/office/powerpoint/2010/main" val="2749302285"/>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C2D07FF1-3EB1-4D9E-84F9-D2450425A22C}" vid="{819F8316-0E89-457C-B2A7-A168B6D0BF6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113</TotalTime>
  <Words>564</Words>
  <Application>Microsoft Office PowerPoint</Application>
  <PresentationFormat>On-screen Show (4:3)</PresentationFormat>
  <Paragraphs>44</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Calibri</vt:lpstr>
      <vt:lpstr>Twinkl</vt:lpstr>
      <vt:lpstr>Twinkl SemiBold</vt:lpstr>
      <vt:lpstr>Sassoon Infant Rg</vt:lpstr>
      <vt:lpstr>Arial</vt:lpstr>
      <vt:lpstr>Office Theme</vt:lpstr>
      <vt:lpstr>PowerPoint Presentation</vt:lpstr>
      <vt:lpstr>The Sign of the Cross</vt:lpstr>
      <vt:lpstr>The Sign of the Cross</vt:lpstr>
      <vt:lpstr>Good Friday</vt:lpstr>
      <vt:lpstr>The Story of Holy Week</vt:lpstr>
      <vt:lpstr>The Story of Good Friday</vt:lpstr>
      <vt:lpstr>The Story of Good Friday</vt:lpstr>
      <vt:lpstr>After Good Friday</vt:lpstr>
      <vt:lpstr>Reflect in books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Harvey Johnson</dc:creator>
  <cp:lastModifiedBy>Gemma Summers</cp:lastModifiedBy>
  <cp:revision>14</cp:revision>
  <dcterms:created xsi:type="dcterms:W3CDTF">2018-03-23T09:56:23Z</dcterms:created>
  <dcterms:modified xsi:type="dcterms:W3CDTF">2021-03-01T12:40:41Z</dcterms:modified>
</cp:coreProperties>
</file>