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80" r:id="rId5"/>
    <p:sldId id="258" r:id="rId6"/>
    <p:sldId id="281" r:id="rId7"/>
    <p:sldId id="282" r:id="rId8"/>
    <p:sldId id="284" r:id="rId9"/>
    <p:sldId id="285" r:id="rId10"/>
    <p:sldId id="283" r:id="rId11"/>
    <p:sldId id="286" r:id="rId12"/>
    <p:sldId id="287" r:id="rId13"/>
    <p:sldId id="288" r:id="rId14"/>
    <p:sldId id="290" r:id="rId15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72">
          <p15:clr>
            <a:srgbClr val="A4A3A4"/>
          </p15:clr>
        </p15:guide>
        <p15:guide id="2" pos="393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>
        <p:guide orient="horz" pos="2772"/>
        <p:guide pos="39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/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933772E6-F64D-46DC-8129-5C6167F12205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4" name="Slide Image Placeholder 3">
            <a:extLst/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/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/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/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E06E1A6-1CE8-4959-B6C9-B91F785CD5A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434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F73763BC-FCDF-4A12-982C-B0ECD7E716FE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5364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A5244B6D-5DCE-4038-B778-BBB5E7587B6A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6388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8061B79E-6AA8-4937-B1BB-F4E97083C4CA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7412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467787DB-0E69-4109-BB0A-0F9359B30965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8436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B183AFF7-F8FE-452C-B718-93529EF7AF22}" type="slidenum">
              <a:rPr lang="en-GB" altLang="en-US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946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E28FAA7E-BA48-47CA-8856-953F2D9E38DC}" type="slidenum">
              <a:rPr lang="en-GB" altLang="en-US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0484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71BE0B33-C6CB-4F3A-B421-DBE219E14805}" type="slidenum">
              <a:rPr lang="en-GB" altLang="en-US"/>
              <a:pPr/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1508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BA16BF35-70A1-4D72-BDB7-2AD4BC8564C7}" type="slidenum">
              <a:rPr lang="en-GB" altLang="en-US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2532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7F5E407D-43C1-4FD3-978A-8B2043DC25A5}" type="slidenum">
              <a:rPr lang="en-GB" altLang="en-US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3556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E9889E22-92AB-44CA-9596-C146A74BBBBB}" type="slidenum">
              <a:rPr lang="en-GB" altLang="en-US"/>
              <a:pPr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29560-BF1D-44C7-B0A6-956FB87C9D75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B59B96-DC56-42B5-ACDD-4F9E267215E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3199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6039B-62AA-4507-BE87-92095D20F1A8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016B58-A8A8-43DA-842A-860861816C3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5583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C8826-2A6B-439B-AB19-5C02D3696F38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487364-7BD9-48A9-BE93-C34C98E72AA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8749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EEC39-1AC3-4D15-B019-E0D429B11491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7AE48E-4B0A-4D16-94C1-B7F7C3F7347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162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FB4E3-2D45-4BDB-9A33-1F4F973C6459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8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B7A1B-C2E9-4713-ABD7-0B56E514523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3683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00D18-F2C3-45B9-B4FF-07D4ADF9BB3A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4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BEF7CA-1189-4C31-9B6C-386CB7FE3C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75581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E0170-A425-44CE-8707-78973DFADAEF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3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75604B-EBA0-4BC3-AA15-6E7F661FDEB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3790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AB0F4-D612-4CE1-A68E-EDB4E19CCB52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A50CCE-6BA6-42C4-B3C9-D5DB47A08A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607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A6905-84DD-40B2-9ACE-B67163C14D5D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6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E09B39-DAB4-49AD-8E62-11CC225DE1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7942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90999-99DC-48EE-A61F-FDC9CE48ED15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C19CD-8A8A-4728-B1FD-8D9556B6D58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55546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850FC-EB29-479D-BCD4-C31D65B619D9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DDA0A1-47D5-4ED3-A640-77370DEA6C6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7384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F75BD4F-0698-4502-8E65-FDB60FED25F9}" type="datetimeFigureOut">
              <a:rPr lang="en-GB"/>
              <a:pPr>
                <a:defRPr/>
              </a:pPr>
              <a:t>22/01/2021</a:t>
            </a:fld>
            <a:endParaRPr lang="en-GB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5A93DFBB-177D-4645-AC2E-058B3B0AA53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MS PGothic" pitchFamily="34" charset="-128"/>
          <a:cs typeface="ＭＳ Ｐゴシック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MS PGothic" pitchFamily="34" charset="-128"/>
          <a:cs typeface="ＭＳ Ｐゴシック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MS PGothic" pitchFamily="34" charset="-128"/>
          <a:cs typeface="ＭＳ Ｐゴシック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MS PGothic" pitchFamily="34" charset="-128"/>
          <a:cs typeface="ＭＳ Ｐゴシック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/https/::d2v9y0dukr6mq2.cloudfront.net:video:thumbnail:YYrb1C5:videoblocks-passing-classical-still-life-arrangement_h8bsqakaz_thumbnail-full01.pn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/https/::d2v9y0dukr6mq2.cloudfront.net:video:thumbnail:YYrb1C5:videoblocks-passing-classical-still-life-arrangement_h8bsqakaz_thumbnail-full01.pn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/https/::d2v9y0dukr6mq2.cloudfront.net:video:thumbnail:YYrb1C5:videoblocks-passing-classical-still-life-arrangement_h8bsqakaz_thumbnail-full01.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/https/::m.media-amazon.com:images:I:61DmTExyIqL._SR500,500_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/https/::m.media-amazon.com:images:I:61DmTExyIqL._SR500,500_.jp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>
            <a:extLst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51" name="Picture 11" descr="Image result for still life arrangement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itle 1"/>
          <p:cNvSpPr txBox="1">
            <a:spLocks noChangeArrowheads="1"/>
          </p:cNvSpPr>
          <p:nvPr/>
        </p:nvSpPr>
        <p:spPr bwMode="auto">
          <a:xfrm>
            <a:off x="4387850" y="1200150"/>
            <a:ext cx="68961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r>
              <a:rPr lang="en-US" altLang="en-US" sz="8000" b="1">
                <a:solidFill>
                  <a:srgbClr val="FFFFFF"/>
                </a:solidFill>
                <a:latin typeface="Calibri Light" panose="020F0302020204030204" pitchFamily="34" charset="0"/>
              </a:rPr>
              <a:t>Noun Phrases and Expanded Noun Phrases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</a:pPr>
            <a:endParaRPr lang="en-US" altLang="en-US" sz="8000" i="1">
              <a:solidFill>
                <a:srgbClr val="FFFFFF"/>
              </a:solidFill>
              <a:latin typeface="Calibri Light" panose="020F0302020204030204" pitchFamily="34" charset="0"/>
            </a:endParaRPr>
          </a:p>
        </p:txBody>
      </p:sp>
      <p:cxnSp>
        <p:nvCxnSpPr>
          <p:cNvPr id="72" name="Straight Connector 71">
            <a:extLst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4056063" y="2286000"/>
            <a:ext cx="0" cy="228600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en-US">
              <a:latin typeface="Calibri" charset="0"/>
              <a:ea typeface="ＭＳ Ｐゴシック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785813" y="830263"/>
            <a:ext cx="10572750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600" b="1">
                <a:solidFill>
                  <a:srgbClr val="0000FF"/>
                </a:solidFill>
              </a:rPr>
              <a:t>Nouns</a:t>
            </a:r>
            <a:r>
              <a:rPr lang="en-GB" altLang="en-US" sz="3600" b="1"/>
              <a:t> </a:t>
            </a:r>
          </a:p>
          <a:p>
            <a:pPr algn="ctr" eaLnBrk="1" hangingPunct="1"/>
            <a:r>
              <a:rPr lang="en-GB" altLang="en-US" sz="3200">
                <a:cs typeface="Times New Roman" panose="02020603050405020304" pitchFamily="18" charset="0"/>
              </a:rPr>
              <a:t>A </a:t>
            </a:r>
            <a:r>
              <a:rPr lang="en-GB" altLang="en-US" sz="3200">
                <a:solidFill>
                  <a:srgbClr val="0000FF"/>
                </a:solidFill>
                <a:cs typeface="Times New Roman" panose="02020603050405020304" pitchFamily="18" charset="0"/>
              </a:rPr>
              <a:t>noun</a:t>
            </a:r>
            <a:r>
              <a:rPr lang="en-GB" altLang="en-US" sz="3200">
                <a:cs typeface="Times New Roman" panose="02020603050405020304" pitchFamily="18" charset="0"/>
              </a:rPr>
              <a:t> names a person, place, idea, thing or feeling.</a:t>
            </a:r>
          </a:p>
          <a:p>
            <a:pPr algn="ctr" eaLnBrk="1" hangingPunct="1"/>
            <a:r>
              <a:rPr lang="en-GB" altLang="en-US" sz="800">
                <a:cs typeface="Times New Roman" panose="02020603050405020304" pitchFamily="18" charset="0"/>
              </a:rPr>
              <a:t> </a:t>
            </a:r>
            <a:endParaRPr lang="en-GB" altLang="en-US" sz="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/>
          </p:cNvPr>
          <p:cNvSpPr txBox="1"/>
          <p:nvPr/>
        </p:nvSpPr>
        <p:spPr>
          <a:xfrm>
            <a:off x="2478088" y="2520950"/>
            <a:ext cx="3617912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solidFill>
                  <a:srgbClr val="FF0000"/>
                </a:solidFill>
                <a:latin typeface="+mj-lt"/>
                <a:ea typeface="+mn-ea"/>
              </a:rPr>
              <a:t>a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+mn-ea"/>
              </a:rPr>
              <a:t>skull</a:t>
            </a:r>
            <a:endParaRPr lang="en-GB" sz="2800" i="1" dirty="0">
              <a:latin typeface="+mj-lt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solidFill>
                  <a:srgbClr val="FF0000"/>
                </a:solidFill>
                <a:latin typeface="+mj-lt"/>
                <a:ea typeface="+mn-ea"/>
              </a:rPr>
              <a:t>the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+mn-ea"/>
              </a:rPr>
              <a:t>grapes</a:t>
            </a:r>
            <a:endParaRPr lang="en-GB" sz="2800" i="1" dirty="0">
              <a:latin typeface="+mj-lt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solidFill>
                  <a:srgbClr val="FF0000"/>
                </a:solidFill>
                <a:latin typeface="+mj-lt"/>
                <a:ea typeface="+mn-ea"/>
              </a:rPr>
              <a:t>an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+mn-ea"/>
              </a:rPr>
              <a:t>apple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solidFill>
                  <a:srgbClr val="FF0000"/>
                </a:solidFill>
                <a:latin typeface="+mj-lt"/>
                <a:ea typeface="+mn-ea"/>
              </a:rPr>
              <a:t>an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+mn-ea"/>
              </a:rPr>
              <a:t>arrangement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096963" y="4702175"/>
            <a:ext cx="995045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200">
                <a:cs typeface="Times New Roman" panose="02020603050405020304" pitchFamily="18" charset="0"/>
              </a:rPr>
              <a:t>In front of a </a:t>
            </a:r>
            <a:r>
              <a:rPr lang="en-GB" altLang="en-US" sz="3200">
                <a:solidFill>
                  <a:srgbClr val="0000FF"/>
                </a:solidFill>
                <a:cs typeface="Times New Roman" panose="02020603050405020304" pitchFamily="18" charset="0"/>
              </a:rPr>
              <a:t>noun</a:t>
            </a:r>
            <a:r>
              <a:rPr lang="en-GB" altLang="en-US" sz="3200">
                <a:cs typeface="Times New Roman" panose="02020603050405020304" pitchFamily="18" charset="0"/>
              </a:rPr>
              <a:t>, we often have </a:t>
            </a:r>
          </a:p>
          <a:p>
            <a:pPr algn="ctr" eaLnBrk="1" hangingPunct="1"/>
            <a:r>
              <a:rPr lang="en-GB" altLang="en-US" sz="2800">
                <a:solidFill>
                  <a:srgbClr val="FF0000"/>
                </a:solidFill>
                <a:cs typeface="Times New Roman" panose="02020603050405020304" pitchFamily="18" charset="0"/>
              </a:rPr>
              <a:t>a      an     the</a:t>
            </a:r>
            <a:endParaRPr lang="en-GB" altLang="en-US" sz="1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881938" y="5508625"/>
            <a:ext cx="1763712" cy="40005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2000"/>
              <a:t>determiners</a:t>
            </a:r>
            <a:endParaRPr lang="en-GB" altLang="en-US" sz="1600"/>
          </a:p>
        </p:txBody>
      </p:sp>
      <p:cxnSp>
        <p:nvCxnSpPr>
          <p:cNvPr id="10" name="Straight Arrow Connector 9">
            <a:extLst/>
          </p:cNvPr>
          <p:cNvCxnSpPr>
            <a:cxnSpLocks/>
          </p:cNvCxnSpPr>
          <p:nvPr/>
        </p:nvCxnSpPr>
        <p:spPr>
          <a:xfrm flipH="1" flipV="1">
            <a:off x="7113588" y="5508625"/>
            <a:ext cx="768350" cy="19208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9" name="Picture 11" descr="Image result for still life arrangement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490788"/>
            <a:ext cx="3214688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8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675" y="2565400"/>
            <a:ext cx="179387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Box 1"/>
          <p:cNvSpPr txBox="1">
            <a:spLocks noChangeArrowheads="1"/>
          </p:cNvSpPr>
          <p:nvPr/>
        </p:nvSpPr>
        <p:spPr bwMode="auto">
          <a:xfrm>
            <a:off x="785813" y="830263"/>
            <a:ext cx="105727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600" b="1">
                <a:solidFill>
                  <a:srgbClr val="00B050"/>
                </a:solidFill>
              </a:rPr>
              <a:t>Adjectives</a:t>
            </a:r>
            <a:r>
              <a:rPr lang="en-GB" altLang="en-US" sz="3200" b="1"/>
              <a:t> </a:t>
            </a:r>
          </a:p>
          <a:p>
            <a:pPr algn="ctr" eaLnBrk="1" hangingPunct="1"/>
            <a:r>
              <a:rPr lang="en-GB" altLang="en-US" sz="3200">
                <a:cs typeface="Arial" panose="020B0604020202020204" pitchFamily="34" charset="0"/>
              </a:rPr>
              <a:t>An </a:t>
            </a:r>
            <a:r>
              <a:rPr lang="en-GB" altLang="en-US" sz="3200">
                <a:solidFill>
                  <a:srgbClr val="00B050"/>
                </a:solidFill>
                <a:cs typeface="Arial" panose="020B0604020202020204" pitchFamily="34" charset="0"/>
              </a:rPr>
              <a:t>adjective</a:t>
            </a:r>
            <a:r>
              <a:rPr lang="en-GB" altLang="en-US" sz="3200">
                <a:cs typeface="Arial" panose="020B0604020202020204" pitchFamily="34" charset="0"/>
              </a:rPr>
              <a:t> is a describing word.  </a:t>
            </a:r>
          </a:p>
          <a:p>
            <a:pPr algn="ctr" eaLnBrk="1" hangingPunct="1"/>
            <a:r>
              <a:rPr lang="en-GB" altLang="en-US" sz="3200">
                <a:cs typeface="Arial" panose="020B0604020202020204" pitchFamily="34" charset="0"/>
              </a:rPr>
              <a:t>It tells you more about a </a:t>
            </a:r>
            <a:r>
              <a:rPr lang="en-GB" altLang="en-US" sz="3200">
                <a:solidFill>
                  <a:srgbClr val="0000FF"/>
                </a:solidFill>
                <a:cs typeface="Arial" panose="020B0604020202020204" pitchFamily="34" charset="0"/>
              </a:rPr>
              <a:t>noun</a:t>
            </a:r>
            <a:r>
              <a:rPr lang="en-GB" altLang="en-US" sz="3200">
                <a:cs typeface="Arial" panose="020B0604020202020204" pitchFamily="34" charset="0"/>
              </a:rPr>
              <a:t>.</a:t>
            </a:r>
            <a:endParaRPr lang="en-GB" altLang="en-US" sz="3200"/>
          </a:p>
          <a:p>
            <a:pPr algn="ctr" eaLnBrk="1" hangingPunct="1"/>
            <a:endParaRPr lang="en-GB" altLang="en-US" sz="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/>
          </p:cNvPr>
          <p:cNvSpPr txBox="1"/>
          <p:nvPr/>
        </p:nvSpPr>
        <p:spPr>
          <a:xfrm>
            <a:off x="4264025" y="2565400"/>
            <a:ext cx="3617913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latin typeface="+mj-lt"/>
                <a:ea typeface="+mn-ea"/>
              </a:rPr>
              <a:t>a </a:t>
            </a:r>
            <a:r>
              <a:rPr lang="en-GB" sz="2800" i="1" dirty="0">
                <a:solidFill>
                  <a:srgbClr val="00B050"/>
                </a:solidFill>
                <a:latin typeface="+mj-lt"/>
                <a:ea typeface="+mn-ea"/>
              </a:rPr>
              <a:t>shining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+mn-ea"/>
              </a:rPr>
              <a:t>flame</a:t>
            </a:r>
            <a:endParaRPr lang="en-GB" sz="2800" i="1" dirty="0">
              <a:latin typeface="+mj-lt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latin typeface="+mj-lt"/>
                <a:ea typeface="+mn-ea"/>
              </a:rPr>
              <a:t>the </a:t>
            </a:r>
            <a:r>
              <a:rPr lang="en-GB" sz="2800" i="1" dirty="0">
                <a:solidFill>
                  <a:srgbClr val="00B050"/>
                </a:solidFill>
                <a:latin typeface="+mj-lt"/>
                <a:ea typeface="+mn-ea"/>
              </a:rPr>
              <a:t>solitary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+mn-ea"/>
              </a:rPr>
              <a:t>flame</a:t>
            </a:r>
            <a:endParaRPr lang="en-GB" sz="2800" i="1" dirty="0">
              <a:latin typeface="+mj-lt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latin typeface="+mj-lt"/>
                <a:ea typeface="+mn-ea"/>
              </a:rPr>
              <a:t>the </a:t>
            </a:r>
            <a:r>
              <a:rPr lang="en-GB" sz="2800" i="1" dirty="0">
                <a:solidFill>
                  <a:srgbClr val="00B050"/>
                </a:solidFill>
                <a:latin typeface="+mj-lt"/>
                <a:ea typeface="+mn-ea"/>
              </a:rPr>
              <a:t>steady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+mn-ea"/>
              </a:rPr>
              <a:t>flame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latin typeface="+mj-lt"/>
                <a:ea typeface="+mn-ea"/>
              </a:rPr>
              <a:t>a </a:t>
            </a:r>
            <a:r>
              <a:rPr lang="en-GB" sz="2800" i="1" dirty="0">
                <a:solidFill>
                  <a:srgbClr val="00B050"/>
                </a:solidFill>
                <a:latin typeface="+mj-lt"/>
                <a:ea typeface="+mn-ea"/>
              </a:rPr>
              <a:t>bright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+mn-ea"/>
              </a:rPr>
              <a:t> flame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306638" y="5270500"/>
            <a:ext cx="7531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rgbClr val="00B050"/>
                </a:solidFill>
                <a:cs typeface="Times New Roman" panose="02020603050405020304" pitchFamily="18" charset="0"/>
              </a:rPr>
              <a:t>Adjectives</a:t>
            </a:r>
            <a:r>
              <a:rPr lang="en-GB" altLang="en-US" sz="2800">
                <a:cs typeface="Times New Roman" panose="02020603050405020304" pitchFamily="18" charset="0"/>
              </a:rPr>
              <a:t> sometimes come next to ‘their’ </a:t>
            </a:r>
            <a:r>
              <a:rPr lang="en-GB" altLang="en-US" sz="2800">
                <a:solidFill>
                  <a:srgbClr val="0000FF"/>
                </a:solidFill>
                <a:cs typeface="Times New Roman" panose="02020603050405020304" pitchFamily="18" charset="0"/>
              </a:rPr>
              <a:t>nouns</a:t>
            </a:r>
            <a:r>
              <a:rPr lang="en-GB" altLang="en-US" sz="2800">
                <a:cs typeface="Times New Roman" panose="02020603050405020304" pitchFamily="18" charset="0"/>
              </a:rPr>
              <a:t>…</a:t>
            </a:r>
            <a:endParaRPr lang="en-GB" altLang="en-US" sz="1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906838" y="5726113"/>
            <a:ext cx="43307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2800" i="1">
                <a:cs typeface="Times New Roman" panose="02020603050405020304" pitchFamily="18" charset="0"/>
              </a:rPr>
              <a:t>but sometimes they do not.</a:t>
            </a:r>
            <a:endParaRPr lang="en-GB" altLang="en-US" sz="28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/>
          </p:cNvPr>
          <p:cNvSpPr txBox="1"/>
          <p:nvPr/>
        </p:nvSpPr>
        <p:spPr>
          <a:xfrm>
            <a:off x="4103688" y="4487863"/>
            <a:ext cx="39370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latin typeface="+mj-lt"/>
                <a:ea typeface="+mn-ea"/>
              </a:rPr>
              <a:t>The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+mn-ea"/>
              </a:rPr>
              <a:t>light</a:t>
            </a:r>
            <a:r>
              <a:rPr lang="en-GB" sz="2800" i="1" dirty="0">
                <a:latin typeface="+mj-lt"/>
                <a:ea typeface="+mn-ea"/>
              </a:rPr>
              <a:t> is </a:t>
            </a:r>
            <a:r>
              <a:rPr lang="en-GB" sz="2800" i="1" dirty="0">
                <a:solidFill>
                  <a:srgbClr val="00B050"/>
                </a:solidFill>
                <a:latin typeface="+mj-lt"/>
                <a:ea typeface="+mn-ea"/>
              </a:rPr>
              <a:t>unsteady</a:t>
            </a:r>
            <a:r>
              <a:rPr lang="en-GB" sz="2800" dirty="0">
                <a:latin typeface="+mj-lt"/>
                <a:ea typeface="+mn-ea"/>
              </a:rPr>
              <a:t>.</a:t>
            </a:r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833438" y="1189038"/>
            <a:ext cx="1781175" cy="1820862"/>
            <a:chOff x="1658986" y="2181077"/>
            <a:chExt cx="1146041" cy="1821477"/>
          </a:xfrm>
        </p:grpSpPr>
        <p:sp>
          <p:nvSpPr>
            <p:cNvPr id="4105" name="Rectangle 12"/>
            <p:cNvSpPr>
              <a:spLocks noChangeArrowheads="1"/>
            </p:cNvSpPr>
            <p:nvPr/>
          </p:nvSpPr>
          <p:spPr bwMode="auto">
            <a:xfrm>
              <a:off x="1658986" y="2181077"/>
              <a:ext cx="665247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r>
                <a:rPr lang="en-GB" altLang="en-US" sz="2800" i="1">
                  <a:solidFill>
                    <a:srgbClr val="0000FF"/>
                  </a:solidFill>
                  <a:latin typeface="Calibri Light" panose="020F0302020204030204" pitchFamily="34" charset="0"/>
                </a:rPr>
                <a:t>flame</a:t>
              </a:r>
              <a:endParaRPr lang="en-GB" altLang="en-US"/>
            </a:p>
          </p:txBody>
        </p:sp>
        <p:cxnSp>
          <p:nvCxnSpPr>
            <p:cNvPr id="12" name="Straight Connector 11">
              <a:extLst/>
            </p:cNvPr>
            <p:cNvCxnSpPr>
              <a:cxnSpLocks/>
            </p:cNvCxnSpPr>
            <p:nvPr/>
          </p:nvCxnSpPr>
          <p:spPr>
            <a:xfrm>
              <a:off x="1963371" y="2695601"/>
              <a:ext cx="841656" cy="1306953"/>
            </a:xfrm>
            <a:prstGeom prst="line">
              <a:avLst/>
            </a:prstGeom>
            <a:ln w="38100" cap="flat" cmpd="sng" algn="ctr">
              <a:solidFill>
                <a:schemeClr val="accent4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8" grpId="0"/>
      <p:bldP spid="9" grpId="0"/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785813" y="590550"/>
            <a:ext cx="10572750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600" b="1"/>
              <a:t>Noun Phrases </a:t>
            </a:r>
          </a:p>
          <a:p>
            <a:pPr algn="ctr" eaLnBrk="1" hangingPunct="1"/>
            <a:r>
              <a:rPr lang="en-GB" altLang="en-US" sz="3200">
                <a:cs typeface="Times New Roman" panose="02020603050405020304" pitchFamily="18" charset="0"/>
              </a:rPr>
              <a:t>A </a:t>
            </a:r>
            <a:r>
              <a:rPr lang="en-GB" altLang="en-US" sz="3200" b="1">
                <a:cs typeface="Times New Roman" panose="02020603050405020304" pitchFamily="18" charset="0"/>
              </a:rPr>
              <a:t>noun phrase </a:t>
            </a:r>
            <a:r>
              <a:rPr lang="en-GB" altLang="en-US" sz="3200">
                <a:cs typeface="Times New Roman" panose="02020603050405020304" pitchFamily="18" charset="0"/>
              </a:rPr>
              <a:t>adds extra detail to the </a:t>
            </a:r>
            <a:r>
              <a:rPr lang="en-GB" altLang="en-US" sz="3200">
                <a:solidFill>
                  <a:srgbClr val="0000FF"/>
                </a:solidFill>
                <a:cs typeface="Times New Roman" panose="02020603050405020304" pitchFamily="18" charset="0"/>
              </a:rPr>
              <a:t>noun</a:t>
            </a:r>
            <a:r>
              <a:rPr lang="en-GB" altLang="en-US" sz="3200">
                <a:cs typeface="Times New Roman" panose="02020603050405020304" pitchFamily="18" charset="0"/>
              </a:rPr>
              <a:t>.</a:t>
            </a:r>
          </a:p>
          <a:p>
            <a:pPr algn="ctr" eaLnBrk="1" hangingPunct="1"/>
            <a:r>
              <a:rPr lang="en-GB" altLang="en-US" sz="800">
                <a:solidFill>
                  <a:srgbClr val="0000CC"/>
                </a:solidFill>
                <a:cs typeface="Times New Roman" panose="02020603050405020304" pitchFamily="18" charset="0"/>
              </a:rPr>
              <a:t> </a:t>
            </a:r>
            <a:endParaRPr lang="en-GB" altLang="en-US" sz="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08113" y="5281613"/>
            <a:ext cx="99504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2400">
                <a:cs typeface="Times New Roman" panose="02020603050405020304" pitchFamily="18" charset="0"/>
              </a:rPr>
              <a:t>It can be made by adding an </a:t>
            </a:r>
            <a:r>
              <a:rPr lang="en-GB" altLang="en-US" sz="2400">
                <a:solidFill>
                  <a:srgbClr val="00B050"/>
                </a:solidFill>
                <a:cs typeface="Times New Roman" panose="02020603050405020304" pitchFamily="18" charset="0"/>
              </a:rPr>
              <a:t>adjective</a:t>
            </a:r>
            <a:r>
              <a:rPr lang="en-GB" altLang="en-US" sz="2400">
                <a:cs typeface="Times New Roman" panose="02020603050405020304" pitchFamily="18" charset="0"/>
              </a:rPr>
              <a:t> or two.</a:t>
            </a:r>
          </a:p>
        </p:txBody>
      </p:sp>
      <p:sp>
        <p:nvSpPr>
          <p:cNvPr id="10" name="Left Brace 9">
            <a:extLst/>
          </p:cNvPr>
          <p:cNvSpPr/>
          <p:nvPr/>
        </p:nvSpPr>
        <p:spPr>
          <a:xfrm rot="5400000">
            <a:off x="5979319" y="1127919"/>
            <a:ext cx="196850" cy="2827338"/>
          </a:xfrm>
          <a:prstGeom prst="leftBrac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TextBox 10">
            <a:extLst/>
          </p:cNvPr>
          <p:cNvSpPr txBox="1"/>
          <p:nvPr/>
        </p:nvSpPr>
        <p:spPr>
          <a:xfrm>
            <a:off x="5297488" y="1968500"/>
            <a:ext cx="1524000" cy="3683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latin typeface="+mn-lt"/>
                <a:ea typeface="+mn-ea"/>
              </a:rPr>
              <a:t>noun phrase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096963" y="5711825"/>
            <a:ext cx="9950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2400">
                <a:cs typeface="Times New Roman" panose="02020603050405020304" pitchFamily="18" charset="0"/>
              </a:rPr>
              <a:t>The </a:t>
            </a:r>
            <a:r>
              <a:rPr lang="en-GB" altLang="en-US" sz="2400" b="1">
                <a:cs typeface="Times New Roman" panose="02020603050405020304" pitchFamily="18" charset="0"/>
              </a:rPr>
              <a:t>noun phrase </a:t>
            </a:r>
            <a:r>
              <a:rPr lang="en-GB" altLang="en-US" sz="2400">
                <a:cs typeface="Times New Roman" panose="02020603050405020304" pitchFamily="18" charset="0"/>
              </a:rPr>
              <a:t>includes the </a:t>
            </a:r>
            <a:r>
              <a:rPr lang="en-GB" altLang="en-US" sz="2400">
                <a:solidFill>
                  <a:srgbClr val="0000FF"/>
                </a:solidFill>
                <a:cs typeface="Times New Roman" panose="02020603050405020304" pitchFamily="18" charset="0"/>
              </a:rPr>
              <a:t>noun</a:t>
            </a:r>
            <a:r>
              <a:rPr lang="en-GB" altLang="en-US" sz="2400">
                <a:cs typeface="Times New Roman" panose="02020603050405020304" pitchFamily="18" charset="0"/>
              </a:rPr>
              <a:t>, </a:t>
            </a:r>
            <a:r>
              <a:rPr lang="en-GB" altLang="en-US" sz="2400">
                <a:solidFill>
                  <a:srgbClr val="00B050"/>
                </a:solidFill>
                <a:cs typeface="Times New Roman" panose="02020603050405020304" pitchFamily="18" charset="0"/>
              </a:rPr>
              <a:t>adjectives</a:t>
            </a:r>
            <a:r>
              <a:rPr lang="en-GB" altLang="en-US" sz="2400">
                <a:cs typeface="Times New Roman" panose="02020603050405020304" pitchFamily="18" charset="0"/>
              </a:rPr>
              <a:t> and </a:t>
            </a:r>
            <a:r>
              <a:rPr lang="en-GB" altLang="en-US" sz="2400">
                <a:solidFill>
                  <a:srgbClr val="FF0000"/>
                </a:solidFill>
                <a:cs typeface="Times New Roman" panose="02020603050405020304" pitchFamily="18" charset="0"/>
              </a:rPr>
              <a:t>determiner</a:t>
            </a:r>
            <a:r>
              <a:rPr lang="en-GB" altLang="en-US" sz="2400"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Rectangle 2">
            <a:extLst/>
          </p:cNvPr>
          <p:cNvSpPr/>
          <p:nvPr/>
        </p:nvSpPr>
        <p:spPr>
          <a:xfrm>
            <a:off x="3048000" y="2603500"/>
            <a:ext cx="6096000" cy="15684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i="1" dirty="0">
                <a:solidFill>
                  <a:srgbClr val="FF0000"/>
                </a:solidFill>
                <a:latin typeface="+mj-lt"/>
                <a:ea typeface="+mn-ea"/>
              </a:rPr>
              <a:t>a</a:t>
            </a:r>
            <a:r>
              <a:rPr lang="en-GB" sz="2400" i="1" dirty="0">
                <a:solidFill>
                  <a:srgbClr val="00B050"/>
                </a:solidFill>
                <a:latin typeface="+mj-lt"/>
                <a:ea typeface="+mn-ea"/>
              </a:rPr>
              <a:t> bright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+mn-ea"/>
              </a:rPr>
              <a:t>candle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i="1" dirty="0">
                <a:solidFill>
                  <a:srgbClr val="FF0000"/>
                </a:solidFill>
                <a:latin typeface="+mj-lt"/>
                <a:ea typeface="+mn-ea"/>
              </a:rPr>
              <a:t>the</a:t>
            </a:r>
            <a:r>
              <a:rPr lang="en-GB" sz="2400" i="1" dirty="0">
                <a:latin typeface="+mj-lt"/>
                <a:ea typeface="+mn-ea"/>
              </a:rPr>
              <a:t> </a:t>
            </a:r>
            <a:r>
              <a:rPr lang="en-GB" sz="2400" i="1" dirty="0">
                <a:solidFill>
                  <a:srgbClr val="00B050"/>
                </a:solidFill>
                <a:latin typeface="+mj-lt"/>
                <a:ea typeface="+mn-ea"/>
              </a:rPr>
              <a:t>spooky</a:t>
            </a:r>
            <a:r>
              <a:rPr lang="en-GB" sz="2400" i="1" dirty="0">
                <a:latin typeface="+mj-lt"/>
                <a:ea typeface="+mn-ea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+mn-ea"/>
              </a:rPr>
              <a:t>skull</a:t>
            </a:r>
            <a:endParaRPr lang="en-GB" sz="2400" i="1" dirty="0">
              <a:latin typeface="+mj-lt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i="1" dirty="0">
                <a:solidFill>
                  <a:srgbClr val="FF0000"/>
                </a:solidFill>
                <a:latin typeface="+mj-lt"/>
                <a:ea typeface="+mn-ea"/>
              </a:rPr>
              <a:t>a</a:t>
            </a:r>
            <a:r>
              <a:rPr lang="en-GB" sz="2400" i="1" dirty="0">
                <a:latin typeface="+mj-lt"/>
                <a:ea typeface="+mn-ea"/>
              </a:rPr>
              <a:t> </a:t>
            </a:r>
            <a:r>
              <a:rPr lang="en-GB" sz="2400" i="1" dirty="0">
                <a:solidFill>
                  <a:srgbClr val="00B050"/>
                </a:solidFill>
                <a:latin typeface="+mj-lt"/>
                <a:ea typeface="+mn-ea"/>
              </a:rPr>
              <a:t>silver</a:t>
            </a:r>
            <a:r>
              <a:rPr lang="en-GB" sz="2400" i="1" dirty="0">
                <a:latin typeface="+mj-lt"/>
                <a:ea typeface="+mn-ea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+mn-ea"/>
              </a:rPr>
              <a:t>vase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i="1" dirty="0">
                <a:solidFill>
                  <a:srgbClr val="FF0000"/>
                </a:solidFill>
                <a:latin typeface="+mj-lt"/>
                <a:ea typeface="+mn-ea"/>
              </a:rPr>
              <a:t>a</a:t>
            </a:r>
            <a:r>
              <a:rPr lang="en-GB" sz="2400" i="1" dirty="0">
                <a:latin typeface="+mj-lt"/>
                <a:ea typeface="+mn-ea"/>
              </a:rPr>
              <a:t> </a:t>
            </a:r>
            <a:r>
              <a:rPr lang="en-GB" sz="2400" i="1" dirty="0">
                <a:solidFill>
                  <a:srgbClr val="00B050"/>
                </a:solidFill>
                <a:latin typeface="+mj-lt"/>
                <a:ea typeface="+mn-ea"/>
              </a:rPr>
              <a:t>detailed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+mn-ea"/>
              </a:rPr>
              <a:t> description</a:t>
            </a:r>
          </a:p>
        </p:txBody>
      </p:sp>
      <p:sp>
        <p:nvSpPr>
          <p:cNvPr id="4" name="Speech Bubble: Rectangle with Corners Rounded 3">
            <a:extLst/>
          </p:cNvPr>
          <p:cNvSpPr/>
          <p:nvPr/>
        </p:nvSpPr>
        <p:spPr>
          <a:xfrm>
            <a:off x="8596313" y="2863850"/>
            <a:ext cx="2813050" cy="1398588"/>
          </a:xfrm>
          <a:prstGeom prst="wedgeRoundRectCallout">
            <a:avLst>
              <a:gd name="adj1" fmla="val 45781"/>
              <a:gd name="adj2" fmla="val 72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accent2">
                    <a:lumMod val="75000"/>
                  </a:schemeClr>
                </a:solidFill>
              </a:rPr>
              <a:t>Adverbs</a:t>
            </a:r>
            <a:r>
              <a:rPr lang="en-GB" sz="2400" dirty="0">
                <a:solidFill>
                  <a:sysClr val="windowText" lastClr="000000"/>
                </a:solidFill>
              </a:rPr>
              <a:t> can also be part of a noun phrase.</a:t>
            </a:r>
          </a:p>
        </p:txBody>
      </p:sp>
      <p:sp>
        <p:nvSpPr>
          <p:cNvPr id="15" name="Rectangle 14">
            <a:extLst/>
          </p:cNvPr>
          <p:cNvSpPr/>
          <p:nvPr/>
        </p:nvSpPr>
        <p:spPr>
          <a:xfrm>
            <a:off x="4770438" y="4100513"/>
            <a:ext cx="260350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i="1" dirty="0">
                <a:solidFill>
                  <a:srgbClr val="FF0000"/>
                </a:solidFill>
                <a:latin typeface="Calibri Light"/>
                <a:ea typeface="+mn-ea"/>
              </a:rPr>
              <a:t>a</a:t>
            </a:r>
            <a:r>
              <a:rPr lang="en-GB" sz="2400" i="1" dirty="0">
                <a:solidFill>
                  <a:srgbClr val="00B050"/>
                </a:solidFill>
                <a:latin typeface="Calibri Light"/>
                <a:ea typeface="+mn-ea"/>
              </a:rPr>
              <a:t> </a:t>
            </a:r>
            <a:r>
              <a:rPr lang="en-GB" sz="2400" i="1" dirty="0">
                <a:solidFill>
                  <a:schemeClr val="accent2">
                    <a:lumMod val="75000"/>
                  </a:schemeClr>
                </a:solidFill>
                <a:latin typeface="Calibri Light"/>
                <a:ea typeface="+mn-ea"/>
              </a:rPr>
              <a:t>very</a:t>
            </a:r>
            <a:r>
              <a:rPr lang="en-GB" sz="2400" i="1" dirty="0">
                <a:solidFill>
                  <a:srgbClr val="00B050"/>
                </a:solidFill>
                <a:latin typeface="Calibri Light"/>
                <a:ea typeface="+mn-ea"/>
              </a:rPr>
              <a:t> bright </a:t>
            </a:r>
            <a:r>
              <a:rPr lang="en-GB" sz="2400" i="1" dirty="0">
                <a:solidFill>
                  <a:srgbClr val="0000FF"/>
                </a:solidFill>
                <a:latin typeface="Calibri Light"/>
                <a:ea typeface="+mn-ea"/>
              </a:rPr>
              <a:t>candle</a:t>
            </a:r>
          </a:p>
        </p:txBody>
      </p:sp>
      <p:sp>
        <p:nvSpPr>
          <p:cNvPr id="16" name="Rectangle 15">
            <a:extLst/>
          </p:cNvPr>
          <p:cNvSpPr/>
          <p:nvPr/>
        </p:nvSpPr>
        <p:spPr>
          <a:xfrm>
            <a:off x="4473575" y="4460875"/>
            <a:ext cx="3395663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i="1" dirty="0">
                <a:solidFill>
                  <a:srgbClr val="FF0000"/>
                </a:solidFill>
                <a:latin typeface="Calibri Light"/>
                <a:ea typeface="+mn-ea"/>
              </a:rPr>
              <a:t>the</a:t>
            </a:r>
            <a:r>
              <a:rPr lang="en-GB" sz="2400" i="1" dirty="0">
                <a:solidFill>
                  <a:srgbClr val="00B050"/>
                </a:solidFill>
                <a:latin typeface="Calibri Light"/>
                <a:ea typeface="+mn-ea"/>
              </a:rPr>
              <a:t> </a:t>
            </a:r>
            <a:r>
              <a:rPr lang="en-GB" sz="2400" i="1" dirty="0">
                <a:solidFill>
                  <a:schemeClr val="accent2">
                    <a:lumMod val="75000"/>
                  </a:schemeClr>
                </a:solidFill>
                <a:latin typeface="Calibri Light"/>
                <a:ea typeface="+mn-ea"/>
              </a:rPr>
              <a:t>extremely</a:t>
            </a:r>
            <a:r>
              <a:rPr lang="en-GB" sz="2400" i="1" dirty="0">
                <a:solidFill>
                  <a:srgbClr val="00B050"/>
                </a:solidFill>
                <a:latin typeface="Calibri Light"/>
                <a:ea typeface="+mn-ea"/>
              </a:rPr>
              <a:t> spooky </a:t>
            </a:r>
            <a:r>
              <a:rPr lang="en-GB" sz="2400" i="1" dirty="0">
                <a:solidFill>
                  <a:srgbClr val="0000FF"/>
                </a:solidFill>
                <a:latin typeface="Calibri Light"/>
                <a:ea typeface="+mn-ea"/>
              </a:rPr>
              <a:t>skull</a:t>
            </a:r>
          </a:p>
        </p:txBody>
      </p:sp>
      <p:sp>
        <p:nvSpPr>
          <p:cNvPr id="20490" name="Rectangle 2"/>
          <p:cNvSpPr>
            <a:spLocks noChangeArrowheads="1"/>
          </p:cNvSpPr>
          <p:nvPr/>
        </p:nvSpPr>
        <p:spPr bwMode="auto">
          <a:xfrm>
            <a:off x="2354263" y="2755900"/>
            <a:ext cx="3862387" cy="4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en-US">
              <a:latin typeface="Calibri" charset="0"/>
              <a:ea typeface="ＭＳ Ｐゴシック" charset="0"/>
            </a:endParaRPr>
          </a:p>
        </p:txBody>
      </p:sp>
      <p:pic>
        <p:nvPicPr>
          <p:cNvPr id="5132" name="Picture 11" descr="Image result for still life arrangement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755900"/>
            <a:ext cx="3214688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1" grpId="0" animBg="1"/>
      <p:bldP spid="12" grpId="0"/>
      <p:bldP spid="4" grpId="0" animBg="1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313" y="4557713"/>
            <a:ext cx="1354137" cy="183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785813" y="830263"/>
            <a:ext cx="10572750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600" b="1"/>
              <a:t>Spotting a Noun Phrase </a:t>
            </a:r>
          </a:p>
          <a:p>
            <a:pPr algn="ctr" eaLnBrk="1" hangingPunct="1"/>
            <a:r>
              <a:rPr lang="en-GB" altLang="en-US" sz="3200">
                <a:cs typeface="Times New Roman" panose="02020603050405020304" pitchFamily="18" charset="0"/>
              </a:rPr>
              <a:t>A </a:t>
            </a:r>
            <a:r>
              <a:rPr lang="en-GB" altLang="en-US" sz="3200" b="1">
                <a:cs typeface="Times New Roman" panose="02020603050405020304" pitchFamily="18" charset="0"/>
              </a:rPr>
              <a:t>noun phrase </a:t>
            </a:r>
            <a:r>
              <a:rPr lang="en-GB" altLang="en-US" sz="3200">
                <a:cs typeface="Times New Roman" panose="02020603050405020304" pitchFamily="18" charset="0"/>
              </a:rPr>
              <a:t>can be replaced by a </a:t>
            </a:r>
            <a:r>
              <a:rPr lang="en-GB" altLang="en-US" sz="3200">
                <a:solidFill>
                  <a:srgbClr val="FF6600"/>
                </a:solidFill>
                <a:cs typeface="Times New Roman" panose="02020603050405020304" pitchFamily="18" charset="0"/>
              </a:rPr>
              <a:t>pronoun</a:t>
            </a:r>
            <a:r>
              <a:rPr lang="en-GB" altLang="en-US" sz="3200">
                <a:cs typeface="Times New Roman" panose="02020603050405020304" pitchFamily="18" charset="0"/>
              </a:rPr>
              <a:t>.</a:t>
            </a:r>
          </a:p>
          <a:p>
            <a:pPr algn="ctr" eaLnBrk="1" hangingPunct="1"/>
            <a:r>
              <a:rPr lang="en-GB" altLang="en-US" sz="800">
                <a:solidFill>
                  <a:srgbClr val="0000CC"/>
                </a:solidFill>
                <a:cs typeface="Times New Roman" panose="02020603050405020304" pitchFamily="18" charset="0"/>
              </a:rPr>
              <a:t> </a:t>
            </a:r>
            <a:endParaRPr lang="en-GB" altLang="en-US" sz="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85813" y="2520950"/>
            <a:ext cx="6662737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latin typeface="Calibri Light" panose="020F0302020204030204" pitchFamily="34" charset="0"/>
              </a:rPr>
              <a:t>A solitary flame </a:t>
            </a:r>
            <a:r>
              <a:rPr lang="en-GB" altLang="en-US" sz="2400">
                <a:latin typeface="Calibri Light" panose="020F0302020204030204" pitchFamily="34" charset="0"/>
              </a:rPr>
              <a:t>burnt steadily.</a:t>
            </a:r>
          </a:p>
          <a:p>
            <a:pPr eaLnBrk="1" hangingPunct="1"/>
            <a:r>
              <a:rPr lang="en-GB" altLang="en-US" sz="2400" b="1">
                <a:latin typeface="Calibri Light" panose="020F0302020204030204" pitchFamily="34" charset="0"/>
              </a:rPr>
              <a:t>The ripe grapes </a:t>
            </a:r>
            <a:r>
              <a:rPr lang="en-GB" altLang="en-US" sz="2400">
                <a:latin typeface="Calibri Light" panose="020F0302020204030204" pitchFamily="34" charset="0"/>
              </a:rPr>
              <a:t>lay scattered over the table</a:t>
            </a:r>
            <a:r>
              <a:rPr lang="en-GB" altLang="en-US" sz="2400" i="1">
                <a:solidFill>
                  <a:srgbClr val="0000FF"/>
                </a:solidFill>
                <a:latin typeface="Calibri Light" panose="020F0302020204030204" pitchFamily="34" charset="0"/>
              </a:rPr>
              <a:t>.</a:t>
            </a:r>
          </a:p>
          <a:p>
            <a:pPr eaLnBrk="1" hangingPunct="1"/>
            <a:r>
              <a:rPr lang="en-GB" altLang="en-US" sz="2400" b="1">
                <a:latin typeface="Calibri Light" panose="020F0302020204030204" pitchFamily="34" charset="0"/>
              </a:rPr>
              <a:t>The satisfied artist </a:t>
            </a:r>
            <a:r>
              <a:rPr lang="en-GB" altLang="en-US" sz="2400">
                <a:latin typeface="Calibri Light" panose="020F0302020204030204" pitchFamily="34" charset="0"/>
              </a:rPr>
              <a:t>studied the scene carefully.  </a:t>
            </a:r>
          </a:p>
          <a:p>
            <a:pPr eaLnBrk="1" hangingPunct="1"/>
            <a:r>
              <a:rPr lang="en-GB" altLang="en-US" sz="2400">
                <a:latin typeface="Calibri Light" panose="020F0302020204030204" pitchFamily="34" charset="0"/>
              </a:rPr>
              <a:t>The scene is part of </a:t>
            </a:r>
            <a:r>
              <a:rPr lang="en-GB" altLang="en-US" sz="2400" b="1">
                <a:latin typeface="Calibri Light" panose="020F0302020204030204" pitchFamily="34" charset="0"/>
              </a:rPr>
              <a:t>the artist’s latest work</a:t>
            </a:r>
            <a:r>
              <a:rPr lang="en-GB" altLang="en-US" sz="2400">
                <a:latin typeface="Calibri Light" panose="020F0302020204030204" pitchFamily="34" charset="0"/>
              </a:rPr>
              <a:t>.</a:t>
            </a:r>
            <a:endParaRPr lang="en-GB" altLang="en-US" sz="2400">
              <a:solidFill>
                <a:srgbClr val="0000FF"/>
              </a:solidFill>
            </a:endParaRPr>
          </a:p>
        </p:txBody>
      </p:sp>
      <p:sp>
        <p:nvSpPr>
          <p:cNvPr id="9" name="TextBox 8">
            <a:extLst/>
          </p:cNvPr>
          <p:cNvSpPr txBox="1"/>
          <p:nvPr/>
        </p:nvSpPr>
        <p:spPr>
          <a:xfrm>
            <a:off x="7294563" y="2493963"/>
            <a:ext cx="4348162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FF6600"/>
                </a:solidFill>
                <a:latin typeface="+mj-lt"/>
                <a:ea typeface="+mn-ea"/>
              </a:rPr>
              <a:t>It</a:t>
            </a:r>
            <a:r>
              <a:rPr lang="en-GB" sz="2400" b="1" dirty="0">
                <a:latin typeface="+mj-lt"/>
                <a:ea typeface="+mn-ea"/>
              </a:rPr>
              <a:t> </a:t>
            </a:r>
            <a:r>
              <a:rPr lang="en-GB" sz="2400" dirty="0">
                <a:latin typeface="+mj-lt"/>
                <a:ea typeface="+mn-ea"/>
              </a:rPr>
              <a:t>burnt steadily.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FF6600"/>
                </a:solidFill>
                <a:latin typeface="+mj-lt"/>
                <a:ea typeface="+mn-ea"/>
              </a:rPr>
              <a:t>They</a:t>
            </a:r>
            <a:r>
              <a:rPr lang="en-GB" sz="2400" b="1" dirty="0">
                <a:solidFill>
                  <a:srgbClr val="0000FF"/>
                </a:solidFill>
                <a:latin typeface="+mj-lt"/>
                <a:ea typeface="+mn-ea"/>
              </a:rPr>
              <a:t> </a:t>
            </a:r>
            <a:r>
              <a:rPr lang="en-GB" sz="2400" dirty="0">
                <a:latin typeface="+mj-lt"/>
                <a:ea typeface="+mn-ea"/>
              </a:rPr>
              <a:t>lay scattered over the table.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rgbClr val="FF6600"/>
                </a:solidFill>
                <a:latin typeface="+mj-lt"/>
                <a:ea typeface="+mn-ea"/>
              </a:rPr>
              <a:t>She</a:t>
            </a:r>
            <a:r>
              <a:rPr lang="en-GB" sz="2400" dirty="0">
                <a:solidFill>
                  <a:srgbClr val="0000FF"/>
                </a:solidFill>
                <a:latin typeface="+mj-lt"/>
                <a:ea typeface="+mn-ea"/>
              </a:rPr>
              <a:t> </a:t>
            </a:r>
            <a:r>
              <a:rPr lang="en-GB" sz="2400" dirty="0">
                <a:latin typeface="+mj-lt"/>
                <a:ea typeface="+mn-ea"/>
              </a:rPr>
              <a:t>studied the scene carefully.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+mj-lt"/>
                <a:ea typeface="+mn-ea"/>
              </a:rPr>
              <a:t>The scene is part of </a:t>
            </a:r>
            <a:r>
              <a:rPr lang="en-GB" sz="2400" b="1" dirty="0">
                <a:solidFill>
                  <a:srgbClr val="FF6600"/>
                </a:solidFill>
                <a:latin typeface="+mj-lt"/>
                <a:ea typeface="+mn-ea"/>
              </a:rPr>
              <a:t>it</a:t>
            </a:r>
            <a:r>
              <a:rPr lang="en-GB" sz="2400" dirty="0">
                <a:latin typeface="+mj-lt"/>
                <a:ea typeface="+mn-ea"/>
              </a:rPr>
              <a:t>.</a:t>
            </a:r>
            <a:endParaRPr lang="en-GB" sz="2400" i="1" dirty="0">
              <a:solidFill>
                <a:srgbClr val="0000FF"/>
              </a:solidFill>
              <a:latin typeface="+mj-lt"/>
              <a:ea typeface="+mn-ea"/>
            </a:endParaRPr>
          </a:p>
        </p:txBody>
      </p:sp>
      <p:sp>
        <p:nvSpPr>
          <p:cNvPr id="8" name="Rounded Rectangular Callout 5">
            <a:extLst/>
          </p:cNvPr>
          <p:cNvSpPr/>
          <p:nvPr/>
        </p:nvSpPr>
        <p:spPr>
          <a:xfrm>
            <a:off x="4165600" y="4962525"/>
            <a:ext cx="2144713" cy="1065213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 can use this fact to help us spot </a:t>
            </a:r>
            <a:r>
              <a:rPr lang="en-GB" b="1" dirty="0">
                <a:solidFill>
                  <a:schemeClr val="tx1"/>
                </a:solidFill>
              </a:rPr>
              <a:t>noun phrases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9" grpId="0" build="p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7325" y="1576388"/>
            <a:ext cx="1354138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1"/>
          <p:cNvSpPr txBox="1">
            <a:spLocks noChangeArrowheads="1"/>
          </p:cNvSpPr>
          <p:nvPr/>
        </p:nvSpPr>
        <p:spPr bwMode="auto">
          <a:xfrm>
            <a:off x="785813" y="830263"/>
            <a:ext cx="105727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600" b="1"/>
              <a:t>Noun Phrases</a:t>
            </a:r>
          </a:p>
          <a:p>
            <a:pPr algn="ctr" eaLnBrk="1" hangingPunct="1"/>
            <a:r>
              <a:rPr lang="en-GB" altLang="en-US" sz="800">
                <a:solidFill>
                  <a:srgbClr val="0000CC"/>
                </a:solidFill>
                <a:cs typeface="Times New Roman" panose="02020603050405020304" pitchFamily="18" charset="0"/>
              </a:rPr>
              <a:t> </a:t>
            </a:r>
            <a:endParaRPr lang="en-GB" altLang="en-US" sz="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/>
          </p:cNvPr>
          <p:cNvSpPr txBox="1"/>
          <p:nvPr/>
        </p:nvSpPr>
        <p:spPr>
          <a:xfrm>
            <a:off x="1481138" y="2105025"/>
            <a:ext cx="9536112" cy="1816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latin typeface="+mj-lt"/>
                <a:ea typeface="+mn-ea"/>
              </a:rPr>
              <a:t>A weathered, human skull is balanced on the book.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latin typeface="+mj-lt"/>
                <a:ea typeface="+mn-ea"/>
              </a:rPr>
              <a:t>The rather unsteady candle light illuminated the scene</a:t>
            </a:r>
            <a:r>
              <a:rPr lang="en-GB" sz="2800" i="1" dirty="0">
                <a:latin typeface="+mj-lt"/>
                <a:ea typeface="+mn-ea"/>
              </a:rPr>
              <a:t>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latin typeface="+mj-lt"/>
                <a:ea typeface="+mn-ea"/>
              </a:rPr>
              <a:t>I saw a thin glass vase hidden in the background!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latin typeface="+mj-lt"/>
                <a:ea typeface="+mn-ea"/>
              </a:rPr>
              <a:t>The scene was completed by the casually strewn grapes.</a:t>
            </a:r>
          </a:p>
        </p:txBody>
      </p:sp>
      <p:sp>
        <p:nvSpPr>
          <p:cNvPr id="6" name="TextBox 5">
            <a:extLst/>
          </p:cNvPr>
          <p:cNvSpPr txBox="1"/>
          <p:nvPr/>
        </p:nvSpPr>
        <p:spPr>
          <a:xfrm>
            <a:off x="785813" y="4684713"/>
            <a:ext cx="9107487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Can you spot the extended noun phrase in each sentence?</a:t>
            </a:r>
          </a:p>
        </p:txBody>
      </p:sp>
      <p:sp>
        <p:nvSpPr>
          <p:cNvPr id="8" name="Rounded Rectangular Callout 2">
            <a:extLst/>
          </p:cNvPr>
          <p:cNvSpPr/>
          <p:nvPr/>
        </p:nvSpPr>
        <p:spPr>
          <a:xfrm>
            <a:off x="790575" y="687388"/>
            <a:ext cx="1343025" cy="46672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sp>
        <p:nvSpPr>
          <p:cNvPr id="4" name="Rectangle 3">
            <a:extLst/>
          </p:cNvPr>
          <p:cNvSpPr/>
          <p:nvPr/>
        </p:nvSpPr>
        <p:spPr>
          <a:xfrm>
            <a:off x="1544638" y="2203450"/>
            <a:ext cx="3743325" cy="382588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1" name="Rectangle 10">
            <a:extLst/>
          </p:cNvPr>
          <p:cNvSpPr/>
          <p:nvPr/>
        </p:nvSpPr>
        <p:spPr>
          <a:xfrm>
            <a:off x="1528763" y="2638425"/>
            <a:ext cx="4689475" cy="374650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2" name="Rectangle 11">
            <a:extLst/>
          </p:cNvPr>
          <p:cNvSpPr/>
          <p:nvPr/>
        </p:nvSpPr>
        <p:spPr>
          <a:xfrm>
            <a:off x="2301875" y="3092450"/>
            <a:ext cx="2362200" cy="336550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ectangle 12">
            <a:extLst/>
          </p:cNvPr>
          <p:cNvSpPr/>
          <p:nvPr/>
        </p:nvSpPr>
        <p:spPr>
          <a:xfrm>
            <a:off x="5684838" y="3494088"/>
            <a:ext cx="3890962" cy="369887"/>
          </a:xfrm>
          <a:prstGeom prst="rect">
            <a:avLst/>
          </a:prstGeom>
          <a:solidFill>
            <a:srgbClr val="5B9BD5">
              <a:alpha val="2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179" name="Rectangle 13"/>
          <p:cNvSpPr>
            <a:spLocks noChangeArrowheads="1"/>
          </p:cNvSpPr>
          <p:nvPr/>
        </p:nvSpPr>
        <p:spPr bwMode="auto">
          <a:xfrm>
            <a:off x="10982325" y="3756025"/>
            <a:ext cx="320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b="1" i="1">
                <a:solidFill>
                  <a:srgbClr val="FF6600"/>
                </a:solidFill>
                <a:cs typeface="Times New Roman" panose="02020603050405020304" pitchFamily="18" charset="0"/>
              </a:rPr>
              <a:t>it</a:t>
            </a:r>
            <a:endParaRPr lang="en-GB" altLang="en-US">
              <a:cs typeface="Times New Roman" panose="02020603050405020304" pitchFamily="18" charset="0"/>
            </a:endParaRPr>
          </a:p>
        </p:txBody>
      </p:sp>
      <p:sp>
        <p:nvSpPr>
          <p:cNvPr id="7180" name="Rectangle 14"/>
          <p:cNvSpPr>
            <a:spLocks noChangeArrowheads="1"/>
          </p:cNvSpPr>
          <p:nvPr/>
        </p:nvSpPr>
        <p:spPr bwMode="auto">
          <a:xfrm>
            <a:off x="9953625" y="3736975"/>
            <a:ext cx="685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b="1" i="1">
                <a:solidFill>
                  <a:srgbClr val="FF6600"/>
                </a:solidFill>
                <a:cs typeface="Times New Roman" panose="02020603050405020304" pitchFamily="18" charset="0"/>
              </a:rPr>
              <a:t>them</a:t>
            </a:r>
            <a:endParaRPr lang="en-GB" altLang="en-US">
              <a:cs typeface="Times New Roman" panose="02020603050405020304" pitchFamily="18" charset="0"/>
            </a:endParaRPr>
          </a:p>
        </p:txBody>
      </p:sp>
      <p:sp>
        <p:nvSpPr>
          <p:cNvPr id="7181" name="Rectangle 15"/>
          <p:cNvSpPr>
            <a:spLocks noChangeArrowheads="1"/>
          </p:cNvSpPr>
          <p:nvPr/>
        </p:nvSpPr>
        <p:spPr bwMode="auto">
          <a:xfrm>
            <a:off x="10296525" y="4237038"/>
            <a:ext cx="419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b="1" i="1">
                <a:solidFill>
                  <a:srgbClr val="FF6600"/>
                </a:solidFill>
                <a:cs typeface="Times New Roman" panose="02020603050405020304" pitchFamily="18" charset="0"/>
              </a:rPr>
              <a:t>he</a:t>
            </a:r>
            <a:endParaRPr lang="en-GB" altLang="en-US">
              <a:cs typeface="Times New Roman" panose="02020603050405020304" pitchFamily="18" charset="0"/>
            </a:endParaRPr>
          </a:p>
        </p:txBody>
      </p:sp>
      <p:sp>
        <p:nvSpPr>
          <p:cNvPr id="7182" name="Rectangle 16"/>
          <p:cNvSpPr>
            <a:spLocks noChangeArrowheads="1"/>
          </p:cNvSpPr>
          <p:nvPr/>
        </p:nvSpPr>
        <p:spPr bwMode="auto">
          <a:xfrm>
            <a:off x="11102975" y="4316413"/>
            <a:ext cx="5127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b="1" i="1">
                <a:solidFill>
                  <a:srgbClr val="FF6600"/>
                </a:solidFill>
                <a:cs typeface="Times New Roman" panose="02020603050405020304" pitchFamily="18" charset="0"/>
              </a:rPr>
              <a:t>she</a:t>
            </a:r>
            <a:endParaRPr lang="en-GB" altLang="en-US"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/>
          </p:cNvPr>
          <p:cNvSpPr txBox="1"/>
          <p:nvPr/>
        </p:nvSpPr>
        <p:spPr>
          <a:xfrm>
            <a:off x="785813" y="5145088"/>
            <a:ext cx="886142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Can you spot the </a:t>
            </a:r>
            <a:r>
              <a:rPr lang="en-GB" sz="2800" u="sng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head noun </a:t>
            </a: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in each of these phrases?</a:t>
            </a:r>
          </a:p>
        </p:txBody>
      </p:sp>
      <p:cxnSp>
        <p:nvCxnSpPr>
          <p:cNvPr id="20" name="Straight Connector 19">
            <a:extLst/>
          </p:cNvPr>
          <p:cNvCxnSpPr>
            <a:cxnSpLocks/>
          </p:cNvCxnSpPr>
          <p:nvPr/>
        </p:nvCxnSpPr>
        <p:spPr>
          <a:xfrm>
            <a:off x="4664075" y="2586038"/>
            <a:ext cx="630238" cy="0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/>
          </p:cNvPr>
          <p:cNvCxnSpPr>
            <a:cxnSpLocks/>
          </p:cNvCxnSpPr>
          <p:nvPr/>
        </p:nvCxnSpPr>
        <p:spPr>
          <a:xfrm>
            <a:off x="5543550" y="3013075"/>
            <a:ext cx="674688" cy="0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/>
          </p:cNvPr>
          <p:cNvCxnSpPr>
            <a:cxnSpLocks/>
          </p:cNvCxnSpPr>
          <p:nvPr/>
        </p:nvCxnSpPr>
        <p:spPr>
          <a:xfrm flipV="1">
            <a:off x="4043363" y="3411538"/>
            <a:ext cx="620712" cy="3175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/>
          </p:cNvPr>
          <p:cNvCxnSpPr>
            <a:cxnSpLocks/>
          </p:cNvCxnSpPr>
          <p:nvPr/>
        </p:nvCxnSpPr>
        <p:spPr>
          <a:xfrm>
            <a:off x="8556625" y="3863975"/>
            <a:ext cx="1019175" cy="0"/>
          </a:xfrm>
          <a:prstGeom prst="line">
            <a:avLst/>
          </a:prstGeom>
          <a:ln w="28575">
            <a:solidFill>
              <a:srgbClr val="33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unded Rectangular Callout 5">
            <a:extLst/>
          </p:cNvPr>
          <p:cNvSpPr/>
          <p:nvPr/>
        </p:nvSpPr>
        <p:spPr>
          <a:xfrm>
            <a:off x="8556625" y="714375"/>
            <a:ext cx="2082800" cy="1377950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i="1">
                <a:ea typeface="Times New Roman" panose="02020603050405020304" pitchFamily="18" charset="0"/>
                <a:cs typeface="Arial" panose="020B0604020202020204" pitchFamily="34" charset="0"/>
              </a:rPr>
              <a:t>Remember: a </a:t>
            </a:r>
            <a:r>
              <a:rPr lang="en-GB" altLang="en-US" b="1" i="1"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altLang="en-US" i="1">
                <a:ea typeface="Times New Roman" panose="02020603050405020304" pitchFamily="18" charset="0"/>
                <a:cs typeface="Arial" panose="020B0604020202020204" pitchFamily="34" charset="0"/>
              </a:rPr>
              <a:t>can be replaced by a </a:t>
            </a:r>
            <a:r>
              <a:rPr lang="en-GB" altLang="en-US" b="1" i="1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pronoun</a:t>
            </a:r>
            <a:r>
              <a:rPr lang="en-GB" altLang="en-US" i="1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  <p:bldP spid="8" grpId="0" animBg="1"/>
      <p:bldP spid="4" grpId="0" animBg="1"/>
      <p:bldP spid="11" grpId="0" animBg="1"/>
      <p:bldP spid="12" grpId="0" animBg="1"/>
      <p:bldP spid="13" grpId="0" animBg="1"/>
      <p:bldP spid="18" grpId="0" build="p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ctrTitle"/>
          </p:nvPr>
        </p:nvSpPr>
        <p:spPr>
          <a:xfrm>
            <a:off x="649288" y="727075"/>
            <a:ext cx="10801350" cy="65563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  <a:ea typeface="+mj-ea"/>
                <a:cs typeface="+mj-cs"/>
              </a:rPr>
              <a:t>Expanding</a:t>
            </a:r>
            <a:r>
              <a:rPr lang="en-GB" sz="3600" b="1" dirty="0">
                <a:solidFill>
                  <a:srgbClr val="0000FF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3600" b="1" dirty="0">
                <a:latin typeface="+mn-lt"/>
                <a:ea typeface="+mj-ea"/>
                <a:cs typeface="+mj-cs"/>
              </a:rPr>
              <a:t>Noun Phrases </a:t>
            </a:r>
            <a:r>
              <a:rPr lang="en-GB" sz="3600" dirty="0">
                <a:latin typeface="+mn-lt"/>
                <a:ea typeface="+mj-ea"/>
                <a:cs typeface="Arial" panose="020B0604020202020204" pitchFamily="34" charset="0"/>
              </a:rPr>
              <a:t>using</a:t>
            </a:r>
            <a:r>
              <a:rPr lang="en-GB" sz="3600" dirty="0">
                <a:solidFill>
                  <a:srgbClr val="0000FF"/>
                </a:solidFill>
                <a:latin typeface="+mn-lt"/>
                <a:ea typeface="+mj-ea"/>
                <a:cs typeface="Arial" panose="020B0604020202020204" pitchFamily="34" charset="0"/>
              </a:rPr>
              <a:t> </a:t>
            </a:r>
            <a:r>
              <a:rPr lang="en-GB" sz="3600" dirty="0">
                <a:solidFill>
                  <a:srgbClr val="7030A0"/>
                </a:solidFill>
                <a:latin typeface="+mn-lt"/>
                <a:ea typeface="+mj-ea"/>
                <a:cs typeface="Arial" panose="020B0604020202020204" pitchFamily="34" charset="0"/>
              </a:rPr>
              <a:t>P</a:t>
            </a:r>
            <a:r>
              <a:rPr lang="en-GB" sz="3600" dirty="0">
                <a:solidFill>
                  <a:srgbClr val="7030A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repositional Phrases</a:t>
            </a:r>
            <a:endParaRPr lang="en-GB" sz="3600" b="1" dirty="0">
              <a:solidFill>
                <a:srgbClr val="7030A0"/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6" name="Rectangle 5">
            <a:extLst/>
          </p:cNvPr>
          <p:cNvSpPr/>
          <p:nvPr/>
        </p:nvSpPr>
        <p:spPr>
          <a:xfrm>
            <a:off x="3582988" y="4602163"/>
            <a:ext cx="7089775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latin typeface="+mj-lt"/>
                <a:ea typeface="+mn-ea"/>
              </a:rPr>
              <a:t>the jewel-like </a:t>
            </a:r>
            <a:r>
              <a:rPr lang="en-GB" sz="2800" i="1" u="sng" dirty="0">
                <a:latin typeface="+mj-lt"/>
                <a:ea typeface="+mn-ea"/>
              </a:rPr>
              <a:t>tulips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b="1" i="1" dirty="0">
                <a:solidFill>
                  <a:srgbClr val="7030A0"/>
                </a:solidFill>
                <a:latin typeface="+mj-lt"/>
                <a:ea typeface="+mn-ea"/>
              </a:rPr>
              <a:t>in</a:t>
            </a:r>
            <a:r>
              <a:rPr lang="en-GB" sz="2800" i="1" dirty="0">
                <a:solidFill>
                  <a:srgbClr val="7030A0"/>
                </a:solidFill>
                <a:latin typeface="+mj-lt"/>
                <a:ea typeface="+mn-ea"/>
              </a:rPr>
              <a:t> the coloured-glass vase</a:t>
            </a:r>
          </a:p>
        </p:txBody>
      </p:sp>
      <p:sp>
        <p:nvSpPr>
          <p:cNvPr id="7" name="Rectangle 6">
            <a:extLst/>
          </p:cNvPr>
          <p:cNvSpPr>
            <a:spLocks noChangeArrowheads="1"/>
          </p:cNvSpPr>
          <p:nvPr/>
        </p:nvSpPr>
        <p:spPr bwMode="auto">
          <a:xfrm>
            <a:off x="1350963" y="1728788"/>
            <a:ext cx="9899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400" dirty="0">
                <a:ea typeface="Times New Roman" panose="02020603050405020304" pitchFamily="18" charset="0"/>
                <a:cs typeface="Arial" panose="020B0604020202020204" pitchFamily="34" charset="0"/>
              </a:rPr>
              <a:t>We can expand </a:t>
            </a:r>
            <a:r>
              <a:rPr lang="en-GB" altLang="en-US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phrases </a:t>
            </a:r>
            <a:r>
              <a:rPr lang="en-GB" altLang="en-US" sz="2400" dirty="0">
                <a:ea typeface="Times New Roman" panose="02020603050405020304" pitchFamily="18" charset="0"/>
                <a:cs typeface="Arial" panose="020B0604020202020204" pitchFamily="34" charset="0"/>
              </a:rPr>
              <a:t>by adding </a:t>
            </a:r>
            <a:r>
              <a:rPr lang="en-GB" altLang="en-US" sz="2400" dirty="0">
                <a:solidFill>
                  <a:srgbClr val="0432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adjectives</a:t>
            </a:r>
            <a:r>
              <a:rPr lang="en-GB" altLang="en-US" sz="24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altLang="en-US" sz="2400" dirty="0">
                <a:solidFill>
                  <a:schemeClr val="accent2">
                    <a:lumMod val="50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altLang="en-US" sz="2400" dirty="0">
                <a:ea typeface="Times New Roman" panose="02020603050405020304" pitchFamily="18" charset="0"/>
                <a:cs typeface="Arial" panose="020B0604020202020204" pitchFamily="34" charset="0"/>
              </a:rPr>
              <a:t> and </a:t>
            </a:r>
            <a:r>
              <a:rPr lang="en-GB" altLang="en-US" sz="2400" dirty="0">
                <a:solidFill>
                  <a:srgbClr val="FF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determiners. </a:t>
            </a:r>
          </a:p>
        </p:txBody>
      </p:sp>
      <p:sp>
        <p:nvSpPr>
          <p:cNvPr id="8" name="Rectangle 7">
            <a:extLst/>
          </p:cNvPr>
          <p:cNvSpPr/>
          <p:nvPr/>
        </p:nvSpPr>
        <p:spPr>
          <a:xfrm>
            <a:off x="3432175" y="2479675"/>
            <a:ext cx="5640388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i="1" dirty="0">
                <a:solidFill>
                  <a:srgbClr val="FF0000"/>
                </a:solidFill>
                <a:latin typeface="+mj-lt"/>
                <a:ea typeface="+mn-ea"/>
              </a:rPr>
              <a:t>the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i="1" dirty="0">
                <a:solidFill>
                  <a:schemeClr val="accent2">
                    <a:lumMod val="75000"/>
                  </a:schemeClr>
                </a:solidFill>
                <a:latin typeface="+mj-lt"/>
                <a:ea typeface="+mn-ea"/>
              </a:rPr>
              <a:t>beautifully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i="1" dirty="0">
                <a:solidFill>
                  <a:srgbClr val="00B050"/>
                </a:solidFill>
                <a:latin typeface="+mj-lt"/>
                <a:ea typeface="+mn-ea"/>
              </a:rPr>
              <a:t>bright,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i="1" dirty="0">
                <a:solidFill>
                  <a:srgbClr val="00B050"/>
                </a:solidFill>
                <a:latin typeface="+mj-lt"/>
                <a:ea typeface="+mn-ea"/>
              </a:rPr>
              <a:t>jewel-like</a:t>
            </a:r>
            <a:r>
              <a:rPr lang="en-GB" sz="2800" i="1" dirty="0">
                <a:latin typeface="+mj-lt"/>
                <a:ea typeface="+mn-ea"/>
              </a:rPr>
              <a:t> </a:t>
            </a:r>
            <a:r>
              <a:rPr lang="en-GB" sz="2800" i="1" u="sng" dirty="0">
                <a:solidFill>
                  <a:srgbClr val="0000FF"/>
                </a:solidFill>
                <a:latin typeface="+mj-lt"/>
                <a:ea typeface="+mn-ea"/>
              </a:rPr>
              <a:t>tulips</a:t>
            </a:r>
            <a:r>
              <a:rPr lang="en-GB" sz="2800" i="1" dirty="0">
                <a:latin typeface="+mj-lt"/>
                <a:ea typeface="+mn-ea"/>
              </a:rPr>
              <a:t> </a:t>
            </a:r>
            <a:endParaRPr lang="en-GB" sz="2800" dirty="0">
              <a:latin typeface="+mj-lt"/>
              <a:ea typeface="+mn-ea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160713" y="3290888"/>
            <a:ext cx="85582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2400">
                <a:cs typeface="Times New Roman" panose="02020603050405020304" pitchFamily="18" charset="0"/>
              </a:rPr>
              <a:t>We can also expand </a:t>
            </a:r>
            <a:r>
              <a:rPr lang="en-GB" altLang="en-US" sz="2400" b="1">
                <a:cs typeface="Times New Roman" panose="02020603050405020304" pitchFamily="18" charset="0"/>
              </a:rPr>
              <a:t>noun phrases </a:t>
            </a:r>
            <a:r>
              <a:rPr lang="en-GB" altLang="en-US" sz="2400">
                <a:cs typeface="Times New Roman" panose="02020603050405020304" pitchFamily="18" charset="0"/>
              </a:rPr>
              <a:t>by adding a prepositional phrase after the </a:t>
            </a:r>
            <a:r>
              <a:rPr lang="en-GB" altLang="en-US" sz="2400" u="sng">
                <a:cs typeface="Times New Roman" panose="02020603050405020304" pitchFamily="18" charset="0"/>
              </a:rPr>
              <a:t>head noun</a:t>
            </a:r>
            <a:r>
              <a:rPr lang="en-GB" altLang="en-US" sz="2400"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6630" name="Rectangle 8"/>
          <p:cNvSpPr>
            <a:spLocks noChangeArrowheads="1"/>
          </p:cNvSpPr>
          <p:nvPr/>
        </p:nvSpPr>
        <p:spPr bwMode="auto">
          <a:xfrm>
            <a:off x="7469188" y="2811463"/>
            <a:ext cx="3582987" cy="4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endParaRPr lang="en-US">
              <a:latin typeface="Calibri" charset="0"/>
              <a:ea typeface="ＭＳ Ｐゴシック" charset="0"/>
            </a:endParaRPr>
          </a:p>
        </p:txBody>
      </p:sp>
      <p:pic>
        <p:nvPicPr>
          <p:cNvPr id="8200" name="Picture 16" descr="Image result for yellow topped orange tulips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8" y="2811463"/>
            <a:ext cx="2312987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 autoUpdateAnimBg="0"/>
      <p:bldP spid="8" grpId="0" autoUpdateAnimBg="0"/>
      <p:bldP spid="1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785813" y="830263"/>
            <a:ext cx="105727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600" b="1">
                <a:solidFill>
                  <a:srgbClr val="7030A0"/>
                </a:solidFill>
              </a:rPr>
              <a:t>Prepositions </a:t>
            </a:r>
          </a:p>
          <a:p>
            <a:pPr algn="ctr" eaLnBrk="1" hangingPunct="1"/>
            <a:r>
              <a:rPr lang="en-GB" altLang="en-US" sz="2800">
                <a:solidFill>
                  <a:srgbClr val="7030A0"/>
                </a:solidFill>
              </a:rPr>
              <a:t>Prepositions </a:t>
            </a:r>
            <a:r>
              <a:rPr lang="en-GB" altLang="en-US" sz="2800"/>
              <a:t>tell us how words are related.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648325" y="1978025"/>
            <a:ext cx="965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endParaRPr lang="en-GB" altLang="en-US" b="1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6926263" y="2382838"/>
            <a:ext cx="514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endParaRPr lang="en-GB" altLang="en-US" b="1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727700" y="2625725"/>
            <a:ext cx="755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over</a:t>
            </a:r>
            <a:endParaRPr lang="en-GB" altLang="en-US" b="1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5629275" y="5194300"/>
            <a:ext cx="9731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6967538" y="3962400"/>
            <a:ext cx="944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inside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4441825" y="3127375"/>
            <a:ext cx="1141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outside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5499100" y="3556000"/>
            <a:ext cx="13128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5657850" y="4422775"/>
            <a:ext cx="9445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under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4376738" y="4059238"/>
            <a:ext cx="8032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TextBox 35">
            <a:extLst/>
          </p:cNvPr>
          <p:cNvSpPr txBox="1"/>
          <p:nvPr/>
        </p:nvSpPr>
        <p:spPr>
          <a:xfrm>
            <a:off x="8955088" y="3001963"/>
            <a:ext cx="2560637" cy="15684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latin typeface="+mn-lt"/>
                <a:ea typeface="+mn-ea"/>
              </a:rPr>
              <a:t>Prepositions</a:t>
            </a:r>
            <a:r>
              <a:rPr lang="en-GB" sz="2400" dirty="0">
                <a:latin typeface="+mn-lt"/>
                <a:ea typeface="+mn-ea"/>
              </a:rPr>
              <a:t> are useful for adding extra information about a </a:t>
            </a:r>
            <a:r>
              <a:rPr lang="en-GB" sz="2400" b="1" dirty="0">
                <a:latin typeface="+mn-lt"/>
                <a:ea typeface="+mn-ea"/>
              </a:rPr>
              <a:t>noun</a:t>
            </a:r>
            <a:r>
              <a:rPr lang="en-GB" sz="2400" dirty="0">
                <a:latin typeface="+mn-lt"/>
                <a:ea typeface="+mn-ea"/>
              </a:rPr>
              <a:t>.</a:t>
            </a:r>
            <a:endParaRPr lang="en-GB" sz="4400" dirty="0">
              <a:latin typeface="+mn-lt"/>
              <a:ea typeface="+mn-ea"/>
            </a:endParaRPr>
          </a:p>
        </p:txBody>
      </p:sp>
      <p:sp>
        <p:nvSpPr>
          <p:cNvPr id="43" name="Rectangle 42"/>
          <p:cNvSpPr>
            <a:spLocks noChangeArrowheads="1"/>
          </p:cNvSpPr>
          <p:nvPr/>
        </p:nvSpPr>
        <p:spPr bwMode="auto">
          <a:xfrm>
            <a:off x="2085975" y="2722563"/>
            <a:ext cx="76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>
            <a:spLocks noChangeArrowheads="1"/>
          </p:cNvSpPr>
          <p:nvPr/>
        </p:nvSpPr>
        <p:spPr bwMode="auto">
          <a:xfrm>
            <a:off x="1801813" y="2290763"/>
            <a:ext cx="447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>
            <a:spLocks noChangeArrowheads="1"/>
          </p:cNvSpPr>
          <p:nvPr/>
        </p:nvSpPr>
        <p:spPr bwMode="auto">
          <a:xfrm>
            <a:off x="2093913" y="4691063"/>
            <a:ext cx="8016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6" name="Rectangle 45"/>
          <p:cNvSpPr>
            <a:spLocks noChangeArrowheads="1"/>
          </p:cNvSpPr>
          <p:nvPr/>
        </p:nvSpPr>
        <p:spPr bwMode="auto">
          <a:xfrm>
            <a:off x="2600325" y="4175125"/>
            <a:ext cx="4937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>
            <a:spLocks noChangeArrowheads="1"/>
          </p:cNvSpPr>
          <p:nvPr/>
        </p:nvSpPr>
        <p:spPr bwMode="auto">
          <a:xfrm>
            <a:off x="1425575" y="3198813"/>
            <a:ext cx="11985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without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817688" y="3673475"/>
            <a:ext cx="4254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endParaRPr lang="en-GB" altLang="en-US">
              <a:solidFill>
                <a:srgbClr val="7030A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  <p:bldP spid="20" grpId="0"/>
      <p:bldP spid="23" grpId="0"/>
      <p:bldP spid="25" grpId="0"/>
      <p:bldP spid="30" grpId="0"/>
      <p:bldP spid="32" grpId="0"/>
      <p:bldP spid="36" grpId="0" animBg="1"/>
      <p:bldP spid="43" grpId="0"/>
      <p:bldP spid="44" grpId="0"/>
      <p:bldP spid="45" grpId="0"/>
      <p:bldP spid="46" grpId="0"/>
      <p:bldP spid="47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6" descr="Image result for yellow topped orange tulips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475" y="2270125"/>
            <a:ext cx="2312988" cy="231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790575" y="609600"/>
            <a:ext cx="1057275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600" b="1"/>
              <a:t>Expanded Noun Phrases </a:t>
            </a:r>
          </a:p>
          <a:p>
            <a:pPr algn="ctr" eaLnBrk="1" hangingPunct="1"/>
            <a:r>
              <a:rPr lang="en-GB" altLang="en-US" sz="2800">
                <a:cs typeface="Times New Roman" panose="02020603050405020304" pitchFamily="18" charset="0"/>
              </a:rPr>
              <a:t>You can develop an </a:t>
            </a:r>
            <a:r>
              <a:rPr lang="en-GB" altLang="en-US" sz="2800" b="1">
                <a:cs typeface="Times New Roman" panose="02020603050405020304" pitchFamily="18" charset="0"/>
              </a:rPr>
              <a:t>expanded noun phrase </a:t>
            </a:r>
            <a:r>
              <a:rPr lang="en-GB" altLang="en-US" sz="2800">
                <a:cs typeface="Times New Roman" panose="02020603050405020304" pitchFamily="18" charset="0"/>
              </a:rPr>
              <a:t>by adding a </a:t>
            </a:r>
          </a:p>
          <a:p>
            <a:pPr algn="ctr" eaLnBrk="1" hangingPunct="1"/>
            <a:r>
              <a:rPr lang="en-GB" altLang="en-US" sz="2800">
                <a:solidFill>
                  <a:srgbClr val="7030A0"/>
                </a:solidFill>
                <a:cs typeface="Times New Roman" panose="02020603050405020304" pitchFamily="18" charset="0"/>
              </a:rPr>
              <a:t>prepositional phrase</a:t>
            </a:r>
            <a:r>
              <a:rPr lang="en-GB" altLang="en-US" sz="2800">
                <a:cs typeface="Times New Roman" panose="02020603050405020304" pitchFamily="18" charset="0"/>
              </a:rPr>
              <a:t>.</a:t>
            </a:r>
          </a:p>
          <a:p>
            <a:pPr algn="ctr" eaLnBrk="1" hangingPunct="1"/>
            <a:r>
              <a:rPr lang="en-GB" altLang="en-US" sz="800">
                <a:solidFill>
                  <a:srgbClr val="0000CC"/>
                </a:solidFill>
                <a:cs typeface="Times New Roman" panose="02020603050405020304" pitchFamily="18" charset="0"/>
              </a:rPr>
              <a:t> </a:t>
            </a:r>
            <a:endParaRPr lang="en-GB" altLang="en-US" sz="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85813" y="2462213"/>
            <a:ext cx="37131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800"/>
              <a:t>an old, glass </a:t>
            </a:r>
            <a:r>
              <a:rPr lang="en-GB" altLang="en-US" sz="2800" u="sng"/>
              <a:t>vase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797925" y="3429000"/>
            <a:ext cx="2965450" cy="2300288"/>
          </a:xfrm>
          <a:prstGeom prst="rect">
            <a:avLst/>
          </a:prstGeom>
          <a:solidFill>
            <a:srgbClr val="BA8C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2400" b="1"/>
              <a:t>Prepositions</a:t>
            </a:r>
          </a:p>
          <a:p>
            <a:pPr algn="ctr" eaLnBrk="1" hangingPunct="1"/>
            <a:r>
              <a:rPr lang="en-GB" altLang="en-US" sz="2400"/>
              <a:t>with, of</a:t>
            </a:r>
          </a:p>
          <a:p>
            <a:pPr algn="ctr" eaLnBrk="1" hangingPunct="1"/>
            <a:r>
              <a:rPr lang="en-GB" altLang="en-US" sz="2400"/>
              <a:t>by, from</a:t>
            </a:r>
          </a:p>
          <a:p>
            <a:pPr algn="ctr" eaLnBrk="1" hangingPunct="1"/>
            <a:r>
              <a:rPr lang="en-GB" altLang="en-US" sz="2400"/>
              <a:t>on, under, below, between, inside, next to, over, by, in</a:t>
            </a:r>
          </a:p>
        </p:txBody>
      </p:sp>
      <p:sp>
        <p:nvSpPr>
          <p:cNvPr id="10" name="TextBox 9">
            <a:extLst/>
          </p:cNvPr>
          <p:cNvSpPr txBox="1"/>
          <p:nvPr/>
        </p:nvSpPr>
        <p:spPr>
          <a:xfrm>
            <a:off x="785813" y="2994025"/>
            <a:ext cx="7192962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latin typeface="+mj-lt"/>
                <a:ea typeface="+mn-ea"/>
              </a:rPr>
              <a:t>an old, glass </a:t>
            </a:r>
            <a:r>
              <a:rPr lang="en-GB" sz="2800" u="sng" dirty="0">
                <a:latin typeface="+mj-lt"/>
                <a:ea typeface="+mn-ea"/>
              </a:rPr>
              <a:t>vase</a:t>
            </a:r>
            <a:r>
              <a:rPr lang="en-GB" sz="2800" dirty="0">
                <a:latin typeface="+mj-lt"/>
                <a:ea typeface="+mn-ea"/>
              </a:rPr>
              <a:t> </a:t>
            </a:r>
            <a:r>
              <a:rPr lang="en-GB" sz="2800" b="1" dirty="0">
                <a:solidFill>
                  <a:srgbClr val="7030A0"/>
                </a:solidFill>
                <a:latin typeface="+mj-lt"/>
                <a:ea typeface="+mn-ea"/>
              </a:rPr>
              <a:t>with</a:t>
            </a:r>
            <a:r>
              <a:rPr lang="en-GB" sz="2800" dirty="0">
                <a:solidFill>
                  <a:srgbClr val="7030A0"/>
                </a:solidFill>
                <a:latin typeface="+mj-lt"/>
                <a:ea typeface="+mn-ea"/>
              </a:rPr>
              <a:t> tulips in</a:t>
            </a:r>
          </a:p>
        </p:txBody>
      </p:sp>
      <p:sp>
        <p:nvSpPr>
          <p:cNvPr id="11" name="TextBox 10">
            <a:extLst/>
          </p:cNvPr>
          <p:cNvSpPr txBox="1"/>
          <p:nvPr/>
        </p:nvSpPr>
        <p:spPr>
          <a:xfrm>
            <a:off x="785813" y="3516313"/>
            <a:ext cx="719296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latin typeface="+mj-lt"/>
                <a:ea typeface="+mn-ea"/>
              </a:rPr>
              <a:t>an old, glass </a:t>
            </a:r>
            <a:r>
              <a:rPr lang="en-GB" sz="2800" u="sng" dirty="0">
                <a:latin typeface="+mj-lt"/>
                <a:ea typeface="+mn-ea"/>
              </a:rPr>
              <a:t>vase</a:t>
            </a:r>
            <a:r>
              <a:rPr lang="en-GB" sz="2800" dirty="0">
                <a:latin typeface="+mj-lt"/>
                <a:ea typeface="+mn-ea"/>
              </a:rPr>
              <a:t> </a:t>
            </a:r>
            <a:r>
              <a:rPr lang="en-GB" sz="2800" b="1" dirty="0">
                <a:solidFill>
                  <a:srgbClr val="7030A0"/>
                </a:solidFill>
                <a:latin typeface="+mj-lt"/>
                <a:ea typeface="+mn-ea"/>
              </a:rPr>
              <a:t>on</a:t>
            </a:r>
            <a:r>
              <a:rPr lang="en-GB" sz="2800" dirty="0">
                <a:solidFill>
                  <a:srgbClr val="7030A0"/>
                </a:solidFill>
                <a:latin typeface="+mj-lt"/>
                <a:ea typeface="+mn-ea"/>
              </a:rPr>
              <a:t> the table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85813" y="4094163"/>
            <a:ext cx="71929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800">
                <a:latin typeface="Calibri Light" panose="020F0302020204030204" pitchFamily="34" charset="0"/>
              </a:rPr>
              <a:t>an old, glass </a:t>
            </a:r>
            <a:r>
              <a:rPr lang="en-GB" altLang="en-US" sz="2800" u="sng">
                <a:latin typeface="Calibri Light" panose="020F0302020204030204" pitchFamily="34" charset="0"/>
              </a:rPr>
              <a:t>vase</a:t>
            </a:r>
            <a:r>
              <a:rPr lang="en-GB" altLang="en-US" sz="2800">
                <a:latin typeface="Calibri Light" panose="020F0302020204030204" pitchFamily="34" charset="0"/>
              </a:rPr>
              <a:t> </a:t>
            </a:r>
            <a:r>
              <a:rPr lang="en-GB" altLang="en-US" sz="2800" b="1">
                <a:solidFill>
                  <a:srgbClr val="7030A0"/>
                </a:solidFill>
                <a:latin typeface="Calibri Light" panose="020F0302020204030204" pitchFamily="34" charset="0"/>
              </a:rPr>
              <a:t>from</a:t>
            </a:r>
            <a:r>
              <a:rPr lang="en-GB" altLang="en-US" sz="2800">
                <a:solidFill>
                  <a:srgbClr val="7030A0"/>
                </a:solidFill>
                <a:latin typeface="Calibri Light" panose="020F0302020204030204" pitchFamily="34" charset="0"/>
              </a:rPr>
              <a:t> Gran’s cupboard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69938" y="5535613"/>
            <a:ext cx="7739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800">
                <a:cs typeface="Times New Roman" panose="02020603050405020304" pitchFamily="18" charset="0"/>
              </a:rPr>
              <a:t>The </a:t>
            </a:r>
            <a:r>
              <a:rPr lang="en-GB" altLang="en-US" sz="2800">
                <a:solidFill>
                  <a:srgbClr val="7030A0"/>
                </a:solidFill>
                <a:cs typeface="Times New Roman" panose="02020603050405020304" pitchFamily="18" charset="0"/>
              </a:rPr>
              <a:t>prepositional phrase </a:t>
            </a:r>
            <a:r>
              <a:rPr lang="en-GB" altLang="en-US" sz="2800">
                <a:cs typeface="Times New Roman" panose="02020603050405020304" pitchFamily="18" charset="0"/>
              </a:rPr>
              <a:t>modifies the </a:t>
            </a:r>
            <a:r>
              <a:rPr lang="en-GB" altLang="en-US" sz="2800" b="1">
                <a:cs typeface="Times New Roman" panose="02020603050405020304" pitchFamily="18" charset="0"/>
              </a:rPr>
              <a:t>noun</a:t>
            </a:r>
            <a:r>
              <a:rPr lang="en-GB" altLang="en-US" sz="2800"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9" grpId="0" animBg="1"/>
      <p:bldP spid="10" grpId="0" build="p"/>
      <p:bldP spid="11" grpId="0" build="p"/>
      <p:bldP spid="12" grpId="0" build="p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>
            <a:spLocks noChangeArrowheads="1"/>
          </p:cNvSpPr>
          <p:nvPr/>
        </p:nvSpPr>
        <p:spPr bwMode="auto">
          <a:xfrm>
            <a:off x="785813" y="830263"/>
            <a:ext cx="105727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600" b="1"/>
              <a:t>Building Expanded Noun Phrases </a:t>
            </a:r>
          </a:p>
          <a:p>
            <a:pPr algn="ctr" eaLnBrk="1" hangingPunct="1"/>
            <a:r>
              <a:rPr lang="en-GB" altLang="en-US" sz="800">
                <a:solidFill>
                  <a:srgbClr val="0000CC"/>
                </a:solidFill>
                <a:cs typeface="Times New Roman" panose="02020603050405020304" pitchFamily="18" charset="0"/>
              </a:rPr>
              <a:t> </a:t>
            </a:r>
            <a:endParaRPr lang="en-GB" altLang="en-US" sz="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85813" y="1806575"/>
            <a:ext cx="53101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800"/>
              <a:t>the tall, straight </a:t>
            </a:r>
            <a:r>
              <a:rPr lang="en-GB" altLang="en-US" sz="2800" u="sng"/>
              <a:t>vase</a:t>
            </a:r>
          </a:p>
        </p:txBody>
      </p:sp>
      <p:sp>
        <p:nvSpPr>
          <p:cNvPr id="11268" name="TextBox 8"/>
          <p:cNvSpPr txBox="1">
            <a:spLocks noChangeArrowheads="1"/>
          </p:cNvSpPr>
          <p:nvPr/>
        </p:nvSpPr>
        <p:spPr bwMode="auto">
          <a:xfrm>
            <a:off x="8797925" y="3429000"/>
            <a:ext cx="2965450" cy="2308225"/>
          </a:xfrm>
          <a:prstGeom prst="rect">
            <a:avLst/>
          </a:prstGeom>
          <a:solidFill>
            <a:srgbClr val="BA8C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2400" b="1"/>
              <a:t>Prepositions</a:t>
            </a:r>
          </a:p>
          <a:p>
            <a:pPr algn="ctr" eaLnBrk="1" hangingPunct="1"/>
            <a:r>
              <a:rPr lang="en-GB" altLang="en-US" sz="2400"/>
              <a:t>with, of, at</a:t>
            </a:r>
          </a:p>
          <a:p>
            <a:pPr algn="ctr" eaLnBrk="1" hangingPunct="1"/>
            <a:r>
              <a:rPr lang="en-GB" altLang="en-US" sz="2400"/>
              <a:t>by, from</a:t>
            </a:r>
          </a:p>
          <a:p>
            <a:pPr algn="ctr" eaLnBrk="1" hangingPunct="1"/>
            <a:r>
              <a:rPr lang="en-GB" altLang="en-US" sz="2400"/>
              <a:t>on, under, below, between, inside, next to, over, by, in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85813" y="2328863"/>
            <a:ext cx="71929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800"/>
              <a:t>the smaller, bent </a:t>
            </a:r>
            <a:r>
              <a:rPr lang="en-GB" altLang="en-US" sz="2800" u="sng"/>
              <a:t>tulip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85813" y="2862263"/>
            <a:ext cx="71929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800"/>
              <a:t>the frosted </a:t>
            </a:r>
            <a:r>
              <a:rPr lang="en-GB" altLang="en-US" sz="2800" u="sng"/>
              <a:t>roses</a:t>
            </a:r>
          </a:p>
        </p:txBody>
      </p:sp>
      <p:sp>
        <p:nvSpPr>
          <p:cNvPr id="13" name="TextBox 12">
            <a:extLst/>
          </p:cNvPr>
          <p:cNvSpPr txBox="1"/>
          <p:nvPr/>
        </p:nvSpPr>
        <p:spPr>
          <a:xfrm>
            <a:off x="785813" y="5529263"/>
            <a:ext cx="801211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Choose a noun phrase. Expand it using a preposition.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85813" y="3405188"/>
            <a:ext cx="71929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800"/>
              <a:t>the slender, pale-green </a:t>
            </a:r>
            <a:r>
              <a:rPr lang="en-GB" altLang="en-US" sz="2800" u="sng"/>
              <a:t>stems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827463" y="1816100"/>
            <a:ext cx="19288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7030A0"/>
                </a:solidFill>
                <a:latin typeface="Calibri Light" panose="020F0302020204030204" pitchFamily="34" charset="0"/>
              </a:rPr>
              <a:t>on</a:t>
            </a:r>
            <a:r>
              <a:rPr lang="en-GB" altLang="en-US" sz="2800">
                <a:solidFill>
                  <a:srgbClr val="7030A0"/>
                </a:solidFill>
                <a:latin typeface="Calibri Light" panose="020F0302020204030204" pitchFamily="34" charset="0"/>
              </a:rPr>
              <a:t> the table</a:t>
            </a:r>
            <a:endParaRPr lang="en-GB" alt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4067175" y="2327275"/>
            <a:ext cx="18510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7030A0"/>
                </a:solidFill>
                <a:latin typeface="Calibri Light" panose="020F0302020204030204" pitchFamily="34" charset="0"/>
              </a:rPr>
              <a:t>at </a:t>
            </a:r>
            <a:r>
              <a:rPr lang="en-GB" altLang="en-US" sz="2800">
                <a:solidFill>
                  <a:srgbClr val="7030A0"/>
                </a:solidFill>
                <a:latin typeface="Calibri Light" panose="020F0302020204030204" pitchFamily="34" charset="0"/>
              </a:rPr>
              <a:t>the edge</a:t>
            </a:r>
            <a:endParaRPr lang="en-GB" alt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335338" y="2870200"/>
            <a:ext cx="35194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7030A0"/>
                </a:solidFill>
                <a:latin typeface="Calibri Light" panose="020F0302020204030204" pitchFamily="34" charset="0"/>
              </a:rPr>
              <a:t>on </a:t>
            </a:r>
            <a:r>
              <a:rPr lang="en-GB" altLang="en-US" sz="2800">
                <a:solidFill>
                  <a:srgbClr val="7030A0"/>
                </a:solidFill>
                <a:latin typeface="Calibri Light" panose="020F0302020204030204" pitchFamily="34" charset="0"/>
              </a:rPr>
              <a:t>one side of the vase</a:t>
            </a:r>
            <a:endParaRPr lang="en-GB" alt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5095875" y="3392488"/>
            <a:ext cx="2517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7030A0"/>
                </a:solidFill>
                <a:latin typeface="Calibri Light" panose="020F0302020204030204" pitchFamily="34" charset="0"/>
              </a:rPr>
              <a:t>under</a:t>
            </a:r>
            <a:r>
              <a:rPr lang="en-GB" altLang="en-US" sz="2800">
                <a:solidFill>
                  <a:srgbClr val="7030A0"/>
                </a:solidFill>
                <a:latin typeface="Calibri Light" panose="020F0302020204030204" pitchFamily="34" charset="0"/>
              </a:rPr>
              <a:t> the water</a:t>
            </a:r>
            <a:endParaRPr lang="en-GB" altLang="en-US"/>
          </a:p>
        </p:txBody>
      </p:sp>
      <p:sp>
        <p:nvSpPr>
          <p:cNvPr id="18" name="Rounded Rectangular Callout 2">
            <a:extLst/>
          </p:cNvPr>
          <p:cNvSpPr/>
          <p:nvPr/>
        </p:nvSpPr>
        <p:spPr>
          <a:xfrm>
            <a:off x="790575" y="687388"/>
            <a:ext cx="1343025" cy="46672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rgbClr val="0000FF"/>
                </a:solidFill>
              </a:rPr>
              <a:t>Examples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10" grpId="0" build="p"/>
      <p:bldP spid="11" grpId="0" build="p"/>
      <p:bldP spid="13" grpId="0" build="p"/>
      <p:bldP spid="14" grpId="0" build="p"/>
      <p:bldP spid="6" grpId="0"/>
      <p:bldP spid="15" grpId="0"/>
      <p:bldP spid="16" grpId="0"/>
      <p:bldP spid="17" grpId="0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96917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47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24BC8C5E14DF4429EFC49A20DDF4223" ma:contentTypeVersion="12" ma:contentTypeDescription="Create a new document." ma:contentTypeScope="" ma:versionID="63b84ce4d99d40017a57b12e8fe5bb0d">
  <xsd:schema xmlns:xsd="http://www.w3.org/2001/XMLSchema" xmlns:xs="http://www.w3.org/2001/XMLSchema" xmlns:p="http://schemas.microsoft.com/office/2006/metadata/properties" xmlns:ns2="f5daa0ad-9060-4071-aaa9-9048be3c42a8" xmlns:ns3="4b756efa-9b49-4f98-968f-46e9b83c250d" targetNamespace="http://schemas.microsoft.com/office/2006/metadata/properties" ma:root="true" ma:fieldsID="c0d5e53cf16e99ec181597e0af6f6993" ns2:_="" ns3:_="">
    <xsd:import namespace="f5daa0ad-9060-4071-aaa9-9048be3c42a8"/>
    <xsd:import namespace="4b756efa-9b49-4f98-968f-46e9b83c250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daa0ad-9060-4071-aaa9-9048be3c42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756efa-9b49-4f98-968f-46e9b83c250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C092B09-BA2D-4BE1-B30C-B09D9322DE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daa0ad-9060-4071-aaa9-9048be3c42a8"/>
    <ds:schemaRef ds:uri="4b756efa-9b49-4f98-968f-46e9b83c25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82C6B0-F753-4C8A-804F-D2DE0349B5E3}">
  <ds:schemaRefs>
    <ds:schemaRef ds:uri="http://schemas.microsoft.com/office/2006/documentManagement/types"/>
    <ds:schemaRef ds:uri="http://www.w3.org/XML/1998/namespace"/>
    <ds:schemaRef ds:uri="f5daa0ad-9060-4071-aaa9-9048be3c42a8"/>
    <ds:schemaRef ds:uri="http://purl.org/dc/terms/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b756efa-9b49-4f98-968f-46e9b83c250d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00943AC-7FEA-4779-AB6A-19278F4F5F7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577</Words>
  <Application>Microsoft Office PowerPoint</Application>
  <PresentationFormat>Widescreen</PresentationFormat>
  <Paragraphs>126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ＭＳ Ｐゴシック</vt:lpstr>
      <vt:lpstr>ＭＳ Ｐゴシック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Expanding Noun Phrases using Prepositional Phrases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Jessica Donovan</cp:lastModifiedBy>
  <cp:revision>19</cp:revision>
  <dcterms:created xsi:type="dcterms:W3CDTF">2019-06-10T14:33:23Z</dcterms:created>
  <dcterms:modified xsi:type="dcterms:W3CDTF">2021-01-22T06:57:55Z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0x010100924BC8C5E14DF4429EFC49A20DDF4223</vt:lpwstr>
  </property>
</Properties>
</file>