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8" roundtripDataSignature="AMtx7mibeCYOc2G10r4rVJ7sgi66TSCH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003A0B2-2881-405E-AFFC-01D5B01C8F4C}">
  <a:tblStyle styleId="{1003A0B2-2881-405E-AFFC-01D5B01C8F4C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customschemas.google.com/relationships/presentationmetadata" Target="metadata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" name="Google Shape;138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" name="Google Shape;153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" name="Google Shape;16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" name="Google Shape;168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" name="Google Shape;175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" name="Google Shape;183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" name="Google Shape;190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" name="Google Shape;198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" name="Google Shape;228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" name="Google Shape;235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" name="Google Shape;243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" name="Google Shape;250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" name="Google Shape;258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2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5" name="Google Shape;265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3" name="Google Shape;273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2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0" name="Google Shape;280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page" type="obj">
  <p:cSld name="OBJEC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 txBox="1"/>
          <p:nvPr>
            <p:ph type="title"/>
          </p:nvPr>
        </p:nvSpPr>
        <p:spPr>
          <a:xfrm>
            <a:off x="838200" y="365125"/>
            <a:ext cx="878081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" name="Google Shape;16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" name="Google Shape;17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" name="Google Shape;18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2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8"/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89803"/>
            </a:srgbClr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28"/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28"/>
          <p:cNvSpPr txBox="1"/>
          <p:nvPr>
            <p:ph idx="1" type="subTitle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" name="Google Shape;25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Google Shape;26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7" name="Google Shape;27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990849" y="1261687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28"/>
          <p:cNvSpPr txBox="1"/>
          <p:nvPr>
            <p:ph idx="2" type="body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0" i="0" sz="1800"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28"/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Stage:</a:t>
            </a:r>
            <a:endParaRPr/>
          </a:p>
        </p:txBody>
      </p:sp>
      <p:sp>
        <p:nvSpPr>
          <p:cNvPr id="30" name="Google Shape;30;p28"/>
          <p:cNvSpPr txBox="1"/>
          <p:nvPr>
            <p:ph idx="3" type="body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0" i="0" sz="1800"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28"/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List: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9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4" name="Google Shape;34;p29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{1003A0B2-2881-405E-AFFC-01D5B01C8F4C}</a:tableStyleId>
              </a:tblPr>
              <a:tblGrid>
                <a:gridCol w="1165025"/>
                <a:gridCol w="7890075"/>
              </a:tblGrid>
              <a:tr h="4339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t/>
                      </a:r>
                      <a:endParaRPr b="0" i="0" sz="1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339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T="45725" marB="45725" marR="91450" marL="91450"/>
                </a:tc>
                <a:tc vMerge="1"/>
              </a:tr>
            </a:tbl>
          </a:graphicData>
        </a:graphic>
      </p:graphicFrame>
      <p:sp>
        <p:nvSpPr>
          <p:cNvPr id="35" name="Google Shape;35;p29"/>
          <p:cNvSpPr txBox="1"/>
          <p:nvPr>
            <p:ph idx="1" type="body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0" i="0" sz="1400"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29"/>
          <p:cNvSpPr txBox="1"/>
          <p:nvPr>
            <p:ph idx="2" type="body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0" i="0" sz="1400"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29"/>
          <p:cNvSpPr txBox="1"/>
          <p:nvPr>
            <p:ph idx="3" type="body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0" i="0" sz="1400"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graphicFrame>
        <p:nvGraphicFramePr>
          <p:cNvPr id="38" name="Google Shape;38;p29"/>
          <p:cNvGraphicFramePr/>
          <p:nvPr/>
        </p:nvGraphicFramePr>
        <p:xfrm>
          <a:off x="508000" y="155066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{1003A0B2-2881-405E-AFFC-01D5B01C8F4C}</a:tableStyleId>
              </a:tblPr>
              <a:tblGrid>
                <a:gridCol w="2787650"/>
              </a:tblGrid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7E79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6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39" name="Google Shape;39;p29"/>
          <p:cNvSpPr txBox="1"/>
          <p:nvPr>
            <p:ph idx="4" type="body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9"/>
          <p:cNvSpPr txBox="1"/>
          <p:nvPr>
            <p:ph idx="5" type="body"/>
          </p:nvPr>
        </p:nvSpPr>
        <p:spPr>
          <a:xfrm>
            <a:off x="3425190" y="1354611"/>
            <a:ext cx="8382000" cy="5268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b="0" i="0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41" name="Google Shape;41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page">
  <p:cSld name="Question page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30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30"/>
          <p:cNvSpPr txBox="1"/>
          <p:nvPr>
            <p:ph type="title"/>
          </p:nvPr>
        </p:nvSpPr>
        <p:spPr>
          <a:xfrm>
            <a:off x="838200" y="14319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30"/>
          <p:cNvSpPr txBox="1"/>
          <p:nvPr>
            <p:ph idx="1" type="body"/>
          </p:nvPr>
        </p:nvSpPr>
        <p:spPr>
          <a:xfrm>
            <a:off x="838200" y="3520441"/>
            <a:ext cx="10515600" cy="26565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4200"/>
              <a:buNone/>
              <a:defRPr sz="4200">
                <a:solidFill>
                  <a:srgbClr val="0070C0"/>
                </a:solidFill>
              </a:defRPr>
            </a:lvl1pPr>
            <a:lvl2pPr indent="-3810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400"/>
              <a:buChar char="•"/>
              <a:defRPr>
                <a:solidFill>
                  <a:srgbClr val="0070C0"/>
                </a:solidFill>
              </a:defRPr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000"/>
              <a:buChar char="•"/>
              <a:defRPr>
                <a:solidFill>
                  <a:srgbClr val="0070C0"/>
                </a:solidFill>
              </a:defRPr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46" name="Google Shape;46;p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ook cover write check">
  <p:cSld name="Look cover write check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1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9" name="Google Shape;49;p31"/>
          <p:cNvGraphicFramePr/>
          <p:nvPr/>
        </p:nvGraphicFramePr>
        <p:xfrm>
          <a:off x="508000" y="160019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{1003A0B2-2881-405E-AFFC-01D5B01C8F4C}</a:tableStyleId>
              </a:tblPr>
              <a:tblGrid>
                <a:gridCol w="2787650"/>
                <a:gridCol w="2787650"/>
                <a:gridCol w="2787650"/>
                <a:gridCol w="2787650"/>
              </a:tblGrid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r>
                        <a:rPr b="0" baseline="3000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b="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r>
                        <a:rPr b="0" baseline="3000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nd</a:t>
                      </a:r>
                      <a:r>
                        <a:rPr b="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r>
                        <a:rPr b="0" baseline="3000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rd</a:t>
                      </a:r>
                      <a:r>
                        <a:rPr b="0" i="0"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7E79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50" name="Google Shape;50;p31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{1003A0B2-2881-405E-AFFC-01D5B01C8F4C}</a:tableStyleId>
              </a:tblPr>
              <a:tblGrid>
                <a:gridCol w="1165025"/>
                <a:gridCol w="7890075"/>
              </a:tblGrid>
              <a:tr h="4339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t/>
                      </a:r>
                      <a:endParaRPr b="0" i="0" sz="1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339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T="45725" marB="45725" marR="91450" marL="91450"/>
                </a:tc>
                <a:tc vMerge="1"/>
              </a:tr>
            </a:tbl>
          </a:graphicData>
        </a:graphic>
      </p:graphicFrame>
      <p:sp>
        <p:nvSpPr>
          <p:cNvPr id="51" name="Google Shape;51;p31"/>
          <p:cNvSpPr txBox="1"/>
          <p:nvPr>
            <p:ph idx="1" type="body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0" i="0" sz="1400"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2" name="Google Shape;52;p31"/>
          <p:cNvSpPr txBox="1"/>
          <p:nvPr>
            <p:ph idx="2" type="body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0" i="0" sz="1400"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31"/>
          <p:cNvSpPr txBox="1"/>
          <p:nvPr>
            <p:ph idx="3" type="body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0" i="0" sz="1400"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31"/>
          <p:cNvSpPr txBox="1"/>
          <p:nvPr>
            <p:ph idx="4" type="body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55" name="Google Shape;55;p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3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9" name="Google Shape;59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3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7" name="Google Shape;67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2" name="Google Shape;72;p3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3" name="Google Shape;73;p3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4" name="Google Shape;74;p3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6" name="Google Shape;76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7" name="Google Shape;77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1" name="Google Shape;81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2" name="Google Shape;82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5" name="Google Shape;85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6" name="Google Shape;86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3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90" name="Google Shape;90;p3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91" name="Google Shape;91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2" name="Google Shape;92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3" name="Google Shape;93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3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7" name="Google Shape;97;p3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98" name="Google Shape;98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9" name="Google Shape;99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0" name="Google Shape;100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3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4" name="Google Shape;104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5" name="Google Shape;105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6" name="Google Shape;106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0" name="Google Shape;110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1" name="Google Shape;111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2" name="Google Shape;112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 txBox="1"/>
          <p:nvPr>
            <p:ph idx="1" type="subTitle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/>
              <a:t>Words ending with the /f/, /l/, /s/, /z/ or /k/ sound in English almost always have double consonant.</a:t>
            </a:r>
            <a:endParaRPr/>
          </a:p>
        </p:txBody>
      </p:sp>
      <p:sp>
        <p:nvSpPr>
          <p:cNvPr id="119" name="Google Shape;119;p3"/>
          <p:cNvSpPr txBox="1"/>
          <p:nvPr>
            <p:ph idx="2" type="body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/>
              <a:t>1</a:t>
            </a:r>
            <a:endParaRPr/>
          </a:p>
        </p:txBody>
      </p:sp>
      <p:sp>
        <p:nvSpPr>
          <p:cNvPr id="120" name="Google Shape;120;p3"/>
          <p:cNvSpPr txBox="1"/>
          <p:nvPr>
            <p:ph idx="3" type="body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/>
              <a:t>1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Google Shape;125;p5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{1003A0B2-2881-405E-AFFC-01D5B01C8F4C}</a:tableStyleId>
              </a:tblPr>
              <a:tblGrid>
                <a:gridCol w="1165025"/>
                <a:gridCol w="7890075"/>
              </a:tblGrid>
              <a:tr h="4339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1</a:t>
                      </a:r>
                      <a:endParaRPr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Arial"/>
                          <a:ea typeface="Arial"/>
                          <a:cs typeface="Arial"/>
                          <a:sym typeface="Arial"/>
                        </a:rPr>
                        <a:t>Words ending with the /f/, /l/, /s/, /z/ or /k/ sound in English almost always have double consonant.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Arial"/>
                          <a:ea typeface="Arial"/>
                          <a:cs typeface="Arial"/>
                          <a:sym typeface="Arial"/>
                        </a:rPr>
                        <a:t>Name:</a:t>
                      </a:r>
                      <a:endParaRPr sz="1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4339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1</a:t>
                      </a:r>
                      <a:endParaRPr/>
                    </a:p>
                  </a:txBody>
                  <a:tcPr marT="45725" marB="45725" marR="91450" marL="91450"/>
                </a:tc>
                <a:tc vMerge="1"/>
              </a:tr>
            </a:tbl>
          </a:graphicData>
        </a:graphic>
      </p:graphicFrame>
      <p:sp>
        <p:nvSpPr>
          <p:cNvPr id="126" name="Google Shape;126;p5"/>
          <p:cNvSpPr/>
          <p:nvPr/>
        </p:nvSpPr>
        <p:spPr>
          <a:xfrm>
            <a:off x="3042148" y="1597761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puff</a:t>
            </a:r>
            <a:endParaRPr/>
          </a:p>
        </p:txBody>
      </p:sp>
      <p:sp>
        <p:nvSpPr>
          <p:cNvPr id="127" name="Google Shape;127;p5"/>
          <p:cNvSpPr/>
          <p:nvPr/>
        </p:nvSpPr>
        <p:spPr>
          <a:xfrm>
            <a:off x="6573078" y="3817439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fluff</a:t>
            </a:r>
            <a:endParaRPr/>
          </a:p>
        </p:txBody>
      </p:sp>
      <p:sp>
        <p:nvSpPr>
          <p:cNvPr id="128" name="Google Shape;128;p5"/>
          <p:cNvSpPr/>
          <p:nvPr/>
        </p:nvSpPr>
        <p:spPr>
          <a:xfrm>
            <a:off x="1862705" y="4497375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bell</a:t>
            </a:r>
            <a:endParaRPr/>
          </a:p>
        </p:txBody>
      </p:sp>
      <p:sp>
        <p:nvSpPr>
          <p:cNvPr id="129" name="Google Shape;129;p5"/>
          <p:cNvSpPr/>
          <p:nvPr/>
        </p:nvSpPr>
        <p:spPr>
          <a:xfrm>
            <a:off x="8889670" y="1829604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doll</a:t>
            </a:r>
            <a:endParaRPr/>
          </a:p>
        </p:txBody>
      </p:sp>
      <p:sp>
        <p:nvSpPr>
          <p:cNvPr id="130" name="Google Shape;130;p5"/>
          <p:cNvSpPr/>
          <p:nvPr/>
        </p:nvSpPr>
        <p:spPr>
          <a:xfrm>
            <a:off x="3413209" y="3376557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grass</a:t>
            </a:r>
            <a:endParaRPr/>
          </a:p>
        </p:txBody>
      </p:sp>
      <p:sp>
        <p:nvSpPr>
          <p:cNvPr id="131" name="Google Shape;131;p5"/>
          <p:cNvSpPr/>
          <p:nvPr/>
        </p:nvSpPr>
        <p:spPr>
          <a:xfrm>
            <a:off x="8988286" y="3288175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kiss</a:t>
            </a:r>
            <a:endParaRPr/>
          </a:p>
        </p:txBody>
      </p:sp>
      <p:sp>
        <p:nvSpPr>
          <p:cNvPr id="132" name="Google Shape;132;p5"/>
          <p:cNvSpPr/>
          <p:nvPr/>
        </p:nvSpPr>
        <p:spPr>
          <a:xfrm>
            <a:off x="4505740" y="4920271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buzz</a:t>
            </a:r>
            <a:endParaRPr/>
          </a:p>
        </p:txBody>
      </p:sp>
      <p:sp>
        <p:nvSpPr>
          <p:cNvPr id="133" name="Google Shape;133;p5"/>
          <p:cNvSpPr/>
          <p:nvPr/>
        </p:nvSpPr>
        <p:spPr>
          <a:xfrm>
            <a:off x="7854452" y="5028396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fizz</a:t>
            </a:r>
            <a:endParaRPr/>
          </a:p>
        </p:txBody>
      </p:sp>
      <p:sp>
        <p:nvSpPr>
          <p:cNvPr id="134" name="Google Shape;134;p5"/>
          <p:cNvSpPr/>
          <p:nvPr/>
        </p:nvSpPr>
        <p:spPr>
          <a:xfrm>
            <a:off x="983479" y="2505619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clock</a:t>
            </a:r>
            <a:endParaRPr/>
          </a:p>
        </p:txBody>
      </p:sp>
      <p:sp>
        <p:nvSpPr>
          <p:cNvPr id="135" name="Google Shape;135;p5"/>
          <p:cNvSpPr/>
          <p:nvPr/>
        </p:nvSpPr>
        <p:spPr>
          <a:xfrm>
            <a:off x="5882695" y="2263511"/>
            <a:ext cx="1758452" cy="6799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back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"/>
          <p:cNvSpPr txBox="1"/>
          <p:nvPr>
            <p:ph type="title"/>
          </p:nvPr>
        </p:nvSpPr>
        <p:spPr>
          <a:xfrm>
            <a:off x="838199" y="132573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A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 of smoke came from the train.</a:t>
            </a:r>
            <a:endParaRPr/>
          </a:p>
        </p:txBody>
      </p:sp>
      <p:pic>
        <p:nvPicPr>
          <p:cNvPr id="142" name="Google Shape;14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14262" y="2733260"/>
            <a:ext cx="3363475" cy="29934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149" name="Google Shape;149;p7"/>
          <p:cNvSpPr txBox="1"/>
          <p:nvPr>
            <p:ph type="title"/>
          </p:nvPr>
        </p:nvSpPr>
        <p:spPr>
          <a:xfrm>
            <a:off x="838199" y="132573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A 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lang="en-GB">
                <a:solidFill>
                  <a:srgbClr val="FF3860"/>
                </a:solidFill>
              </a:rPr>
              <a:t>puff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>
                <a:solidFill>
                  <a:srgbClr val="FF3860"/>
                </a:solidFill>
              </a:rPr>
              <a:t> </a:t>
            </a:r>
            <a:r>
              <a:rPr b="1" lang="en-GB"/>
              <a:t>of smoke came from the train.</a:t>
            </a:r>
            <a:endParaRPr/>
          </a:p>
        </p:txBody>
      </p:sp>
      <p:pic>
        <p:nvPicPr>
          <p:cNvPr id="150" name="Google Shape;15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14262" y="2733260"/>
            <a:ext cx="3363475" cy="29934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kitten was covered in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.</a:t>
            </a:r>
            <a:endParaRPr/>
          </a:p>
        </p:txBody>
      </p:sp>
      <p:pic>
        <p:nvPicPr>
          <p:cNvPr id="157" name="Google Shape;15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92548" y="3006332"/>
            <a:ext cx="4406901" cy="2451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164" name="Google Shape;164;p9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kitten was covered in 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>
                <a:solidFill>
                  <a:srgbClr val="FF3860"/>
                </a:solidFill>
              </a:rPr>
              <a:t>fluff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/>
              <a:t>.</a:t>
            </a:r>
            <a:endParaRPr/>
          </a:p>
        </p:txBody>
      </p:sp>
      <p:pic>
        <p:nvPicPr>
          <p:cNvPr id="165" name="Google Shape;16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92548" y="3006332"/>
            <a:ext cx="4406901" cy="2451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0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teacher rang the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.</a:t>
            </a:r>
            <a:endParaRPr/>
          </a:p>
        </p:txBody>
      </p:sp>
      <p:pic>
        <p:nvPicPr>
          <p:cNvPr id="172" name="Google Shape;172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44843" y="2327226"/>
            <a:ext cx="3808895" cy="38088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1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179" name="Google Shape;179;p11"/>
          <p:cNvSpPr txBox="1"/>
          <p:nvPr/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GB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teacher rang the </a:t>
            </a:r>
            <a:r>
              <a:rPr b="1" i="0" lang="en-GB" sz="4400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i="0" lang="en-GB" sz="4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bell</a:t>
            </a:r>
            <a:r>
              <a:rPr b="1" i="0" lang="en-GB" sz="4400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i="0" lang="en-GB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4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44843" y="2327226"/>
            <a:ext cx="3808895" cy="38088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2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 has a blue dress.</a:t>
            </a:r>
            <a:endParaRPr/>
          </a:p>
        </p:txBody>
      </p:sp>
      <p:pic>
        <p:nvPicPr>
          <p:cNvPr id="187" name="Google Shape;18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38777" y="2652013"/>
            <a:ext cx="2514443" cy="34983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3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194" name="Google Shape;194;p13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>
                <a:solidFill>
                  <a:srgbClr val="FF3860"/>
                </a:solidFill>
              </a:rPr>
              <a:t>doll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/>
              <a:t> has a blue dress.</a:t>
            </a:r>
            <a:endParaRPr/>
          </a:p>
        </p:txBody>
      </p:sp>
      <p:pic>
        <p:nvPicPr>
          <p:cNvPr id="195" name="Google Shape;19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38777" y="2652013"/>
            <a:ext cx="2514443" cy="34983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4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 on the field is green.</a:t>
            </a:r>
            <a:endParaRPr/>
          </a:p>
        </p:txBody>
      </p:sp>
      <p:pic>
        <p:nvPicPr>
          <p:cNvPr id="202" name="Google Shape;20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66999" y="79513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5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209" name="Google Shape;209;p15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>
                <a:solidFill>
                  <a:srgbClr val="FF3860"/>
                </a:solidFill>
              </a:rPr>
              <a:t>grass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/>
              <a:t> on the field is green.</a:t>
            </a:r>
            <a:endParaRPr/>
          </a:p>
        </p:txBody>
      </p:sp>
      <p:pic>
        <p:nvPicPr>
          <p:cNvPr id="210" name="Google Shape;21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66999" y="79513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mermaid blew a 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.</a:t>
            </a:r>
            <a:endParaRPr/>
          </a:p>
        </p:txBody>
      </p:sp>
      <p:pic>
        <p:nvPicPr>
          <p:cNvPr id="217" name="Google Shape;21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02861" y="2790261"/>
            <a:ext cx="4586278" cy="32218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7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224" name="Google Shape;224;p17"/>
          <p:cNvSpPr txBox="1"/>
          <p:nvPr/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GB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mermaid blew a  </a:t>
            </a:r>
            <a:r>
              <a:rPr b="1" i="0" lang="en-GB" sz="4400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i="0" lang="en-GB" sz="4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kiss</a:t>
            </a:r>
            <a:r>
              <a:rPr b="1" i="0" lang="en-GB" sz="4400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i="0" lang="en-GB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4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5" name="Google Shape;22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02861" y="2790261"/>
            <a:ext cx="4586278" cy="32218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8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Bumble’s wings 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.</a:t>
            </a:r>
            <a:endParaRPr/>
          </a:p>
        </p:txBody>
      </p:sp>
      <p:pic>
        <p:nvPicPr>
          <p:cNvPr id="232" name="Google Shape;23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96010" y="2764622"/>
            <a:ext cx="2440951" cy="2688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9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239" name="Google Shape;239;p19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Bumble’s wings  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>
                <a:solidFill>
                  <a:srgbClr val="FF3860"/>
                </a:solidFill>
              </a:rPr>
              <a:t>buzz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/>
              <a:t>.</a:t>
            </a:r>
            <a:endParaRPr/>
          </a:p>
        </p:txBody>
      </p:sp>
      <p:pic>
        <p:nvPicPr>
          <p:cNvPr id="240" name="Google Shape;24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96010" y="2764622"/>
            <a:ext cx="2440951" cy="2688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0"/>
          <p:cNvSpPr txBox="1"/>
          <p:nvPr>
            <p:ph type="title"/>
          </p:nvPr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can was full of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.</a:t>
            </a:r>
            <a:endParaRPr/>
          </a:p>
        </p:txBody>
      </p:sp>
      <p:pic>
        <p:nvPicPr>
          <p:cNvPr id="247" name="Google Shape;247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270" y="2456810"/>
            <a:ext cx="2652712" cy="4004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1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254" name="Google Shape;254;p21"/>
          <p:cNvSpPr txBox="1"/>
          <p:nvPr/>
        </p:nvSpPr>
        <p:spPr>
          <a:xfrm>
            <a:off x="838199" y="11312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GB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can was full of </a:t>
            </a:r>
            <a:r>
              <a:rPr b="1" i="0" lang="en-GB" sz="4400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i="0" lang="en-GB" sz="4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fizz</a:t>
            </a:r>
            <a:r>
              <a:rPr b="1" i="0" lang="en-GB" sz="4400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i="0" lang="en-GB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4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5" name="Google Shape;25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270" y="2456810"/>
            <a:ext cx="2652712" cy="4004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2"/>
          <p:cNvSpPr txBox="1"/>
          <p:nvPr>
            <p:ph type="title"/>
          </p:nvPr>
        </p:nvSpPr>
        <p:spPr>
          <a:xfrm>
            <a:off x="838200" y="76914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You tell the time by </a:t>
            </a:r>
            <a:br>
              <a:rPr b="1" lang="en-GB"/>
            </a:br>
            <a:r>
              <a:rPr b="1" lang="en-GB"/>
              <a:t>using a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.</a:t>
            </a:r>
            <a:endParaRPr/>
          </a:p>
        </p:txBody>
      </p:sp>
      <p:pic>
        <p:nvPicPr>
          <p:cNvPr descr="Clock Analog Time Watch Analog Clock Ticki" id="262" name="Google Shape;26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18010" y="2409180"/>
            <a:ext cx="2289108" cy="22891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3"/>
          <p:cNvSpPr txBox="1"/>
          <p:nvPr>
            <p:ph type="title"/>
          </p:nvPr>
        </p:nvSpPr>
        <p:spPr>
          <a:xfrm>
            <a:off x="838200" y="76914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You tell the time by </a:t>
            </a:r>
            <a:br>
              <a:rPr b="1" lang="en-GB"/>
            </a:br>
            <a:r>
              <a:rPr b="1" lang="en-GB"/>
              <a:t>using a 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>
                <a:solidFill>
                  <a:srgbClr val="FF3860"/>
                </a:solidFill>
              </a:rPr>
              <a:t>clock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/>
              <a:t>.</a:t>
            </a:r>
            <a:endParaRPr/>
          </a:p>
        </p:txBody>
      </p:sp>
      <p:pic>
        <p:nvPicPr>
          <p:cNvPr descr="Clock Analog Time Watch Analog Clock Ticki" id="269" name="Google Shape;26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18010" y="2409180"/>
            <a:ext cx="2289108" cy="2289109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23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4"/>
          <p:cNvSpPr txBox="1"/>
          <p:nvPr>
            <p:ph type="title"/>
          </p:nvPr>
        </p:nvSpPr>
        <p:spPr>
          <a:xfrm>
            <a:off x="838200" y="76914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girl’s hair ran down her </a:t>
            </a:r>
            <a:r>
              <a:rPr b="1" lang="en-GB">
                <a:latin typeface="Calibri"/>
                <a:ea typeface="Calibri"/>
                <a:cs typeface="Calibri"/>
                <a:sym typeface="Calibri"/>
              </a:rPr>
              <a:t>_______</a:t>
            </a:r>
            <a:r>
              <a:rPr b="1" lang="en-GB"/>
              <a:t>.</a:t>
            </a:r>
            <a:endParaRPr/>
          </a:p>
        </p:txBody>
      </p:sp>
      <p:pic>
        <p:nvPicPr>
          <p:cNvPr id="277" name="Google Shape;277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05469" y="1964634"/>
            <a:ext cx="4551017" cy="4551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5"/>
          <p:cNvSpPr txBox="1"/>
          <p:nvPr/>
        </p:nvSpPr>
        <p:spPr>
          <a:xfrm>
            <a:off x="689317" y="307478"/>
            <a:ext cx="3024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3860"/>
                </a:solidFill>
                <a:latin typeface="Arial"/>
                <a:ea typeface="Arial"/>
                <a:cs typeface="Arial"/>
                <a:sym typeface="Arial"/>
              </a:rPr>
              <a:t>Answer:</a:t>
            </a:r>
            <a:endParaRPr/>
          </a:p>
        </p:txBody>
      </p:sp>
      <p:sp>
        <p:nvSpPr>
          <p:cNvPr id="284" name="Google Shape;284;p25"/>
          <p:cNvSpPr txBox="1"/>
          <p:nvPr>
            <p:ph type="title"/>
          </p:nvPr>
        </p:nvSpPr>
        <p:spPr>
          <a:xfrm>
            <a:off x="838200" y="76914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/>
              <a:t>The girl’s hair ran down her 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>
                <a:solidFill>
                  <a:srgbClr val="FF3860"/>
                </a:solidFill>
              </a:rPr>
              <a:t>back</a:t>
            </a:r>
            <a:r>
              <a:rPr b="1" lang="en-GB">
                <a:solidFill>
                  <a:srgbClr val="FF3860"/>
                </a:solidFill>
                <a:latin typeface="Calibri"/>
                <a:ea typeface="Calibri"/>
                <a:cs typeface="Calibri"/>
                <a:sym typeface="Calibri"/>
              </a:rPr>
              <a:t>_</a:t>
            </a:r>
            <a:r>
              <a:rPr b="1" lang="en-GB"/>
              <a:t>.</a:t>
            </a:r>
            <a:endParaRPr/>
          </a:p>
        </p:txBody>
      </p:sp>
      <p:pic>
        <p:nvPicPr>
          <p:cNvPr id="285" name="Google Shape;28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05469" y="1964634"/>
            <a:ext cx="4551017" cy="4551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2018-08-06T08:16:18Z</dcterms:created>
  <dc:creator>Rob Smith</dc:creator>
</cp:coreProperties>
</file>