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80" r:id="rId3"/>
    <p:sldId id="315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290" r:id="rId14"/>
    <p:sldId id="326" r:id="rId15"/>
    <p:sldId id="279" r:id="rId16"/>
    <p:sldId id="325" r:id="rId17"/>
    <p:sldId id="276" r:id="rId18"/>
  </p:sldIdLst>
  <p:sldSz cx="9144000" cy="6858000" type="screen4x3"/>
  <p:notesSz cx="6858000" cy="9144000"/>
  <p:embeddedFontLst>
    <p:embeddedFont>
      <p:font typeface="Twinkl SemiBold" charset="0"/>
      <p:bold r:id="rId21"/>
    </p:embeddedFont>
    <p:embeddedFont>
      <p:font typeface="Twinkl" panose="020B0604020202020204" charset="0"/>
      <p:regular r:id="rId22"/>
      <p:bold r:id="rId23"/>
    </p:embeddedFont>
    <p:embeddedFont>
      <p:font typeface="Tuffy" panose="020B0603060100000000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Sassoon Infant Rg" panose="02000503030000020003" charset="0"/>
      <p:regular r:id="rId32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80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orient="horz" pos="12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Canlin" initials="EC" lastIdx="1" clrIdx="0">
    <p:extLst>
      <p:ext uri="{19B8F6BF-5375-455C-9EA6-DF929625EA0E}">
        <p15:presenceInfo xmlns:p15="http://schemas.microsoft.com/office/powerpoint/2012/main" userId="S-1-5-21-1651119330-1013474095-91958013-27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CCBF"/>
    <a:srgbClr val="E0F8F2"/>
    <a:srgbClr val="F08215"/>
    <a:srgbClr val="85BD33"/>
    <a:srgbClr val="EA516C"/>
    <a:srgbClr val="8C368C"/>
    <a:srgbClr val="95713D"/>
    <a:srgbClr val="B9D36E"/>
    <a:srgbClr val="009640"/>
    <a:srgbClr val="E5C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36" y="72"/>
      </p:cViewPr>
      <p:guideLst>
        <p:guide pos="317"/>
        <p:guide orient="horz" pos="3997"/>
        <p:guide pos="5443"/>
        <p:guide orient="horz" pos="323"/>
        <p:guide pos="480"/>
        <p:guide orient="horz" pos="459"/>
        <p:guide orient="horz" pos="3838"/>
        <p:guide pos="5284"/>
        <p:guide orient="horz" pos="124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2964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BF938A-AC38-4FD8-8CDA-459214AF3834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128D35-979B-429F-AFC5-34A277F93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143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“Comment </a:t>
            </a:r>
            <a:r>
              <a:rPr lang="en-GB" altLang="en-US" dirty="0" err="1" smtClean="0"/>
              <a:t>Dit</a:t>
            </a:r>
            <a:r>
              <a:rPr lang="en-GB" altLang="en-US" dirty="0" smtClean="0"/>
              <a:t>-On ______ </a:t>
            </a:r>
            <a:r>
              <a:rPr lang="en-GB" altLang="en-US" dirty="0" err="1" smtClean="0"/>
              <a:t>En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Français</a:t>
            </a:r>
            <a:r>
              <a:rPr lang="en-GB" altLang="en-US" dirty="0" smtClean="0"/>
              <a:t>?” means “How do you say _______ in French?”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53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“Comment </a:t>
            </a:r>
            <a:r>
              <a:rPr lang="en-GB" altLang="en-US" dirty="0" err="1" smtClean="0"/>
              <a:t>Dit</a:t>
            </a:r>
            <a:r>
              <a:rPr lang="en-GB" altLang="en-US" dirty="0" smtClean="0"/>
              <a:t>-On ______ </a:t>
            </a:r>
            <a:r>
              <a:rPr lang="en-GB" altLang="en-US" dirty="0" err="1" smtClean="0"/>
              <a:t>En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Français</a:t>
            </a:r>
            <a:r>
              <a:rPr lang="en-GB" altLang="en-US" dirty="0" smtClean="0"/>
              <a:t>?” means “How do you say _______ in French?”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687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“Comment </a:t>
            </a:r>
            <a:r>
              <a:rPr lang="en-GB" altLang="en-US" dirty="0" err="1" smtClean="0"/>
              <a:t>Dit</a:t>
            </a:r>
            <a:r>
              <a:rPr lang="en-GB" altLang="en-US" dirty="0" smtClean="0"/>
              <a:t>-On ______ </a:t>
            </a:r>
            <a:r>
              <a:rPr lang="en-GB" altLang="en-US" dirty="0" err="1" smtClean="0"/>
              <a:t>En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Français</a:t>
            </a:r>
            <a:r>
              <a:rPr lang="en-GB" altLang="en-US" dirty="0" smtClean="0"/>
              <a:t>?” means “How do you say _______ in French?”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66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“Comment </a:t>
            </a:r>
            <a:r>
              <a:rPr lang="en-GB" altLang="en-US" dirty="0" err="1" smtClean="0"/>
              <a:t>Dit</a:t>
            </a:r>
            <a:r>
              <a:rPr lang="en-GB" altLang="en-US" dirty="0" smtClean="0"/>
              <a:t>-On ______ </a:t>
            </a:r>
            <a:r>
              <a:rPr lang="en-GB" altLang="en-US" dirty="0" err="1" smtClean="0"/>
              <a:t>En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Français</a:t>
            </a:r>
            <a:r>
              <a:rPr lang="en-GB" altLang="en-US" dirty="0" smtClean="0"/>
              <a:t>?” means “How do you say _______ in French?”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4171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“Comment </a:t>
            </a:r>
            <a:r>
              <a:rPr lang="en-GB" altLang="en-US" dirty="0" err="1" smtClean="0"/>
              <a:t>Dit</a:t>
            </a:r>
            <a:r>
              <a:rPr lang="en-GB" altLang="en-US" dirty="0" smtClean="0"/>
              <a:t>-On ______ </a:t>
            </a:r>
            <a:r>
              <a:rPr lang="en-GB" altLang="en-US" dirty="0" err="1" smtClean="0"/>
              <a:t>En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Français</a:t>
            </a:r>
            <a:r>
              <a:rPr lang="en-GB" altLang="en-US" dirty="0" smtClean="0"/>
              <a:t>?” means “How do you say _______ in French?”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2009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“Comment </a:t>
            </a:r>
            <a:r>
              <a:rPr lang="en-GB" altLang="en-US" dirty="0" err="1" smtClean="0"/>
              <a:t>Dit</a:t>
            </a:r>
            <a:r>
              <a:rPr lang="en-GB" altLang="en-US" dirty="0" smtClean="0"/>
              <a:t>-On ______ </a:t>
            </a:r>
            <a:r>
              <a:rPr lang="en-GB" altLang="en-US" dirty="0" err="1" smtClean="0"/>
              <a:t>En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Français</a:t>
            </a:r>
            <a:r>
              <a:rPr lang="en-GB" altLang="en-US" dirty="0" smtClean="0"/>
              <a:t>?” means “How do you say _______ in French?”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483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“Comment </a:t>
            </a:r>
            <a:r>
              <a:rPr lang="en-GB" altLang="en-US" dirty="0" err="1" smtClean="0"/>
              <a:t>Dit</a:t>
            </a:r>
            <a:r>
              <a:rPr lang="en-GB" altLang="en-US" dirty="0" smtClean="0"/>
              <a:t>-On ______ </a:t>
            </a:r>
            <a:r>
              <a:rPr lang="en-GB" altLang="en-US" dirty="0" err="1" smtClean="0"/>
              <a:t>En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Français</a:t>
            </a:r>
            <a:r>
              <a:rPr lang="en-GB" altLang="en-US" dirty="0" smtClean="0"/>
              <a:t>?” means “How do you say _______ in French?”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2466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“Comment </a:t>
            </a:r>
            <a:r>
              <a:rPr lang="en-GB" altLang="en-US" dirty="0" err="1" smtClean="0"/>
              <a:t>Dit</a:t>
            </a:r>
            <a:r>
              <a:rPr lang="en-GB" altLang="en-US" dirty="0" smtClean="0"/>
              <a:t>-On ______ </a:t>
            </a:r>
            <a:r>
              <a:rPr lang="en-GB" altLang="en-US" dirty="0" err="1" smtClean="0"/>
              <a:t>En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Français</a:t>
            </a:r>
            <a:r>
              <a:rPr lang="en-GB" altLang="en-US" dirty="0" smtClean="0"/>
              <a:t>?” means “How do you say _______ in French?”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192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“Comment </a:t>
            </a:r>
            <a:r>
              <a:rPr lang="en-GB" altLang="en-US" dirty="0" err="1" smtClean="0"/>
              <a:t>Dit</a:t>
            </a:r>
            <a:r>
              <a:rPr lang="en-GB" altLang="en-US" dirty="0" smtClean="0"/>
              <a:t>-On ______ </a:t>
            </a:r>
            <a:r>
              <a:rPr lang="en-GB" altLang="en-US" dirty="0" err="1" smtClean="0"/>
              <a:t>En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Français</a:t>
            </a:r>
            <a:r>
              <a:rPr lang="en-GB" altLang="en-US" dirty="0" smtClean="0"/>
              <a:t>?” means “How do you say _______ in French?”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0794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“Comment </a:t>
            </a:r>
            <a:r>
              <a:rPr lang="en-GB" altLang="en-US" dirty="0" err="1" smtClean="0"/>
              <a:t>Dit</a:t>
            </a:r>
            <a:r>
              <a:rPr lang="en-GB" altLang="en-US" dirty="0" smtClean="0"/>
              <a:t>-On ______ </a:t>
            </a:r>
            <a:r>
              <a:rPr lang="en-GB" altLang="en-US" dirty="0" err="1" smtClean="0"/>
              <a:t>En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Français</a:t>
            </a:r>
            <a:r>
              <a:rPr lang="en-GB" altLang="en-US" dirty="0" smtClean="0"/>
              <a:t>?” means “How do you say _______ in French?”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7980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“Comment </a:t>
            </a:r>
            <a:r>
              <a:rPr lang="en-GB" altLang="en-US" dirty="0" err="1" smtClean="0"/>
              <a:t>Dit</a:t>
            </a:r>
            <a:r>
              <a:rPr lang="en-GB" altLang="en-US" dirty="0" smtClean="0"/>
              <a:t>-On ______ </a:t>
            </a:r>
            <a:r>
              <a:rPr lang="en-GB" altLang="en-US" dirty="0" err="1" smtClean="0"/>
              <a:t>En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Français</a:t>
            </a:r>
            <a:r>
              <a:rPr lang="en-GB" altLang="en-US" dirty="0" smtClean="0"/>
              <a:t>?” means “How do you say _______ in French?”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8432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6353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9708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1951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076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DB7159B-B79D-41EB-BBA2-C4B62D3CF5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BD7BE55-B7CE-4EA8-8960-0078803608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2AE87EA-8421-4BDE-9785-05101C7A5E6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1C37AB-7281-47E8-AFF3-30EA7FC999C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E6E5E1-5FD4-4EBD-9493-AF56B2F29E9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05F3A1-14E8-4C84-8855-F1125F3D2D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5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6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8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9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1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ZR66TjjrDc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38" y="697112"/>
            <a:ext cx="1487850" cy="678842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1539521" y="697112"/>
            <a:ext cx="762635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2800" b="1" dirty="0" err="1">
                <a:latin typeface="Twinkl" pitchFamily="2" charset="0"/>
              </a:rPr>
              <a:t>C’est</a:t>
            </a:r>
            <a:r>
              <a:rPr lang="en-GB" altLang="en-US" sz="2800" b="1" dirty="0">
                <a:latin typeface="Twinkl" pitchFamily="2" charset="0"/>
              </a:rPr>
              <a:t> de </a:t>
            </a:r>
            <a:r>
              <a:rPr lang="en-GB" altLang="en-US" sz="2800" b="1" dirty="0" err="1">
                <a:latin typeface="Twinkl" pitchFamily="2" charset="0"/>
              </a:rPr>
              <a:t>quelle</a:t>
            </a:r>
            <a:r>
              <a:rPr lang="en-GB" altLang="en-US" sz="2800" b="1" dirty="0">
                <a:latin typeface="Twinkl" pitchFamily="2" charset="0"/>
              </a:rPr>
              <a:t> </a:t>
            </a:r>
            <a:r>
              <a:rPr lang="en-GB" altLang="en-US" sz="2800" b="1" dirty="0" err="1">
                <a:latin typeface="Twinkl" pitchFamily="2" charset="0"/>
              </a:rPr>
              <a:t>couleur</a:t>
            </a:r>
            <a:r>
              <a:rPr lang="en-GB" altLang="en-US" sz="2800" b="1" dirty="0">
                <a:latin typeface="Twinkl" pitchFamily="2" charset="0"/>
              </a:rPr>
              <a:t>?</a:t>
            </a:r>
            <a:endParaRPr lang="en-GB" sz="2800" b="1" dirty="0">
              <a:latin typeface="Twinkl" pitchFamily="2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116BB4-3E50-42F5-A6EA-3DDB89BED426}"/>
              </a:ext>
            </a:extLst>
          </p:cNvPr>
          <p:cNvSpPr/>
          <p:nvPr/>
        </p:nvSpPr>
        <p:spPr>
          <a:xfrm>
            <a:off x="755650" y="11557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(What colour is this?)</a:t>
            </a:r>
          </a:p>
        </p:txBody>
      </p:sp>
      <p:pic>
        <p:nvPicPr>
          <p:cNvPr id="20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32F32B9-3294-4A2F-B40F-BF8743C1F961}"/>
              </a:ext>
            </a:extLst>
          </p:cNvPr>
          <p:cNvSpPr/>
          <p:nvPr/>
        </p:nvSpPr>
        <p:spPr>
          <a:xfrm>
            <a:off x="544821" y="5584950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err="1" smtClean="0">
                <a:latin typeface="Twinkl" pitchFamily="2" charset="0"/>
              </a:rPr>
              <a:t>C’est</a:t>
            </a:r>
            <a:r>
              <a:rPr lang="en-GB" altLang="en-US" sz="3200" b="1" dirty="0" smtClean="0">
                <a:latin typeface="Twinkl" pitchFamily="2" charset="0"/>
              </a:rPr>
              <a:t> </a:t>
            </a:r>
            <a:r>
              <a:rPr lang="en-GB" altLang="en-US" sz="3200" b="1" dirty="0" smtClean="0">
                <a:solidFill>
                  <a:srgbClr val="00A8E7"/>
                </a:solidFill>
                <a:latin typeface="Twinkl" pitchFamily="2" charset="0"/>
              </a:rPr>
              <a:t>bleu</a:t>
            </a:r>
            <a:endParaRPr lang="en-GB" altLang="en-US" sz="3200" b="1" dirty="0">
              <a:solidFill>
                <a:srgbClr val="00A8E7"/>
              </a:solidFill>
              <a:latin typeface="Twinkl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197767" y="697112"/>
            <a:ext cx="678842" cy="678842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1456554" y="755024"/>
            <a:ext cx="12864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bg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00" y="1665810"/>
            <a:ext cx="1941929" cy="39013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22" b="28979"/>
          <a:stretch/>
        </p:blipFill>
        <p:spPr>
          <a:xfrm>
            <a:off x="3606771" y="2744117"/>
            <a:ext cx="1930458" cy="1657095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278" y="579993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482725" y="14827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55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4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38" y="697112"/>
            <a:ext cx="1487850" cy="678842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116BB4-3E50-42F5-A6EA-3DDB89BED426}"/>
              </a:ext>
            </a:extLst>
          </p:cNvPr>
          <p:cNvSpPr/>
          <p:nvPr/>
        </p:nvSpPr>
        <p:spPr>
          <a:xfrm>
            <a:off x="755650" y="11557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(What colour is this?)</a:t>
            </a:r>
          </a:p>
        </p:txBody>
      </p:sp>
      <p:pic>
        <p:nvPicPr>
          <p:cNvPr id="20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32F32B9-3294-4A2F-B40F-BF8743C1F961}"/>
              </a:ext>
            </a:extLst>
          </p:cNvPr>
          <p:cNvSpPr/>
          <p:nvPr/>
        </p:nvSpPr>
        <p:spPr>
          <a:xfrm>
            <a:off x="500433" y="5584950"/>
            <a:ext cx="7632700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err="1" smtClean="0">
                <a:latin typeface="Twinkl" pitchFamily="2" charset="0"/>
              </a:rPr>
              <a:t>C’est</a:t>
            </a:r>
            <a:r>
              <a:rPr lang="en-GB" altLang="en-US" sz="3200" b="1" dirty="0" smtClean="0">
                <a:latin typeface="Twinkl" pitchFamily="2" charset="0"/>
              </a:rPr>
              <a:t> </a:t>
            </a:r>
            <a:r>
              <a:rPr lang="en-GB" altLang="en-US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Twinkl" pitchFamily="2" charset="0"/>
              </a:rPr>
              <a:t>blanc</a:t>
            </a:r>
            <a:endParaRPr lang="en-GB" altLang="en-US" sz="3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197767" y="697112"/>
            <a:ext cx="678842" cy="678842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1456554" y="755024"/>
            <a:ext cx="12864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bg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00" y="1665810"/>
            <a:ext cx="1941929" cy="3901384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270" y="579993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1539521" y="697112"/>
            <a:ext cx="762635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2800" b="1" dirty="0" err="1">
                <a:latin typeface="Twinkl" pitchFamily="2" charset="0"/>
              </a:rPr>
              <a:t>C’est</a:t>
            </a:r>
            <a:r>
              <a:rPr lang="en-GB" altLang="en-US" sz="2800" b="1" dirty="0">
                <a:latin typeface="Twinkl" pitchFamily="2" charset="0"/>
              </a:rPr>
              <a:t> de </a:t>
            </a:r>
            <a:r>
              <a:rPr lang="en-GB" altLang="en-US" sz="2800" b="1" dirty="0" err="1">
                <a:latin typeface="Twinkl" pitchFamily="2" charset="0"/>
              </a:rPr>
              <a:t>quelle</a:t>
            </a:r>
            <a:r>
              <a:rPr lang="en-GB" altLang="en-US" sz="2800" b="1" dirty="0">
                <a:latin typeface="Twinkl" pitchFamily="2" charset="0"/>
              </a:rPr>
              <a:t> </a:t>
            </a:r>
            <a:r>
              <a:rPr lang="en-GB" altLang="en-US" sz="2800" b="1" dirty="0" err="1">
                <a:latin typeface="Twinkl" pitchFamily="2" charset="0"/>
              </a:rPr>
              <a:t>couleur</a:t>
            </a:r>
            <a:r>
              <a:rPr lang="en-GB" altLang="en-US" sz="2800" b="1" dirty="0">
                <a:latin typeface="Twinkl" pitchFamily="2" charset="0"/>
              </a:rPr>
              <a:t>?</a:t>
            </a:r>
            <a:endParaRPr lang="en-GB" sz="2800" b="1" dirty="0"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831" y="2459812"/>
            <a:ext cx="1944360" cy="2749707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90588" y="31130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27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5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38" y="697112"/>
            <a:ext cx="1487850" cy="678842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116BB4-3E50-42F5-A6EA-3DDB89BED426}"/>
              </a:ext>
            </a:extLst>
          </p:cNvPr>
          <p:cNvSpPr/>
          <p:nvPr/>
        </p:nvSpPr>
        <p:spPr>
          <a:xfrm>
            <a:off x="755650" y="11557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(What colour is this?)</a:t>
            </a:r>
          </a:p>
        </p:txBody>
      </p:sp>
      <p:pic>
        <p:nvPicPr>
          <p:cNvPr id="20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32F32B9-3294-4A2F-B40F-BF8743C1F961}"/>
              </a:ext>
            </a:extLst>
          </p:cNvPr>
          <p:cNvSpPr/>
          <p:nvPr/>
        </p:nvSpPr>
        <p:spPr>
          <a:xfrm>
            <a:off x="500433" y="5584950"/>
            <a:ext cx="7632700" cy="637849"/>
          </a:xfrm>
          <a:prstGeom prst="rect">
            <a:avLst/>
          </a:prstGeom>
          <a:ln>
            <a:noFill/>
          </a:ln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err="1" smtClean="0">
                <a:latin typeface="Twinkl" pitchFamily="2" charset="0"/>
              </a:rPr>
              <a:t>C’est</a:t>
            </a:r>
            <a:r>
              <a:rPr lang="en-GB" altLang="en-US" sz="3200" b="1" dirty="0" smtClean="0">
                <a:latin typeface="Twinkl" pitchFamily="2" charset="0"/>
              </a:rPr>
              <a:t> </a:t>
            </a:r>
            <a:r>
              <a:rPr lang="en-GB" altLang="en-US" sz="3200" b="1" dirty="0" smtClean="0">
                <a:solidFill>
                  <a:srgbClr val="D81C33"/>
                </a:solidFill>
                <a:latin typeface="Twinkl" pitchFamily="2" charset="0"/>
              </a:rPr>
              <a:t>rouge</a:t>
            </a:r>
            <a:endParaRPr lang="en-GB" altLang="en-US" sz="3200" b="1" dirty="0">
              <a:solidFill>
                <a:srgbClr val="D81C33"/>
              </a:solidFill>
              <a:latin typeface="Twinkl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197767" y="697112"/>
            <a:ext cx="678842" cy="678842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1456554" y="755024"/>
            <a:ext cx="12864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bg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00" y="1665810"/>
            <a:ext cx="1941929" cy="3901384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270" y="579993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1539521" y="697112"/>
            <a:ext cx="762635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2800" b="1" dirty="0" err="1">
                <a:latin typeface="Twinkl" pitchFamily="2" charset="0"/>
              </a:rPr>
              <a:t>C’est</a:t>
            </a:r>
            <a:r>
              <a:rPr lang="en-GB" altLang="en-US" sz="2800" b="1" dirty="0">
                <a:latin typeface="Twinkl" pitchFamily="2" charset="0"/>
              </a:rPr>
              <a:t> de </a:t>
            </a:r>
            <a:r>
              <a:rPr lang="en-GB" altLang="en-US" sz="2800" b="1" dirty="0" err="1">
                <a:latin typeface="Twinkl" pitchFamily="2" charset="0"/>
              </a:rPr>
              <a:t>quelle</a:t>
            </a:r>
            <a:r>
              <a:rPr lang="en-GB" altLang="en-US" sz="2800" b="1" dirty="0">
                <a:latin typeface="Twinkl" pitchFamily="2" charset="0"/>
              </a:rPr>
              <a:t> </a:t>
            </a:r>
            <a:r>
              <a:rPr lang="en-GB" altLang="en-US" sz="2800" b="1" dirty="0" err="1">
                <a:latin typeface="Twinkl" pitchFamily="2" charset="0"/>
              </a:rPr>
              <a:t>couleur</a:t>
            </a:r>
            <a:r>
              <a:rPr lang="en-GB" altLang="en-US" sz="2800" b="1" dirty="0">
                <a:latin typeface="Twinkl" pitchFamily="2" charset="0"/>
              </a:rPr>
              <a:t>?</a:t>
            </a:r>
            <a:endParaRPr lang="en-GB" sz="2800" b="1" dirty="0"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796" y="2456832"/>
            <a:ext cx="1954433" cy="2763951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446213" y="27670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49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5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38" y="697112"/>
            <a:ext cx="1487850" cy="678842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116BB4-3E50-42F5-A6EA-3DDB89BED426}"/>
              </a:ext>
            </a:extLst>
          </p:cNvPr>
          <p:cNvSpPr/>
          <p:nvPr/>
        </p:nvSpPr>
        <p:spPr>
          <a:xfrm>
            <a:off x="755650" y="11557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(What colour is this?)</a:t>
            </a:r>
          </a:p>
        </p:txBody>
      </p:sp>
      <p:pic>
        <p:nvPicPr>
          <p:cNvPr id="20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32F32B9-3294-4A2F-B40F-BF8743C1F961}"/>
              </a:ext>
            </a:extLst>
          </p:cNvPr>
          <p:cNvSpPr/>
          <p:nvPr/>
        </p:nvSpPr>
        <p:spPr>
          <a:xfrm>
            <a:off x="633413" y="5584950"/>
            <a:ext cx="7632700" cy="637849"/>
          </a:xfrm>
          <a:prstGeom prst="rect">
            <a:avLst/>
          </a:prstGeom>
          <a:ln>
            <a:noFill/>
          </a:ln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err="1" smtClean="0">
                <a:latin typeface="Twinkl" pitchFamily="2" charset="0"/>
              </a:rPr>
              <a:t>C’est</a:t>
            </a:r>
            <a:r>
              <a:rPr lang="en-GB" altLang="en-US" sz="3200" b="1" dirty="0" smtClean="0">
                <a:latin typeface="Twinkl" pitchFamily="2" charset="0"/>
              </a:rPr>
              <a:t> noir</a:t>
            </a:r>
            <a:endParaRPr lang="en-GB" altLang="en-US" sz="3200" b="1" dirty="0">
              <a:latin typeface="Twinkl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197767" y="697112"/>
            <a:ext cx="678842" cy="678842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1456554" y="755024"/>
            <a:ext cx="12864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bg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00" y="1665810"/>
            <a:ext cx="1941929" cy="3901384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270" y="579993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1539521" y="697112"/>
            <a:ext cx="762635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2800" b="1" dirty="0" err="1">
                <a:latin typeface="Twinkl" pitchFamily="2" charset="0"/>
              </a:rPr>
              <a:t>C’est</a:t>
            </a:r>
            <a:r>
              <a:rPr lang="en-GB" altLang="en-US" sz="2800" b="1" dirty="0">
                <a:latin typeface="Twinkl" pitchFamily="2" charset="0"/>
              </a:rPr>
              <a:t> de </a:t>
            </a:r>
            <a:r>
              <a:rPr lang="en-GB" altLang="en-US" sz="2800" b="1" dirty="0" err="1">
                <a:latin typeface="Twinkl" pitchFamily="2" charset="0"/>
              </a:rPr>
              <a:t>quelle</a:t>
            </a:r>
            <a:r>
              <a:rPr lang="en-GB" altLang="en-US" sz="2800" b="1" dirty="0">
                <a:latin typeface="Twinkl" pitchFamily="2" charset="0"/>
              </a:rPr>
              <a:t> </a:t>
            </a:r>
            <a:r>
              <a:rPr lang="en-GB" altLang="en-US" sz="2800" b="1" dirty="0" err="1">
                <a:latin typeface="Twinkl" pitchFamily="2" charset="0"/>
              </a:rPr>
              <a:t>couleur</a:t>
            </a:r>
            <a:r>
              <a:rPr lang="en-GB" altLang="en-US" sz="2800" b="1" dirty="0">
                <a:latin typeface="Twinkl" pitchFamily="2" charset="0"/>
              </a:rPr>
              <a:t>?</a:t>
            </a:r>
            <a:endParaRPr lang="en-GB" sz="2800" b="1" dirty="0"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771" y="2473233"/>
            <a:ext cx="1907115" cy="2697034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743075" y="26812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5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8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38" y="697112"/>
            <a:ext cx="1487850" cy="678842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116BB4-3E50-42F5-A6EA-3DDB89BED426}"/>
              </a:ext>
            </a:extLst>
          </p:cNvPr>
          <p:cNvSpPr/>
          <p:nvPr/>
        </p:nvSpPr>
        <p:spPr>
          <a:xfrm>
            <a:off x="755650" y="11557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(What colour is this?)</a:t>
            </a:r>
          </a:p>
        </p:txBody>
      </p:sp>
      <p:pic>
        <p:nvPicPr>
          <p:cNvPr id="20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32F32B9-3294-4A2F-B40F-BF8743C1F961}"/>
              </a:ext>
            </a:extLst>
          </p:cNvPr>
          <p:cNvSpPr/>
          <p:nvPr/>
        </p:nvSpPr>
        <p:spPr>
          <a:xfrm>
            <a:off x="500248" y="5584950"/>
            <a:ext cx="7632700" cy="637849"/>
          </a:xfrm>
          <a:prstGeom prst="rect">
            <a:avLst/>
          </a:prstGeom>
          <a:ln>
            <a:noFill/>
          </a:ln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err="1" smtClean="0">
                <a:latin typeface="Twinkl" pitchFamily="2" charset="0"/>
              </a:rPr>
              <a:t>C’est</a:t>
            </a:r>
            <a:r>
              <a:rPr lang="en-GB" altLang="en-US" sz="3200" b="1" dirty="0" smtClean="0">
                <a:latin typeface="Twinkl" pitchFamily="2" charset="0"/>
              </a:rPr>
              <a:t> </a:t>
            </a:r>
            <a:r>
              <a:rPr lang="en-GB" altLang="en-US" sz="3200" b="1" dirty="0" err="1" smtClean="0">
                <a:solidFill>
                  <a:srgbClr val="E5C800"/>
                </a:solidFill>
                <a:latin typeface="Twinkl" pitchFamily="2" charset="0"/>
              </a:rPr>
              <a:t>jaune</a:t>
            </a:r>
            <a:endParaRPr lang="en-GB" altLang="en-US" sz="3200" b="1" dirty="0">
              <a:solidFill>
                <a:srgbClr val="E5C800"/>
              </a:solidFill>
              <a:latin typeface="Twinkl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197767" y="697112"/>
            <a:ext cx="678842" cy="678842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1456554" y="755024"/>
            <a:ext cx="12864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bg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00" y="1665810"/>
            <a:ext cx="1941929" cy="3901384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270" y="579993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1539521" y="697112"/>
            <a:ext cx="762635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2800" b="1" dirty="0" err="1">
                <a:latin typeface="Twinkl" pitchFamily="2" charset="0"/>
              </a:rPr>
              <a:t>C’est</a:t>
            </a:r>
            <a:r>
              <a:rPr lang="en-GB" altLang="en-US" sz="2800" b="1" dirty="0">
                <a:latin typeface="Twinkl" pitchFamily="2" charset="0"/>
              </a:rPr>
              <a:t> de </a:t>
            </a:r>
            <a:r>
              <a:rPr lang="en-GB" altLang="en-US" sz="2800" b="1" dirty="0" err="1">
                <a:latin typeface="Twinkl" pitchFamily="2" charset="0"/>
              </a:rPr>
              <a:t>quelle</a:t>
            </a:r>
            <a:r>
              <a:rPr lang="en-GB" altLang="en-US" sz="2800" b="1" dirty="0">
                <a:latin typeface="Twinkl" pitchFamily="2" charset="0"/>
              </a:rPr>
              <a:t> </a:t>
            </a:r>
            <a:r>
              <a:rPr lang="en-GB" altLang="en-US" sz="2800" b="1" dirty="0" err="1">
                <a:latin typeface="Twinkl" pitchFamily="2" charset="0"/>
              </a:rPr>
              <a:t>couleur</a:t>
            </a:r>
            <a:r>
              <a:rPr lang="en-GB" altLang="en-US" sz="2800" b="1" dirty="0">
                <a:latin typeface="Twinkl" pitchFamily="2" charset="0"/>
              </a:rPr>
              <a:t>?</a:t>
            </a:r>
            <a:endParaRPr lang="en-GB" sz="2800" b="1" dirty="0"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986" y="2473234"/>
            <a:ext cx="1894360" cy="2678997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655763" y="32369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84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5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38" y="697112"/>
            <a:ext cx="1487850" cy="678842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116BB4-3E50-42F5-A6EA-3DDB89BED426}"/>
              </a:ext>
            </a:extLst>
          </p:cNvPr>
          <p:cNvSpPr/>
          <p:nvPr/>
        </p:nvSpPr>
        <p:spPr>
          <a:xfrm>
            <a:off x="755650" y="11557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(What colour is this?)</a:t>
            </a:r>
          </a:p>
        </p:txBody>
      </p:sp>
      <p:pic>
        <p:nvPicPr>
          <p:cNvPr id="20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32F32B9-3294-4A2F-B40F-BF8743C1F961}"/>
              </a:ext>
            </a:extLst>
          </p:cNvPr>
          <p:cNvSpPr/>
          <p:nvPr/>
        </p:nvSpPr>
        <p:spPr>
          <a:xfrm>
            <a:off x="615657" y="5584950"/>
            <a:ext cx="7632700" cy="637849"/>
          </a:xfrm>
          <a:prstGeom prst="rect">
            <a:avLst/>
          </a:prstGeom>
          <a:ln>
            <a:noFill/>
          </a:ln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err="1" smtClean="0">
                <a:latin typeface="Twinkl" pitchFamily="2" charset="0"/>
              </a:rPr>
              <a:t>C’est</a:t>
            </a:r>
            <a:r>
              <a:rPr lang="en-GB" altLang="en-US" sz="3200" b="1" dirty="0" smtClean="0">
                <a:latin typeface="Twinkl" pitchFamily="2" charset="0"/>
              </a:rPr>
              <a:t> </a:t>
            </a:r>
            <a:r>
              <a:rPr lang="en-GB" altLang="en-US" sz="3200" b="1" dirty="0" smtClean="0">
                <a:solidFill>
                  <a:srgbClr val="85BD33"/>
                </a:solidFill>
                <a:latin typeface="Twinkl" pitchFamily="2" charset="0"/>
              </a:rPr>
              <a:t>vert</a:t>
            </a:r>
            <a:endParaRPr lang="en-GB" altLang="en-US" sz="3200" b="1" dirty="0">
              <a:solidFill>
                <a:srgbClr val="85BD33"/>
              </a:solidFill>
              <a:latin typeface="Twinkl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197767" y="697112"/>
            <a:ext cx="678842" cy="678842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1456554" y="755024"/>
            <a:ext cx="12864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bg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00" y="1665810"/>
            <a:ext cx="1941929" cy="3901384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270" y="579993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1539521" y="697112"/>
            <a:ext cx="762635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2800" b="1" dirty="0" err="1">
                <a:latin typeface="Twinkl" pitchFamily="2" charset="0"/>
              </a:rPr>
              <a:t>C’est</a:t>
            </a:r>
            <a:r>
              <a:rPr lang="en-GB" altLang="en-US" sz="2800" b="1" dirty="0">
                <a:latin typeface="Twinkl" pitchFamily="2" charset="0"/>
              </a:rPr>
              <a:t> de </a:t>
            </a:r>
            <a:r>
              <a:rPr lang="en-GB" altLang="en-US" sz="2800" b="1" dirty="0" err="1">
                <a:latin typeface="Twinkl" pitchFamily="2" charset="0"/>
              </a:rPr>
              <a:t>quelle</a:t>
            </a:r>
            <a:r>
              <a:rPr lang="en-GB" altLang="en-US" sz="2800" b="1" dirty="0">
                <a:latin typeface="Twinkl" pitchFamily="2" charset="0"/>
              </a:rPr>
              <a:t> </a:t>
            </a:r>
            <a:r>
              <a:rPr lang="en-GB" altLang="en-US" sz="2800" b="1" dirty="0" err="1">
                <a:latin typeface="Twinkl" pitchFamily="2" charset="0"/>
              </a:rPr>
              <a:t>couleur</a:t>
            </a:r>
            <a:r>
              <a:rPr lang="en-GB" altLang="en-US" sz="2800" b="1" dirty="0">
                <a:latin typeface="Twinkl" pitchFamily="2" charset="0"/>
              </a:rPr>
              <a:t>?</a:t>
            </a:r>
            <a:endParaRPr lang="en-GB" sz="2800" b="1" dirty="0"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062" y="2486580"/>
            <a:ext cx="1909556" cy="2700487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52488" y="3632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50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7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38" y="697112"/>
            <a:ext cx="1487850" cy="678842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116BB4-3E50-42F5-A6EA-3DDB89BED426}"/>
              </a:ext>
            </a:extLst>
          </p:cNvPr>
          <p:cNvSpPr/>
          <p:nvPr/>
        </p:nvSpPr>
        <p:spPr>
          <a:xfrm>
            <a:off x="755650" y="11557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(What colour is this?)</a:t>
            </a:r>
          </a:p>
        </p:txBody>
      </p:sp>
      <p:pic>
        <p:nvPicPr>
          <p:cNvPr id="20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32F32B9-3294-4A2F-B40F-BF8743C1F961}"/>
              </a:ext>
            </a:extLst>
          </p:cNvPr>
          <p:cNvSpPr/>
          <p:nvPr/>
        </p:nvSpPr>
        <p:spPr>
          <a:xfrm>
            <a:off x="615657" y="5584950"/>
            <a:ext cx="7632700" cy="637849"/>
          </a:xfrm>
          <a:prstGeom prst="rect">
            <a:avLst/>
          </a:prstGeom>
          <a:ln>
            <a:noFill/>
          </a:ln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err="1" smtClean="0">
                <a:latin typeface="Twinkl" pitchFamily="2" charset="0"/>
              </a:rPr>
              <a:t>C’est</a:t>
            </a:r>
            <a:r>
              <a:rPr lang="en-GB" altLang="en-US" sz="3200" b="1" dirty="0" smtClean="0">
                <a:latin typeface="Twinkl" pitchFamily="2" charset="0"/>
              </a:rPr>
              <a:t> </a:t>
            </a:r>
            <a:r>
              <a:rPr lang="en-GB" altLang="en-US" sz="3200" b="1" dirty="0" err="1" smtClean="0">
                <a:solidFill>
                  <a:schemeClr val="bg1">
                    <a:lumMod val="65000"/>
                  </a:schemeClr>
                </a:solidFill>
                <a:latin typeface="Twinkl" pitchFamily="2" charset="0"/>
              </a:rPr>
              <a:t>gris</a:t>
            </a:r>
            <a:endParaRPr lang="en-GB" altLang="en-US" sz="3200" b="1" dirty="0">
              <a:solidFill>
                <a:schemeClr val="bg1">
                  <a:lumMod val="65000"/>
                </a:schemeClr>
              </a:solidFill>
              <a:latin typeface="Twinkl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197767" y="697112"/>
            <a:ext cx="678842" cy="678842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1456554" y="755024"/>
            <a:ext cx="12864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bg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00" y="1665810"/>
            <a:ext cx="1941929" cy="3901384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270" y="579993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1539521" y="697112"/>
            <a:ext cx="762635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2800" b="1" dirty="0" err="1">
                <a:latin typeface="Twinkl" pitchFamily="2" charset="0"/>
              </a:rPr>
              <a:t>C’est</a:t>
            </a:r>
            <a:r>
              <a:rPr lang="en-GB" altLang="en-US" sz="2800" b="1" dirty="0">
                <a:latin typeface="Twinkl" pitchFamily="2" charset="0"/>
              </a:rPr>
              <a:t> de </a:t>
            </a:r>
            <a:r>
              <a:rPr lang="en-GB" altLang="en-US" sz="2800" b="1" dirty="0" err="1">
                <a:latin typeface="Twinkl" pitchFamily="2" charset="0"/>
              </a:rPr>
              <a:t>quelle</a:t>
            </a:r>
            <a:r>
              <a:rPr lang="en-GB" altLang="en-US" sz="2800" b="1" dirty="0">
                <a:latin typeface="Twinkl" pitchFamily="2" charset="0"/>
              </a:rPr>
              <a:t> </a:t>
            </a:r>
            <a:r>
              <a:rPr lang="en-GB" altLang="en-US" sz="2800" b="1" dirty="0" err="1">
                <a:latin typeface="Twinkl" pitchFamily="2" charset="0"/>
              </a:rPr>
              <a:t>couleur</a:t>
            </a:r>
            <a:r>
              <a:rPr lang="en-GB" altLang="en-US" sz="2800" b="1" dirty="0">
                <a:latin typeface="Twinkl" pitchFamily="2" charset="0"/>
              </a:rPr>
              <a:t>?</a:t>
            </a:r>
            <a:endParaRPr lang="en-GB" sz="2800" b="1" dirty="0"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009" y="2508442"/>
            <a:ext cx="1878822" cy="2657023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36663" y="37195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52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6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38" y="697112"/>
            <a:ext cx="1487850" cy="678842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116BB4-3E50-42F5-A6EA-3DDB89BED426}"/>
              </a:ext>
            </a:extLst>
          </p:cNvPr>
          <p:cNvSpPr/>
          <p:nvPr/>
        </p:nvSpPr>
        <p:spPr>
          <a:xfrm>
            <a:off x="755650" y="11557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(What colour is this?)</a:t>
            </a:r>
          </a:p>
        </p:txBody>
      </p:sp>
      <p:pic>
        <p:nvPicPr>
          <p:cNvPr id="20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32F32B9-3294-4A2F-B40F-BF8743C1F961}"/>
              </a:ext>
            </a:extLst>
          </p:cNvPr>
          <p:cNvSpPr/>
          <p:nvPr/>
        </p:nvSpPr>
        <p:spPr>
          <a:xfrm>
            <a:off x="544636" y="5584950"/>
            <a:ext cx="7632700" cy="637849"/>
          </a:xfrm>
          <a:prstGeom prst="rect">
            <a:avLst/>
          </a:prstGeom>
          <a:ln>
            <a:noFill/>
          </a:ln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err="1" smtClean="0">
                <a:latin typeface="Twinkl" pitchFamily="2" charset="0"/>
              </a:rPr>
              <a:t>C’est</a:t>
            </a:r>
            <a:r>
              <a:rPr lang="en-GB" altLang="en-US" sz="3200" b="1" dirty="0" smtClean="0">
                <a:latin typeface="Twinkl" pitchFamily="2" charset="0"/>
              </a:rPr>
              <a:t> </a:t>
            </a:r>
            <a:r>
              <a:rPr lang="en-GB" altLang="en-US" sz="3200" b="1" dirty="0" smtClean="0">
                <a:solidFill>
                  <a:srgbClr val="95713D"/>
                </a:solidFill>
                <a:latin typeface="Twinkl" pitchFamily="2" charset="0"/>
              </a:rPr>
              <a:t>marron</a:t>
            </a:r>
            <a:endParaRPr lang="en-GB" altLang="en-US" sz="3200" b="1" dirty="0">
              <a:solidFill>
                <a:srgbClr val="95713D"/>
              </a:solidFill>
              <a:latin typeface="Twinkl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197767" y="697112"/>
            <a:ext cx="678842" cy="678842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1456554" y="755024"/>
            <a:ext cx="12864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bg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00" y="1665810"/>
            <a:ext cx="1941929" cy="3901384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334" y="579993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1539521" y="697112"/>
            <a:ext cx="762635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2800" b="1" dirty="0" err="1">
                <a:latin typeface="Twinkl" pitchFamily="2" charset="0"/>
              </a:rPr>
              <a:t>C’est</a:t>
            </a:r>
            <a:r>
              <a:rPr lang="en-GB" altLang="en-US" sz="2800" b="1" dirty="0">
                <a:latin typeface="Twinkl" pitchFamily="2" charset="0"/>
              </a:rPr>
              <a:t> de </a:t>
            </a:r>
            <a:r>
              <a:rPr lang="en-GB" altLang="en-US" sz="2800" b="1" dirty="0" err="1">
                <a:latin typeface="Twinkl" pitchFamily="2" charset="0"/>
              </a:rPr>
              <a:t>quelle</a:t>
            </a:r>
            <a:r>
              <a:rPr lang="en-GB" altLang="en-US" sz="2800" b="1" dirty="0">
                <a:latin typeface="Twinkl" pitchFamily="2" charset="0"/>
              </a:rPr>
              <a:t> </a:t>
            </a:r>
            <a:r>
              <a:rPr lang="en-GB" altLang="en-US" sz="2800" b="1" dirty="0" err="1">
                <a:latin typeface="Twinkl" pitchFamily="2" charset="0"/>
              </a:rPr>
              <a:t>couleur</a:t>
            </a:r>
            <a:r>
              <a:rPr lang="en-GB" altLang="en-US" sz="2800" b="1" dirty="0">
                <a:latin typeface="Twinkl" pitchFamily="2" charset="0"/>
              </a:rPr>
              <a:t>?</a:t>
            </a:r>
            <a:endParaRPr lang="en-GB" sz="2800" b="1" dirty="0"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248" y="2438398"/>
            <a:ext cx="2004418" cy="283464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27100" y="31623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2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4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38" y="697112"/>
            <a:ext cx="1487850" cy="678842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116BB4-3E50-42F5-A6EA-3DDB89BED426}"/>
              </a:ext>
            </a:extLst>
          </p:cNvPr>
          <p:cNvSpPr/>
          <p:nvPr/>
        </p:nvSpPr>
        <p:spPr>
          <a:xfrm>
            <a:off x="755650" y="11557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(What colour is this?)</a:t>
            </a:r>
          </a:p>
        </p:txBody>
      </p:sp>
      <p:pic>
        <p:nvPicPr>
          <p:cNvPr id="20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32F32B9-3294-4A2F-B40F-BF8743C1F961}"/>
              </a:ext>
            </a:extLst>
          </p:cNvPr>
          <p:cNvSpPr/>
          <p:nvPr/>
        </p:nvSpPr>
        <p:spPr>
          <a:xfrm>
            <a:off x="544636" y="5584950"/>
            <a:ext cx="7632700" cy="637849"/>
          </a:xfrm>
          <a:prstGeom prst="rect">
            <a:avLst/>
          </a:prstGeom>
          <a:ln>
            <a:noFill/>
          </a:ln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err="1" smtClean="0">
                <a:latin typeface="Twinkl" pitchFamily="2" charset="0"/>
              </a:rPr>
              <a:t>C’est</a:t>
            </a:r>
            <a:r>
              <a:rPr lang="en-GB" altLang="en-US" sz="3200" b="1" dirty="0" smtClean="0">
                <a:latin typeface="Twinkl" pitchFamily="2" charset="0"/>
              </a:rPr>
              <a:t> </a:t>
            </a:r>
            <a:r>
              <a:rPr lang="en-GB" altLang="en-US" sz="3200" b="1" dirty="0" smtClean="0">
                <a:solidFill>
                  <a:srgbClr val="F08215"/>
                </a:solidFill>
                <a:latin typeface="Twinkl" pitchFamily="2" charset="0"/>
              </a:rPr>
              <a:t>orange</a:t>
            </a:r>
            <a:endParaRPr lang="en-GB" altLang="en-US" sz="3200" b="1" dirty="0">
              <a:solidFill>
                <a:srgbClr val="F08215"/>
              </a:solidFill>
              <a:latin typeface="Twinkl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197767" y="697112"/>
            <a:ext cx="678842" cy="678842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1456554" y="755024"/>
            <a:ext cx="12864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bg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00" y="1665810"/>
            <a:ext cx="1941929" cy="3901384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334" y="579993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1539521" y="697112"/>
            <a:ext cx="762635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2800" b="1" dirty="0" err="1">
                <a:latin typeface="Twinkl" pitchFamily="2" charset="0"/>
              </a:rPr>
              <a:t>C’est</a:t>
            </a:r>
            <a:r>
              <a:rPr lang="en-GB" altLang="en-US" sz="2800" b="1" dirty="0">
                <a:latin typeface="Twinkl" pitchFamily="2" charset="0"/>
              </a:rPr>
              <a:t> de </a:t>
            </a:r>
            <a:r>
              <a:rPr lang="en-GB" altLang="en-US" sz="2800" b="1" dirty="0" err="1">
                <a:latin typeface="Twinkl" pitchFamily="2" charset="0"/>
              </a:rPr>
              <a:t>quelle</a:t>
            </a:r>
            <a:r>
              <a:rPr lang="en-GB" altLang="en-US" sz="2800" b="1" dirty="0">
                <a:latin typeface="Twinkl" pitchFamily="2" charset="0"/>
              </a:rPr>
              <a:t> </a:t>
            </a:r>
            <a:r>
              <a:rPr lang="en-GB" altLang="en-US" sz="2800" b="1" dirty="0" err="1">
                <a:latin typeface="Twinkl" pitchFamily="2" charset="0"/>
              </a:rPr>
              <a:t>couleur</a:t>
            </a:r>
            <a:r>
              <a:rPr lang="en-GB" altLang="en-US" sz="2800" b="1" dirty="0">
                <a:latin typeface="Twinkl" pitchFamily="2" charset="0"/>
              </a:rPr>
              <a:t>?</a:t>
            </a:r>
            <a:endParaRPr lang="en-GB" sz="2800" b="1" dirty="0"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257" y="2488956"/>
            <a:ext cx="1920191" cy="2715527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52500" y="4127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47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0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38" y="697112"/>
            <a:ext cx="1487850" cy="678842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116BB4-3E50-42F5-A6EA-3DDB89BED426}"/>
              </a:ext>
            </a:extLst>
          </p:cNvPr>
          <p:cNvSpPr/>
          <p:nvPr/>
        </p:nvSpPr>
        <p:spPr>
          <a:xfrm>
            <a:off x="755650" y="11557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(What colour is this?)</a:t>
            </a:r>
          </a:p>
        </p:txBody>
      </p:sp>
      <p:pic>
        <p:nvPicPr>
          <p:cNvPr id="20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32F32B9-3294-4A2F-B40F-BF8743C1F961}"/>
              </a:ext>
            </a:extLst>
          </p:cNvPr>
          <p:cNvSpPr/>
          <p:nvPr/>
        </p:nvSpPr>
        <p:spPr>
          <a:xfrm>
            <a:off x="562392" y="5546692"/>
            <a:ext cx="7632700" cy="637849"/>
          </a:xfrm>
          <a:prstGeom prst="rect">
            <a:avLst/>
          </a:prstGeom>
          <a:ln>
            <a:noFill/>
          </a:ln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err="1" smtClean="0">
                <a:latin typeface="Twinkl" pitchFamily="2" charset="0"/>
              </a:rPr>
              <a:t>C’est</a:t>
            </a:r>
            <a:r>
              <a:rPr lang="en-GB" altLang="en-US" sz="3200" b="1" dirty="0" smtClean="0">
                <a:latin typeface="Twinkl" pitchFamily="2" charset="0"/>
              </a:rPr>
              <a:t> </a:t>
            </a:r>
            <a:r>
              <a:rPr lang="en-GB" altLang="en-US" sz="3200" b="1" dirty="0" smtClean="0">
                <a:solidFill>
                  <a:srgbClr val="8C368C"/>
                </a:solidFill>
                <a:latin typeface="Twinkl" pitchFamily="2" charset="0"/>
              </a:rPr>
              <a:t>violet</a:t>
            </a:r>
            <a:endParaRPr lang="en-GB" altLang="en-US" sz="3200" b="1" dirty="0">
              <a:solidFill>
                <a:srgbClr val="8C368C"/>
              </a:solidFill>
              <a:latin typeface="Twinkl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197767" y="697112"/>
            <a:ext cx="678842" cy="678842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1456554" y="755024"/>
            <a:ext cx="12864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bg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00" y="1665810"/>
            <a:ext cx="1941929" cy="3901384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351" y="576167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1539521" y="697112"/>
            <a:ext cx="762635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2800" b="1" dirty="0" err="1">
                <a:latin typeface="Twinkl" pitchFamily="2" charset="0"/>
              </a:rPr>
              <a:t>C’est</a:t>
            </a:r>
            <a:r>
              <a:rPr lang="en-GB" altLang="en-US" sz="2800" b="1" dirty="0">
                <a:latin typeface="Twinkl" pitchFamily="2" charset="0"/>
              </a:rPr>
              <a:t> de </a:t>
            </a:r>
            <a:r>
              <a:rPr lang="en-GB" altLang="en-US" sz="2800" b="1" dirty="0" err="1">
                <a:latin typeface="Twinkl" pitchFamily="2" charset="0"/>
              </a:rPr>
              <a:t>quelle</a:t>
            </a:r>
            <a:r>
              <a:rPr lang="en-GB" altLang="en-US" sz="2800" b="1" dirty="0">
                <a:latin typeface="Twinkl" pitchFamily="2" charset="0"/>
              </a:rPr>
              <a:t> </a:t>
            </a:r>
            <a:r>
              <a:rPr lang="en-GB" altLang="en-US" sz="2800" b="1" dirty="0" err="1">
                <a:latin typeface="Twinkl" pitchFamily="2" charset="0"/>
              </a:rPr>
              <a:t>couleur</a:t>
            </a:r>
            <a:r>
              <a:rPr lang="en-GB" altLang="en-US" sz="2800" b="1" dirty="0">
                <a:latin typeface="Twinkl" pitchFamily="2" charset="0"/>
              </a:rPr>
              <a:t>?</a:t>
            </a:r>
            <a:endParaRPr lang="en-GB" sz="2800" b="1" dirty="0"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591" y="2477738"/>
            <a:ext cx="1921580" cy="2717492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98575" y="33115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94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7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38" y="697112"/>
            <a:ext cx="1487850" cy="678842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4C116BB4-3E50-42F5-A6EA-3DDB89BED426}"/>
              </a:ext>
            </a:extLst>
          </p:cNvPr>
          <p:cNvSpPr/>
          <p:nvPr/>
        </p:nvSpPr>
        <p:spPr>
          <a:xfrm>
            <a:off x="755650" y="115573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(What colour is this?)</a:t>
            </a:r>
          </a:p>
        </p:txBody>
      </p:sp>
      <p:pic>
        <p:nvPicPr>
          <p:cNvPr id="20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32F32B9-3294-4A2F-B40F-BF8743C1F961}"/>
              </a:ext>
            </a:extLst>
          </p:cNvPr>
          <p:cNvSpPr/>
          <p:nvPr/>
        </p:nvSpPr>
        <p:spPr>
          <a:xfrm>
            <a:off x="562392" y="5546692"/>
            <a:ext cx="7632700" cy="637849"/>
          </a:xfrm>
          <a:prstGeom prst="rect">
            <a:avLst/>
          </a:prstGeom>
          <a:ln>
            <a:noFill/>
          </a:ln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3200" b="1" dirty="0" err="1" smtClean="0">
                <a:latin typeface="Twinkl" pitchFamily="2" charset="0"/>
              </a:rPr>
              <a:t>C’est</a:t>
            </a:r>
            <a:r>
              <a:rPr lang="en-GB" altLang="en-US" sz="3200" b="1" dirty="0" smtClean="0">
                <a:latin typeface="Twinkl" pitchFamily="2" charset="0"/>
              </a:rPr>
              <a:t> </a:t>
            </a:r>
            <a:r>
              <a:rPr lang="en-GB" altLang="en-US" sz="3200" b="1" dirty="0" smtClean="0">
                <a:solidFill>
                  <a:srgbClr val="EA516C"/>
                </a:solidFill>
                <a:latin typeface="Twinkl" pitchFamily="2" charset="0"/>
              </a:rPr>
              <a:t>rose</a:t>
            </a:r>
            <a:endParaRPr lang="en-GB" altLang="en-US" sz="3200" b="1" dirty="0">
              <a:solidFill>
                <a:srgbClr val="EA516C"/>
              </a:solidFill>
              <a:latin typeface="Twinkl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197767" y="697112"/>
            <a:ext cx="678842" cy="678842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1456554" y="755024"/>
            <a:ext cx="12864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bg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00" y="1665810"/>
            <a:ext cx="1941929" cy="3901384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309" y="576167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1539521" y="697112"/>
            <a:ext cx="762635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2800" b="1" dirty="0" err="1">
                <a:latin typeface="Twinkl" pitchFamily="2" charset="0"/>
              </a:rPr>
              <a:t>C’est</a:t>
            </a:r>
            <a:r>
              <a:rPr lang="en-GB" altLang="en-US" sz="2800" b="1" dirty="0">
                <a:latin typeface="Twinkl" pitchFamily="2" charset="0"/>
              </a:rPr>
              <a:t> de </a:t>
            </a:r>
            <a:r>
              <a:rPr lang="en-GB" altLang="en-US" sz="2800" b="1" dirty="0" err="1">
                <a:latin typeface="Twinkl" pitchFamily="2" charset="0"/>
              </a:rPr>
              <a:t>quelle</a:t>
            </a:r>
            <a:r>
              <a:rPr lang="en-GB" altLang="en-US" sz="2800" b="1" dirty="0">
                <a:latin typeface="Twinkl" pitchFamily="2" charset="0"/>
              </a:rPr>
              <a:t> </a:t>
            </a:r>
            <a:r>
              <a:rPr lang="en-GB" altLang="en-US" sz="2800" b="1" dirty="0" err="1">
                <a:latin typeface="Twinkl" pitchFamily="2" charset="0"/>
              </a:rPr>
              <a:t>couleur</a:t>
            </a:r>
            <a:r>
              <a:rPr lang="en-GB" altLang="en-US" sz="2800" b="1" dirty="0">
                <a:latin typeface="Twinkl" pitchFamily="2" charset="0"/>
              </a:rPr>
              <a:t>?</a:t>
            </a:r>
            <a:endParaRPr lang="en-GB" sz="2800" b="1" dirty="0"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593" y="2470843"/>
            <a:ext cx="1912609" cy="2704804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23963" y="32131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05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9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72"/>
          <a:stretch/>
        </p:blipFill>
        <p:spPr>
          <a:xfrm>
            <a:off x="762001" y="856085"/>
            <a:ext cx="7590735" cy="482687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978013C-BA43-4C9A-AA88-838F6759B0E2}"/>
              </a:ext>
            </a:extLst>
          </p:cNvPr>
          <p:cNvSpPr/>
          <p:nvPr/>
        </p:nvSpPr>
        <p:spPr>
          <a:xfrm>
            <a:off x="744193" y="317316"/>
            <a:ext cx="762635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 smtClean="0">
                <a:latin typeface="Twinkl" pitchFamily="2" charset="0"/>
              </a:rPr>
              <a:t>What Do You Know?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240"/>
          <a:stretch/>
        </p:blipFill>
        <p:spPr>
          <a:xfrm rot="201060">
            <a:off x="5040419" y="1563249"/>
            <a:ext cx="352073" cy="44133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922"/>
          <a:stretch/>
        </p:blipFill>
        <p:spPr>
          <a:xfrm rot="21224584">
            <a:off x="1619507" y="1546189"/>
            <a:ext cx="298708" cy="44133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99" r="25541"/>
          <a:stretch/>
        </p:blipFill>
        <p:spPr>
          <a:xfrm>
            <a:off x="2130155" y="1556732"/>
            <a:ext cx="352073" cy="44133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3" r="63759"/>
          <a:stretch/>
        </p:blipFill>
        <p:spPr>
          <a:xfrm rot="21415835">
            <a:off x="2740109" y="1561564"/>
            <a:ext cx="298708" cy="44133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79" r="-1739"/>
          <a:stretch/>
        </p:blipFill>
        <p:spPr>
          <a:xfrm rot="180513">
            <a:off x="3281428" y="1481368"/>
            <a:ext cx="352073" cy="44133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64" r="44058"/>
          <a:stretch/>
        </p:blipFill>
        <p:spPr>
          <a:xfrm rot="21306315">
            <a:off x="3882841" y="1615571"/>
            <a:ext cx="298708" cy="44133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31" r="40509"/>
          <a:stretch/>
        </p:blipFill>
        <p:spPr>
          <a:xfrm>
            <a:off x="4432701" y="1543056"/>
            <a:ext cx="352073" cy="44133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59" r="963"/>
          <a:stretch/>
        </p:blipFill>
        <p:spPr>
          <a:xfrm rot="21302635">
            <a:off x="5607780" y="1534640"/>
            <a:ext cx="298708" cy="44133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2" r="66098"/>
          <a:stretch/>
        </p:blipFill>
        <p:spPr>
          <a:xfrm>
            <a:off x="6139578" y="1566396"/>
            <a:ext cx="352073" cy="44133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7" r="78893"/>
          <a:stretch/>
        </p:blipFill>
        <p:spPr>
          <a:xfrm rot="282776">
            <a:off x="6630633" y="1586139"/>
            <a:ext cx="352073" cy="44133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48" t="1184" r="21074" b="-1184"/>
          <a:stretch/>
        </p:blipFill>
        <p:spPr>
          <a:xfrm rot="21387010">
            <a:off x="7377732" y="1578002"/>
            <a:ext cx="298708" cy="44133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602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656908" y="1641180"/>
            <a:ext cx="45434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www.youtube.com/watch?v=fZR66TjjrDc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09897" y="731520"/>
            <a:ext cx="7067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Let’s listen to a song!  Join </a:t>
            </a:r>
            <a:r>
              <a:rPr lang="en-GB" smtClean="0"/>
              <a:t>in when you can.</a:t>
            </a:r>
            <a:endParaRPr lang="en-GB" dirty="0"/>
          </a:p>
        </p:txBody>
      </p:sp>
      <p:pic>
        <p:nvPicPr>
          <p:cNvPr id="1026" name="Picture 2" descr="Free People Singing Cliparts, Download Free Clip Art, Free Clip Art on  Clipart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118" y="2173351"/>
            <a:ext cx="4467644" cy="410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71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7700" y="1690321"/>
            <a:ext cx="7884500" cy="4481880"/>
          </a:xfrm>
          <a:prstGeom prst="rect">
            <a:avLst/>
          </a:prstGeom>
          <a:solidFill>
            <a:srgbClr val="7C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762001" y="697112"/>
            <a:ext cx="762635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 err="1" smtClean="0">
                <a:latin typeface="Twinkl" pitchFamily="2" charset="0"/>
              </a:rPr>
              <a:t>Allez</a:t>
            </a:r>
            <a:r>
              <a:rPr lang="en-GB" altLang="en-US" sz="4000" b="1" dirty="0" smtClean="0">
                <a:latin typeface="Twinkl" pitchFamily="2" charset="0"/>
              </a:rPr>
              <a:t>-y!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3A81CE94-BD3D-4413-99DF-23B13C1BB608}"/>
              </a:ext>
            </a:extLst>
          </p:cNvPr>
          <p:cNvSpPr/>
          <p:nvPr/>
        </p:nvSpPr>
        <p:spPr>
          <a:xfrm>
            <a:off x="755650" y="126791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 smtClean="0">
                <a:latin typeface="Twinkl" pitchFamily="2" charset="0"/>
              </a:rPr>
              <a:t>Off you go!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649" y="1690320"/>
            <a:ext cx="722376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Create flashcards with the different colours on them.  </a:t>
            </a:r>
          </a:p>
          <a:p>
            <a:r>
              <a:rPr lang="en-GB" dirty="0" smtClean="0"/>
              <a:t>Write the French word under the colour on one side.</a:t>
            </a:r>
          </a:p>
          <a:p>
            <a:r>
              <a:rPr lang="en-GB" dirty="0" smtClean="0"/>
              <a:t>Then draw something that is the same colour on the back.</a:t>
            </a:r>
          </a:p>
          <a:p>
            <a:r>
              <a:rPr lang="en-GB" sz="1400" dirty="0" smtClean="0"/>
              <a:t>Here is an example.</a:t>
            </a:r>
            <a:endParaRPr lang="en-GB" sz="1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3334" y="2949202"/>
            <a:ext cx="4573225" cy="322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98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7700" y="1690321"/>
            <a:ext cx="7884500" cy="4481880"/>
          </a:xfrm>
          <a:prstGeom prst="rect">
            <a:avLst/>
          </a:prstGeom>
          <a:solidFill>
            <a:srgbClr val="7C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6DBC0062-880D-449E-BD7B-B7E1FD6A5ED6}"/>
              </a:ext>
            </a:extLst>
          </p:cNvPr>
          <p:cNvSpPr/>
          <p:nvPr/>
        </p:nvSpPr>
        <p:spPr>
          <a:xfrm>
            <a:off x="762001" y="697112"/>
            <a:ext cx="762635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 err="1" smtClean="0">
                <a:latin typeface="Twinkl" pitchFamily="2" charset="0"/>
              </a:rPr>
              <a:t>Allez</a:t>
            </a:r>
            <a:r>
              <a:rPr lang="en-GB" altLang="en-US" sz="4000" b="1" dirty="0" smtClean="0">
                <a:latin typeface="Twinkl" pitchFamily="2" charset="0"/>
              </a:rPr>
              <a:t>-y!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3A81CE94-BD3D-4413-99DF-23B13C1BB608}"/>
              </a:ext>
            </a:extLst>
          </p:cNvPr>
          <p:cNvSpPr/>
          <p:nvPr/>
        </p:nvSpPr>
        <p:spPr>
          <a:xfrm>
            <a:off x="755650" y="126791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 smtClean="0">
                <a:latin typeface="Twinkl" pitchFamily="2" charset="0"/>
              </a:rPr>
              <a:t>Off you go!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649" y="1690320"/>
            <a:ext cx="7223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 with your flashcard, choose a card at random (picture side), can you tell someone the colour in French?  </a:t>
            </a:r>
          </a:p>
          <a:p>
            <a:r>
              <a:rPr lang="en-GB" dirty="0" smtClean="0"/>
              <a:t>How many can you get right?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3334" y="2949202"/>
            <a:ext cx="4573225" cy="322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73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645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 French" id="{2533E00D-CEA6-4D8F-A2D4-5EEF09725C3F}" vid="{6A452DBE-0FDB-4F60-8923-D977FF03470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 French</Template>
  <TotalTime>1458</TotalTime>
  <Words>554</Words>
  <Application>Microsoft Office PowerPoint</Application>
  <PresentationFormat>On-screen Show (4:3)</PresentationFormat>
  <Paragraphs>83</Paragraphs>
  <Slides>17</Slides>
  <Notes>15</Notes>
  <HiddenSlides>0</HiddenSlides>
  <MMClips>11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Twinkl SemiBold</vt:lpstr>
      <vt:lpstr>Twinkl</vt:lpstr>
      <vt:lpstr>Tuffy</vt:lpstr>
      <vt:lpstr>Arial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Maurice Stubbs</dc:creator>
  <cp:lastModifiedBy>The Headteacher</cp:lastModifiedBy>
  <cp:revision>135</cp:revision>
  <dcterms:created xsi:type="dcterms:W3CDTF">2019-04-03T12:39:20Z</dcterms:created>
  <dcterms:modified xsi:type="dcterms:W3CDTF">2021-01-06T16:07:32Z</dcterms:modified>
</cp:coreProperties>
</file>