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72" r:id="rId5"/>
    <p:sldId id="273" r:id="rId6"/>
    <p:sldId id="260" r:id="rId7"/>
    <p:sldId id="274" r:id="rId8"/>
    <p:sldId id="266"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tacey Woods" initials="SW" lastIdx="1" clrIdx="0">
    <p:extLst>
      <p:ext uri="{19B8F6BF-5375-455C-9EA6-DF929625EA0E}">
        <p15:presenceInfo xmlns:p15="http://schemas.microsoft.com/office/powerpoint/2012/main" userId="Stacey Woods"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2A713A4-7700-4D3E-8CA3-4B89446FEC77}"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E5907-3144-4DEC-9EC1-3D5890D10587}" type="slidenum">
              <a:rPr lang="en-GB" smtClean="0"/>
              <a:t>‹#›</a:t>
            </a:fld>
            <a:endParaRPr lang="en-GB"/>
          </a:p>
        </p:txBody>
      </p:sp>
    </p:spTree>
    <p:extLst>
      <p:ext uri="{BB962C8B-B14F-4D97-AF65-F5344CB8AC3E}">
        <p14:creationId xmlns:p14="http://schemas.microsoft.com/office/powerpoint/2010/main" val="27389797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2A713A4-7700-4D3E-8CA3-4B89446FEC77}"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E5907-3144-4DEC-9EC1-3D5890D10587}" type="slidenum">
              <a:rPr lang="en-GB" smtClean="0"/>
              <a:t>‹#›</a:t>
            </a:fld>
            <a:endParaRPr lang="en-GB"/>
          </a:p>
        </p:txBody>
      </p:sp>
    </p:spTree>
    <p:extLst>
      <p:ext uri="{BB962C8B-B14F-4D97-AF65-F5344CB8AC3E}">
        <p14:creationId xmlns:p14="http://schemas.microsoft.com/office/powerpoint/2010/main" val="21361127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2A713A4-7700-4D3E-8CA3-4B89446FEC77}"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E5907-3144-4DEC-9EC1-3D5890D10587}" type="slidenum">
              <a:rPr lang="en-GB" smtClean="0"/>
              <a:t>‹#›</a:t>
            </a:fld>
            <a:endParaRPr lang="en-GB"/>
          </a:p>
        </p:txBody>
      </p:sp>
    </p:spTree>
    <p:extLst>
      <p:ext uri="{BB962C8B-B14F-4D97-AF65-F5344CB8AC3E}">
        <p14:creationId xmlns:p14="http://schemas.microsoft.com/office/powerpoint/2010/main" val="28549581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2A713A4-7700-4D3E-8CA3-4B89446FEC77}" type="datetimeFigureOut">
              <a:rPr lang="en-GB" smtClean="0"/>
              <a:t>19/01/2021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4E5907-3144-4DEC-9EC1-3D5890D10587}" type="slidenum">
              <a:rPr lang="en-GB" smtClean="0"/>
              <a:t>‹#›</a:t>
            </a:fld>
            <a:endParaRPr lang="en-GB"/>
          </a:p>
        </p:txBody>
      </p:sp>
    </p:spTree>
    <p:extLst>
      <p:ext uri="{BB962C8B-B14F-4D97-AF65-F5344CB8AC3E}">
        <p14:creationId xmlns:p14="http://schemas.microsoft.com/office/powerpoint/2010/main" val="10710883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2A713A4-7700-4D3E-8CA3-4B89446FEC77}" type="datetimeFigureOut">
              <a:rPr lang="en-GB" smtClean="0"/>
              <a:t>19/01/2021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4E5907-3144-4DEC-9EC1-3D5890D10587}" type="slidenum">
              <a:rPr lang="en-GB" smtClean="0"/>
              <a:t>‹#›</a:t>
            </a:fld>
            <a:endParaRPr lang="en-GB"/>
          </a:p>
        </p:txBody>
      </p:sp>
    </p:spTree>
    <p:extLst>
      <p:ext uri="{BB962C8B-B14F-4D97-AF65-F5344CB8AC3E}">
        <p14:creationId xmlns:p14="http://schemas.microsoft.com/office/powerpoint/2010/main" val="23069001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2A713A4-7700-4D3E-8CA3-4B89446FEC77}" type="datetimeFigureOut">
              <a:rPr lang="en-GB" smtClean="0"/>
              <a:t>19/01/2021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4E5907-3144-4DEC-9EC1-3D5890D10587}" type="slidenum">
              <a:rPr lang="en-GB" smtClean="0"/>
              <a:t>‹#›</a:t>
            </a:fld>
            <a:endParaRPr lang="en-GB"/>
          </a:p>
        </p:txBody>
      </p:sp>
    </p:spTree>
    <p:extLst>
      <p:ext uri="{BB962C8B-B14F-4D97-AF65-F5344CB8AC3E}">
        <p14:creationId xmlns:p14="http://schemas.microsoft.com/office/powerpoint/2010/main" val="16438543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A713A4-7700-4D3E-8CA3-4B89446FEC77}" type="datetimeFigureOut">
              <a:rPr lang="en-GB" smtClean="0"/>
              <a:t>19/01/2021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4E5907-3144-4DEC-9EC1-3D5890D10587}" type="slidenum">
              <a:rPr lang="en-GB" smtClean="0"/>
              <a:t>‹#›</a:t>
            </a:fld>
            <a:endParaRPr lang="en-GB"/>
          </a:p>
        </p:txBody>
      </p:sp>
    </p:spTree>
    <p:extLst>
      <p:ext uri="{BB962C8B-B14F-4D97-AF65-F5344CB8AC3E}">
        <p14:creationId xmlns:p14="http://schemas.microsoft.com/office/powerpoint/2010/main" val="33469221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2A713A4-7700-4D3E-8CA3-4B89446FEC77}" type="datetimeFigureOut">
              <a:rPr lang="en-GB" smtClean="0"/>
              <a:t>19/01/2021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4E5907-3144-4DEC-9EC1-3D5890D10587}" type="slidenum">
              <a:rPr lang="en-GB" smtClean="0"/>
              <a:t>‹#›</a:t>
            </a:fld>
            <a:endParaRPr lang="en-GB"/>
          </a:p>
        </p:txBody>
      </p:sp>
    </p:spTree>
    <p:extLst>
      <p:ext uri="{BB962C8B-B14F-4D97-AF65-F5344CB8AC3E}">
        <p14:creationId xmlns:p14="http://schemas.microsoft.com/office/powerpoint/2010/main" val="970644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2A713A4-7700-4D3E-8CA3-4B89446FEC77}" type="datetimeFigureOut">
              <a:rPr lang="en-GB" smtClean="0"/>
              <a:t>19/01/2021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4E5907-3144-4DEC-9EC1-3D5890D10587}" type="slidenum">
              <a:rPr lang="en-GB" smtClean="0"/>
              <a:t>‹#›</a:t>
            </a:fld>
            <a:endParaRPr lang="en-GB"/>
          </a:p>
        </p:txBody>
      </p:sp>
    </p:spTree>
    <p:extLst>
      <p:ext uri="{BB962C8B-B14F-4D97-AF65-F5344CB8AC3E}">
        <p14:creationId xmlns:p14="http://schemas.microsoft.com/office/powerpoint/2010/main" val="25799233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2A713A4-7700-4D3E-8CA3-4B89446FEC77}"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E5907-3144-4DEC-9EC1-3D5890D10587}" type="slidenum">
              <a:rPr lang="en-GB" smtClean="0"/>
              <a:t>‹#›</a:t>
            </a:fld>
            <a:endParaRPr lang="en-GB"/>
          </a:p>
        </p:txBody>
      </p:sp>
    </p:spTree>
    <p:extLst>
      <p:ext uri="{BB962C8B-B14F-4D97-AF65-F5344CB8AC3E}">
        <p14:creationId xmlns:p14="http://schemas.microsoft.com/office/powerpoint/2010/main" val="40366702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2A713A4-7700-4D3E-8CA3-4B89446FEC77}"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E5907-3144-4DEC-9EC1-3D5890D10587}" type="slidenum">
              <a:rPr lang="en-GB" smtClean="0"/>
              <a:t>‹#›</a:t>
            </a:fld>
            <a:endParaRPr lang="en-GB"/>
          </a:p>
        </p:txBody>
      </p:sp>
    </p:spTree>
    <p:extLst>
      <p:ext uri="{BB962C8B-B14F-4D97-AF65-F5344CB8AC3E}">
        <p14:creationId xmlns:p14="http://schemas.microsoft.com/office/powerpoint/2010/main" val="9389952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2A713A4-7700-4D3E-8CA3-4B89446FEC77}" type="datetimeFigureOut">
              <a:rPr lang="en-GB" smtClean="0"/>
              <a:t>19/01/2021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4E5907-3144-4DEC-9EC1-3D5890D10587}" type="slidenum">
              <a:rPr lang="en-GB" smtClean="0"/>
              <a:t>‹#›</a:t>
            </a:fld>
            <a:endParaRPr lang="en-GB"/>
          </a:p>
        </p:txBody>
      </p:sp>
    </p:spTree>
    <p:extLst>
      <p:ext uri="{BB962C8B-B14F-4D97-AF65-F5344CB8AC3E}">
        <p14:creationId xmlns:p14="http://schemas.microsoft.com/office/powerpoint/2010/main" val="17448176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6FFMr_1DisA&amp;list=PLmTANLv-GyXU-MYxomFbiueNTGVW7DVV8&amp;index=2"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www.youtube.com/watch?v=6FFMr_1DisA&amp;list=PLmTANLv-GyXU-MYxomFbiueNTGVW7DVV8&amp;index=2"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66203" y="1980492"/>
            <a:ext cx="9144000" cy="2387600"/>
          </a:xfrm>
          <a:solidFill>
            <a:schemeClr val="bg1"/>
          </a:solidFill>
          <a:effectLst>
            <a:glow rad="228600">
              <a:schemeClr val="accent4">
                <a:satMod val="175000"/>
                <a:alpha val="40000"/>
              </a:schemeClr>
            </a:glow>
            <a:softEdge rad="0"/>
          </a:effectLst>
        </p:spPr>
        <p:txBody>
          <a:bodyPr anchor="ctr" anchorCtr="1"/>
          <a:lstStyle/>
          <a:p>
            <a:r>
              <a:rPr lang="en-GB" dirty="0" smtClean="0"/>
              <a:t>Year 3</a:t>
            </a:r>
            <a:br>
              <a:rPr lang="en-GB" dirty="0" smtClean="0"/>
            </a:br>
            <a:r>
              <a:rPr lang="en-GB" dirty="0" smtClean="0"/>
              <a:t>Light</a:t>
            </a:r>
            <a:endParaRPr lang="en-GB" dirty="0"/>
          </a:p>
        </p:txBody>
      </p:sp>
    </p:spTree>
    <p:extLst>
      <p:ext uri="{BB962C8B-B14F-4D97-AF65-F5344CB8AC3E}">
        <p14:creationId xmlns:p14="http://schemas.microsoft.com/office/powerpoint/2010/main" val="329130033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53140" y="1523291"/>
            <a:ext cx="9144000" cy="4368057"/>
          </a:xfrm>
          <a:solidFill>
            <a:schemeClr val="bg1"/>
          </a:solidFill>
          <a:effectLst>
            <a:glow rad="228600">
              <a:schemeClr val="accent4">
                <a:satMod val="175000"/>
                <a:alpha val="40000"/>
              </a:schemeClr>
            </a:glow>
            <a:softEdge rad="0"/>
          </a:effectLst>
        </p:spPr>
        <p:txBody>
          <a:bodyPr anchor="ctr" anchorCtr="1">
            <a:normAutofit/>
          </a:bodyPr>
          <a:lstStyle/>
          <a:p>
            <a:r>
              <a:rPr lang="en-GB" dirty="0" smtClean="0"/>
              <a:t>Today you will be learning about shadows.</a:t>
            </a:r>
            <a:br>
              <a:rPr lang="en-GB" dirty="0" smtClean="0"/>
            </a:br>
            <a:r>
              <a:rPr lang="en-GB" dirty="0" smtClean="0"/>
              <a:t>What are shadows and how are they made?</a:t>
            </a:r>
            <a:endParaRPr lang="en-GB" dirty="0"/>
          </a:p>
        </p:txBody>
      </p:sp>
    </p:spTree>
    <p:extLst>
      <p:ext uri="{BB962C8B-B14F-4D97-AF65-F5344CB8AC3E}">
        <p14:creationId xmlns:p14="http://schemas.microsoft.com/office/powerpoint/2010/main" val="167587155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31517" y="3796229"/>
            <a:ext cx="8897146" cy="2604572"/>
          </a:xfrm>
          <a:solidFill>
            <a:schemeClr val="bg1"/>
          </a:solidFill>
          <a:effectLst>
            <a:glow rad="228600">
              <a:schemeClr val="accent4">
                <a:satMod val="175000"/>
                <a:alpha val="40000"/>
              </a:schemeClr>
            </a:glow>
            <a:softEdge rad="0"/>
          </a:effectLst>
        </p:spPr>
        <p:txBody>
          <a:bodyPr anchor="ctr" anchorCtr="1">
            <a:noAutofit/>
          </a:bodyPr>
          <a:lstStyle/>
          <a:p>
            <a:r>
              <a:rPr lang="en-GB" sz="4400" dirty="0" smtClean="0"/>
              <a:t>Click on the picture to watch a video which explains this really well.  </a:t>
            </a:r>
            <a:br>
              <a:rPr lang="en-GB" sz="4400" dirty="0" smtClean="0"/>
            </a:br>
            <a:r>
              <a:rPr lang="en-GB" sz="4400" dirty="0" smtClean="0"/>
              <a:t>You can skip to start at 3:36 and then stop the video at 6:55.</a:t>
            </a:r>
            <a:endParaRPr lang="en-GB" sz="4400" dirty="0"/>
          </a:p>
        </p:txBody>
      </p:sp>
      <p:pic>
        <p:nvPicPr>
          <p:cNvPr id="4" name="Picture 3">
            <a:hlinkClick r:id="rId3"/>
          </p:cNvPr>
          <p:cNvPicPr>
            <a:picLocks noChangeAspect="1"/>
          </p:cNvPicPr>
          <p:nvPr/>
        </p:nvPicPr>
        <p:blipFill>
          <a:blip r:embed="rId4"/>
          <a:stretch>
            <a:fillRect/>
          </a:stretch>
        </p:blipFill>
        <p:spPr>
          <a:xfrm>
            <a:off x="3120468" y="286159"/>
            <a:ext cx="5919244" cy="3039990"/>
          </a:xfrm>
          <a:prstGeom prst="rect">
            <a:avLst/>
          </a:prstGeom>
          <a:ln w="38100">
            <a:solidFill>
              <a:schemeClr val="bg1"/>
            </a:solidFill>
          </a:ln>
        </p:spPr>
      </p:pic>
      <p:grpSp>
        <p:nvGrpSpPr>
          <p:cNvPr id="7" name="Group 6"/>
          <p:cNvGrpSpPr/>
          <p:nvPr/>
        </p:nvGrpSpPr>
        <p:grpSpPr>
          <a:xfrm>
            <a:off x="233510" y="329862"/>
            <a:ext cx="2796014" cy="3210172"/>
            <a:chOff x="233510" y="329862"/>
            <a:chExt cx="2796014" cy="3210172"/>
          </a:xfrm>
        </p:grpSpPr>
        <p:sp>
          <p:nvSpPr>
            <p:cNvPr id="6" name="Right Arrow 5"/>
            <p:cNvSpPr/>
            <p:nvPr/>
          </p:nvSpPr>
          <p:spPr>
            <a:xfrm>
              <a:off x="233510" y="329862"/>
              <a:ext cx="2796014" cy="3210172"/>
            </a:xfrm>
            <a:prstGeom prst="rightArrow">
              <a:avLst>
                <a:gd name="adj1" fmla="val 50000"/>
                <a:gd name="adj2" fmla="val 4908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233510" y="1195157"/>
              <a:ext cx="2364378" cy="1600438"/>
            </a:xfrm>
            <a:prstGeom prst="rect">
              <a:avLst/>
            </a:prstGeom>
            <a:noFill/>
          </p:spPr>
          <p:txBody>
            <a:bodyPr wrap="square" rtlCol="0">
              <a:spAutoFit/>
            </a:bodyPr>
            <a:lstStyle/>
            <a:p>
              <a:pPr algn="ctr"/>
              <a:r>
                <a:rPr lang="en-GB" sz="1400" dirty="0" smtClean="0">
                  <a:solidFill>
                    <a:schemeClr val="bg1"/>
                  </a:solidFill>
                  <a:latin typeface="Comic Sans MS" panose="030F0702030302020204" pitchFamily="66" charset="0"/>
                </a:rPr>
                <a:t>These shows are brilliant for so many cool science activities!  When you have spare time, I highly recommend watching some of the other episodes!</a:t>
              </a:r>
              <a:endParaRPr lang="en-GB" sz="1400" dirty="0">
                <a:solidFill>
                  <a:schemeClr val="bg1"/>
                </a:solidFill>
                <a:latin typeface="Comic Sans MS" panose="030F0702030302020204" pitchFamily="66" charset="0"/>
              </a:endParaRPr>
            </a:p>
          </p:txBody>
        </p:sp>
      </p:grpSp>
    </p:spTree>
    <p:extLst>
      <p:ext uri="{BB962C8B-B14F-4D97-AF65-F5344CB8AC3E}">
        <p14:creationId xmlns:p14="http://schemas.microsoft.com/office/powerpoint/2010/main" val="1117392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79266" y="269257"/>
            <a:ext cx="9144000" cy="4368057"/>
          </a:xfrm>
          <a:solidFill>
            <a:schemeClr val="bg1"/>
          </a:solidFill>
          <a:effectLst>
            <a:glow rad="228600">
              <a:schemeClr val="accent4">
                <a:satMod val="175000"/>
                <a:alpha val="40000"/>
              </a:schemeClr>
            </a:glow>
            <a:softEdge rad="0"/>
          </a:effectLst>
        </p:spPr>
        <p:txBody>
          <a:bodyPr anchor="ctr" anchorCtr="1">
            <a:noAutofit/>
          </a:bodyPr>
          <a:lstStyle/>
          <a:p>
            <a:pPr>
              <a:lnSpc>
                <a:spcPct val="100000"/>
              </a:lnSpc>
              <a:spcBef>
                <a:spcPts val="0"/>
              </a:spcBef>
            </a:pPr>
            <a:r>
              <a:rPr lang="en-GB" sz="3200" dirty="0"/>
              <a:t>Light </a:t>
            </a:r>
            <a:r>
              <a:rPr lang="en-GB" sz="3200" dirty="0" smtClean="0"/>
              <a:t>rays travel </a:t>
            </a:r>
            <a:r>
              <a:rPr lang="en-GB" sz="3200" dirty="0"/>
              <a:t>in straight lines from </a:t>
            </a:r>
            <a:r>
              <a:rPr lang="en-GB" sz="3200" dirty="0" smtClean="0"/>
              <a:t>a light </a:t>
            </a:r>
            <a:r>
              <a:rPr lang="en-GB" sz="3200" dirty="0"/>
              <a:t>source but these rays cannot pass through an opaque object.  Dark occurs when there is an absence of light so if an object blocks the light rays, it creates an area that is dark.  As light rays travel in a straight </a:t>
            </a:r>
            <a:r>
              <a:rPr lang="en-GB" sz="3200" dirty="0" smtClean="0"/>
              <a:t>line from the source, </a:t>
            </a:r>
            <a:r>
              <a:rPr lang="en-GB" sz="3200" dirty="0"/>
              <a:t>the area of dark will always be the same shape as the object that is </a:t>
            </a:r>
            <a:r>
              <a:rPr lang="en-GB" sz="3200" dirty="0" smtClean="0"/>
              <a:t>causing it.  We call this casting a shadow.</a:t>
            </a:r>
            <a:endParaRPr lang="en-GB" sz="4400" dirty="0"/>
          </a:p>
        </p:txBody>
      </p:sp>
      <p:pic>
        <p:nvPicPr>
          <p:cNvPr id="1026" name="Picture 2" descr="Peter Pan Shadow - Mrs. Harris - Art &amp; Photo Websi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09202" y="4497840"/>
            <a:ext cx="4884127" cy="2192511"/>
          </a:xfrm>
          <a:prstGeom prst="rect">
            <a:avLst/>
          </a:prstGeom>
          <a:noFill/>
          <a:ln>
            <a:solidFill>
              <a:srgbClr val="FFFF00"/>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480459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383323" y="256193"/>
            <a:ext cx="9144000" cy="3401407"/>
          </a:xfrm>
          <a:solidFill>
            <a:schemeClr val="bg1"/>
          </a:solidFill>
          <a:effectLst>
            <a:glow rad="228600">
              <a:schemeClr val="accent4">
                <a:satMod val="175000"/>
                <a:alpha val="40000"/>
              </a:schemeClr>
            </a:glow>
            <a:softEdge rad="0"/>
          </a:effectLst>
        </p:spPr>
        <p:txBody>
          <a:bodyPr anchor="ctr" anchorCtr="1">
            <a:noAutofit/>
          </a:bodyPr>
          <a:lstStyle/>
          <a:p>
            <a:pPr>
              <a:lnSpc>
                <a:spcPct val="100000"/>
              </a:lnSpc>
              <a:spcBef>
                <a:spcPts val="0"/>
              </a:spcBef>
            </a:pPr>
            <a:r>
              <a:rPr lang="en-GB" sz="3200" dirty="0" smtClean="0"/>
              <a:t>Although shadows are always the same shape as the object making them, they </a:t>
            </a:r>
            <a:r>
              <a:rPr lang="en-GB" sz="3200" dirty="0"/>
              <a:t>are not always the same </a:t>
            </a:r>
            <a:r>
              <a:rPr lang="en-GB" sz="3200" dirty="0" smtClean="0"/>
              <a:t>size.  The </a:t>
            </a:r>
            <a:r>
              <a:rPr lang="en-GB" sz="3200" dirty="0"/>
              <a:t>same shadow can change size.  If the object is close to the light source, it will block more of the light rays and therefore the shadow will be larger.  If the object is far from the light source, it will block less of the light and therefore the shadow will be smaller.</a:t>
            </a:r>
            <a:endParaRPr lang="en-GB" sz="3200" dirty="0"/>
          </a:p>
        </p:txBody>
      </p:sp>
      <p:pic>
        <p:nvPicPr>
          <p:cNvPr id="3" name="Picture 2"/>
          <p:cNvPicPr>
            <a:picLocks noChangeAspect="1"/>
          </p:cNvPicPr>
          <p:nvPr/>
        </p:nvPicPr>
        <p:blipFill rotWithShape="1">
          <a:blip r:embed="rId3"/>
          <a:srcRect l="4366" t="10943" r="5441" b="18812"/>
          <a:stretch/>
        </p:blipFill>
        <p:spPr>
          <a:xfrm>
            <a:off x="3573660" y="3931920"/>
            <a:ext cx="4763326" cy="278238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93448073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474763" y="164754"/>
            <a:ext cx="9144000" cy="1899177"/>
          </a:xfrm>
          <a:solidFill>
            <a:schemeClr val="bg1"/>
          </a:solidFill>
          <a:effectLst>
            <a:glow rad="228600">
              <a:schemeClr val="accent4">
                <a:satMod val="175000"/>
                <a:alpha val="40000"/>
              </a:schemeClr>
            </a:glow>
            <a:softEdge rad="0"/>
          </a:effectLst>
        </p:spPr>
        <p:txBody>
          <a:bodyPr anchor="ctr" anchorCtr="1">
            <a:noAutofit/>
          </a:bodyPr>
          <a:lstStyle/>
          <a:p>
            <a:r>
              <a:rPr lang="en-GB" sz="2800" dirty="0" smtClean="0"/>
              <a:t>Your first task this lesson is to create your own shadow hand puppets!  </a:t>
            </a:r>
            <a:r>
              <a:rPr lang="en-GB" sz="2800" dirty="0" smtClean="0"/>
              <a:t>Investigate making the shadows smaller and bigger. </a:t>
            </a:r>
            <a:r>
              <a:rPr lang="en-GB" sz="2800" dirty="0" smtClean="0"/>
              <a:t>Here are some ideas but you can create anything you want.  Please send us some photos of your shadows.</a:t>
            </a:r>
            <a:endParaRPr lang="en-GB" sz="2800" dirty="0"/>
          </a:p>
        </p:txBody>
      </p:sp>
      <p:pic>
        <p:nvPicPr>
          <p:cNvPr id="3" name="Picture 2"/>
          <p:cNvPicPr>
            <a:picLocks noChangeAspect="1"/>
          </p:cNvPicPr>
          <p:nvPr/>
        </p:nvPicPr>
        <p:blipFill>
          <a:blip r:embed="rId3"/>
          <a:stretch>
            <a:fillRect/>
          </a:stretch>
        </p:blipFill>
        <p:spPr>
          <a:xfrm>
            <a:off x="2034266" y="2772728"/>
            <a:ext cx="7814075" cy="3262312"/>
          </a:xfrm>
          <a:prstGeom prst="rect">
            <a:avLst/>
          </a:prstGeom>
          <a:ln w="88900" cap="sq" cmpd="thickThin">
            <a:solidFill>
              <a:schemeClr val="bg1"/>
            </a:solidFill>
            <a:prstDash val="solid"/>
            <a:miter lim="800000"/>
          </a:ln>
          <a:effectLst>
            <a:innerShdw blurRad="76200">
              <a:srgbClr val="000000"/>
            </a:innerShdw>
          </a:effectLst>
        </p:spPr>
      </p:pic>
    </p:spTree>
    <p:extLst>
      <p:ext uri="{BB962C8B-B14F-4D97-AF65-F5344CB8AC3E}">
        <p14:creationId xmlns:p14="http://schemas.microsoft.com/office/powerpoint/2010/main" val="250257527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31517" y="3796229"/>
            <a:ext cx="8897146" cy="2604572"/>
          </a:xfrm>
          <a:solidFill>
            <a:schemeClr val="bg1"/>
          </a:solidFill>
          <a:effectLst>
            <a:glow rad="228600">
              <a:schemeClr val="accent4">
                <a:satMod val="175000"/>
                <a:alpha val="40000"/>
              </a:schemeClr>
            </a:glow>
            <a:softEdge rad="0"/>
          </a:effectLst>
        </p:spPr>
        <p:txBody>
          <a:bodyPr anchor="ctr" anchorCtr="1">
            <a:noAutofit/>
          </a:bodyPr>
          <a:lstStyle/>
          <a:p>
            <a:r>
              <a:rPr lang="en-GB" sz="3600" dirty="0" smtClean="0"/>
              <a:t>Watch the next bit of Let’s Go Live, from 6:55 until 10:25.</a:t>
            </a:r>
            <a:br>
              <a:rPr lang="en-GB" sz="3600" dirty="0" smtClean="0"/>
            </a:br>
            <a:r>
              <a:rPr lang="en-GB" sz="3600" dirty="0" smtClean="0"/>
              <a:t>(We will ask you to watch the rest of the episode next lesson, so don’t watch any further today).</a:t>
            </a:r>
            <a:endParaRPr lang="en-GB" sz="3600" dirty="0"/>
          </a:p>
        </p:txBody>
      </p:sp>
      <p:pic>
        <p:nvPicPr>
          <p:cNvPr id="4" name="Picture 3">
            <a:hlinkClick r:id="rId3"/>
          </p:cNvPr>
          <p:cNvPicPr>
            <a:picLocks noChangeAspect="1"/>
          </p:cNvPicPr>
          <p:nvPr/>
        </p:nvPicPr>
        <p:blipFill>
          <a:blip r:embed="rId4"/>
          <a:stretch>
            <a:fillRect/>
          </a:stretch>
        </p:blipFill>
        <p:spPr>
          <a:xfrm>
            <a:off x="3120468" y="286159"/>
            <a:ext cx="5919244" cy="3039990"/>
          </a:xfrm>
          <a:prstGeom prst="rect">
            <a:avLst/>
          </a:prstGeom>
          <a:ln w="38100">
            <a:solidFill>
              <a:schemeClr val="bg1"/>
            </a:solidFill>
          </a:ln>
        </p:spPr>
      </p:pic>
    </p:spTree>
    <p:extLst>
      <p:ext uri="{BB962C8B-B14F-4D97-AF65-F5344CB8AC3E}">
        <p14:creationId xmlns:p14="http://schemas.microsoft.com/office/powerpoint/2010/main" val="426175999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79266" y="504389"/>
            <a:ext cx="9144000" cy="2957268"/>
          </a:xfrm>
          <a:solidFill>
            <a:schemeClr val="bg1"/>
          </a:solidFill>
          <a:effectLst>
            <a:glow rad="228600">
              <a:schemeClr val="accent4">
                <a:satMod val="175000"/>
                <a:alpha val="40000"/>
              </a:schemeClr>
            </a:glow>
            <a:softEdge rad="0"/>
          </a:effectLst>
        </p:spPr>
        <p:txBody>
          <a:bodyPr anchor="ctr" anchorCtr="1">
            <a:noAutofit/>
          </a:bodyPr>
          <a:lstStyle/>
          <a:p>
            <a:r>
              <a:rPr lang="en-GB" sz="2400" dirty="0" smtClean="0"/>
              <a:t>Your </a:t>
            </a:r>
            <a:r>
              <a:rPr lang="en-GB" sz="2400" dirty="0" smtClean="0"/>
              <a:t>second task is to investigate different objects and the shadows they make, just like Maddie and Greg.</a:t>
            </a:r>
            <a:br>
              <a:rPr lang="en-GB" sz="2400" dirty="0" smtClean="0"/>
            </a:br>
            <a:r>
              <a:rPr lang="en-GB" sz="2400" dirty="0"/>
              <a:t/>
            </a:r>
            <a:br>
              <a:rPr lang="en-GB" sz="2400" dirty="0"/>
            </a:br>
            <a:r>
              <a:rPr lang="en-GB" sz="2400" dirty="0" smtClean="0"/>
              <a:t>Your challenge, if you want to, is to create your own shadow picture, similar to the camping teddy.</a:t>
            </a:r>
            <a:br>
              <a:rPr lang="en-GB" sz="2400" dirty="0" smtClean="0"/>
            </a:br>
            <a:r>
              <a:rPr lang="en-GB" sz="2400" dirty="0"/>
              <a:t/>
            </a:r>
            <a:br>
              <a:rPr lang="en-GB" sz="2400" dirty="0"/>
            </a:br>
            <a:r>
              <a:rPr lang="en-GB" sz="2400" dirty="0" smtClean="0"/>
              <a:t>Again, please email your teacher with some photos of your shadow learning.  We really want to see your ideas.</a:t>
            </a:r>
            <a:endParaRPr lang="en-GB" sz="2400" dirty="0"/>
          </a:p>
        </p:txBody>
      </p:sp>
      <p:pic>
        <p:nvPicPr>
          <p:cNvPr id="3" name="Picture 2"/>
          <p:cNvPicPr>
            <a:picLocks noChangeAspect="1"/>
          </p:cNvPicPr>
          <p:nvPr/>
        </p:nvPicPr>
        <p:blipFill>
          <a:blip r:embed="rId3"/>
          <a:stretch>
            <a:fillRect/>
          </a:stretch>
        </p:blipFill>
        <p:spPr>
          <a:xfrm>
            <a:off x="2373087" y="4114800"/>
            <a:ext cx="2956560" cy="2192782"/>
          </a:xfrm>
          <a:prstGeom prst="rect">
            <a:avLst/>
          </a:prstGeom>
          <a:ln w="228600" cap="sq" cmpd="thickThin">
            <a:solidFill>
              <a:schemeClr val="bg1"/>
            </a:solidFill>
            <a:prstDash val="solid"/>
            <a:miter lim="800000"/>
          </a:ln>
          <a:effectLst>
            <a:innerShdw blurRad="76200">
              <a:srgbClr val="000000"/>
            </a:innerShdw>
          </a:effectLst>
        </p:spPr>
      </p:pic>
      <p:pic>
        <p:nvPicPr>
          <p:cNvPr id="4" name="Picture 3"/>
          <p:cNvPicPr>
            <a:picLocks noChangeAspect="1"/>
          </p:cNvPicPr>
          <p:nvPr/>
        </p:nvPicPr>
        <p:blipFill>
          <a:blip r:embed="rId4"/>
          <a:stretch>
            <a:fillRect/>
          </a:stretch>
        </p:blipFill>
        <p:spPr>
          <a:xfrm>
            <a:off x="6477837" y="4114800"/>
            <a:ext cx="3079891" cy="2192782"/>
          </a:xfrm>
          <a:prstGeom prst="rect">
            <a:avLst/>
          </a:prstGeom>
          <a:ln w="228600" cap="sq" cmpd="thickThin">
            <a:solidFill>
              <a:schemeClr val="bg1"/>
            </a:solidFill>
            <a:prstDash val="solid"/>
            <a:miter lim="800000"/>
          </a:ln>
          <a:effectLst>
            <a:innerShdw blurRad="76200">
              <a:srgbClr val="000000"/>
            </a:innerShdw>
          </a:effectLst>
        </p:spPr>
      </p:pic>
    </p:spTree>
    <p:extLst>
      <p:ext uri="{BB962C8B-B14F-4D97-AF65-F5344CB8AC3E}">
        <p14:creationId xmlns:p14="http://schemas.microsoft.com/office/powerpoint/2010/main" val="220177501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464</TotalTime>
  <Words>176</Words>
  <Application>Microsoft Office PowerPoint</Application>
  <PresentationFormat>Widescreen</PresentationFormat>
  <Paragraphs>9</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Calibri Light</vt:lpstr>
      <vt:lpstr>Comic Sans MS</vt:lpstr>
      <vt:lpstr>Office Theme</vt:lpstr>
      <vt:lpstr>Year 3 Light</vt:lpstr>
      <vt:lpstr>Today you will be learning about shadows. What are shadows and how are they made?</vt:lpstr>
      <vt:lpstr>Click on the picture to watch a video which explains this really well.   You can skip to start at 3:36 and then stop the video at 6:55.</vt:lpstr>
      <vt:lpstr>Light rays travel in straight lines from a light source but these rays cannot pass through an opaque object.  Dark occurs when there is an absence of light so if an object blocks the light rays, it creates an area that is dark.  As light rays travel in a straight line from the source, the area of dark will always be the same shape as the object that is causing it.  We call this casting a shadow.</vt:lpstr>
      <vt:lpstr>Although shadows are always the same shape as the object making them, they are not always the same size.  The same shadow can change size.  If the object is close to the light source, it will block more of the light rays and therefore the shadow will be larger.  If the object is far from the light source, it will block less of the light and therefore the shadow will be smaller.</vt:lpstr>
      <vt:lpstr>Your first task this lesson is to create your own shadow hand puppets!  Investigate making the shadows smaller and bigger. Here are some ideas but you can create anything you want.  Please send us some photos of your shadows.</vt:lpstr>
      <vt:lpstr>Watch the next bit of Let’s Go Live, from 6:55 until 10:25. (We will ask you to watch the rest of the episode next lesson, so don’t watch any further today).</vt:lpstr>
      <vt:lpstr>Your second task is to investigate different objects and the shadows they make, just like Maddie and Greg.  Your challenge, if you want to, is to create your own shadow picture, similar to the camping teddy.  Again, please email your teacher with some photos of your shadow learning.  We really want to see your ideas.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3 Light</dc:title>
  <dc:creator>Stacey Woods</dc:creator>
  <cp:lastModifiedBy>Stacey Woods</cp:lastModifiedBy>
  <cp:revision>20</cp:revision>
  <dcterms:created xsi:type="dcterms:W3CDTF">2021-01-11T14:14:18Z</dcterms:created>
  <dcterms:modified xsi:type="dcterms:W3CDTF">2021-01-19T13:59:08Z</dcterms:modified>
</cp:coreProperties>
</file>