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2" r:id="rId3"/>
    <p:sldId id="257" r:id="rId4"/>
    <p:sldId id="271" r:id="rId5"/>
    <p:sldId id="272" r:id="rId6"/>
    <p:sldId id="258" r:id="rId7"/>
    <p:sldId id="264" r:id="rId8"/>
    <p:sldId id="267" r:id="rId9"/>
    <p:sldId id="269" r:id="rId10"/>
    <p:sldId id="270" r:id="rId11"/>
  </p:sldIdLst>
  <p:sldSz cx="10160000" cy="12738100"/>
  <p:notesSz cx="6858000" cy="9144000"/>
  <p:embeddedFontLst>
    <p:embeddedFont>
      <p:font typeface="Calibri Light" panose="020F0302020204030204" pitchFamily="34" charset="0"/>
      <p:regular r:id="rId12"/>
      <p:italic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238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000" y="2084685"/>
            <a:ext cx="7620000" cy="4434746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0000" y="6690452"/>
            <a:ext cx="7620000" cy="3075425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06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49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208" y="3175683"/>
            <a:ext cx="8763000" cy="5298695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208" y="8524506"/>
            <a:ext cx="8763000" cy="2786458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373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8500" y="3390930"/>
            <a:ext cx="4318000" cy="80822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3390930"/>
            <a:ext cx="4318000" cy="80822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631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3" y="678188"/>
            <a:ext cx="8763000" cy="246211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824" y="3122605"/>
            <a:ext cx="4298156" cy="1530340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9824" y="4652945"/>
            <a:ext cx="4298156" cy="68437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3501" y="3122605"/>
            <a:ext cx="4319323" cy="1530340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3501" y="4652945"/>
            <a:ext cx="4319323" cy="68437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947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825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18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849207"/>
            <a:ext cx="3276864" cy="297222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9323" y="1834053"/>
            <a:ext cx="5143500" cy="9052307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3821430"/>
            <a:ext cx="3276864" cy="707967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548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849207"/>
            <a:ext cx="3276864" cy="297222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19323" y="1834053"/>
            <a:ext cx="5143500" cy="9052307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3821430"/>
            <a:ext cx="3276864" cy="707967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87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223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70750" y="678186"/>
            <a:ext cx="2190750" cy="1079495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8500" y="678186"/>
            <a:ext cx="6445250" cy="1079495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908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500" y="678188"/>
            <a:ext cx="8763000" cy="2462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500" y="3390930"/>
            <a:ext cx="8763000" cy="80822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8500" y="11806334"/>
            <a:ext cx="2286000" cy="678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28734-73FE-44F9-88B5-46A970C9CB7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65500" y="11806334"/>
            <a:ext cx="3429000" cy="678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75500" y="11806334"/>
            <a:ext cx="2286000" cy="678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249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1104900" y="1270000"/>
            <a:ext cx="7327901" cy="5168901"/>
          </a:xfrm>
          <a:custGeom>
            <a:avLst/>
            <a:gdLst/>
            <a:ahLst/>
            <a:cxnLst/>
            <a:rect l="0" t="0" r="0" b="0"/>
            <a:pathLst>
              <a:path w="7327901" h="5168901">
                <a:moveTo>
                  <a:pt x="1221317" y="0"/>
                </a:moveTo>
                <a:lnTo>
                  <a:pt x="6228197" y="0"/>
                </a:lnTo>
                <a:lnTo>
                  <a:pt x="6350847" y="17596"/>
                </a:lnTo>
                <a:lnTo>
                  <a:pt x="6570163" y="60121"/>
                </a:lnTo>
                <a:lnTo>
                  <a:pt x="6778048" y="146635"/>
                </a:lnTo>
                <a:lnTo>
                  <a:pt x="6875752" y="189160"/>
                </a:lnTo>
                <a:lnTo>
                  <a:pt x="7047255" y="310134"/>
                </a:lnTo>
                <a:lnTo>
                  <a:pt x="7168869" y="447971"/>
                </a:lnTo>
                <a:lnTo>
                  <a:pt x="7230194" y="525689"/>
                </a:lnTo>
                <a:lnTo>
                  <a:pt x="7291519" y="680389"/>
                </a:lnTo>
                <a:lnTo>
                  <a:pt x="7315427" y="766903"/>
                </a:lnTo>
                <a:lnTo>
                  <a:pt x="7315427" y="809428"/>
                </a:lnTo>
                <a:lnTo>
                  <a:pt x="7327900" y="861483"/>
                </a:lnTo>
                <a:lnTo>
                  <a:pt x="7327900" y="4307417"/>
                </a:lnTo>
                <a:lnTo>
                  <a:pt x="7315427" y="4350675"/>
                </a:lnTo>
                <a:lnTo>
                  <a:pt x="7315427" y="4393932"/>
                </a:lnTo>
                <a:lnTo>
                  <a:pt x="7291519" y="4479713"/>
                </a:lnTo>
                <a:lnTo>
                  <a:pt x="7230194" y="4634414"/>
                </a:lnTo>
                <a:lnTo>
                  <a:pt x="7108584" y="4781050"/>
                </a:lnTo>
                <a:lnTo>
                  <a:pt x="7047255" y="4849968"/>
                </a:lnTo>
                <a:lnTo>
                  <a:pt x="6875752" y="4970943"/>
                </a:lnTo>
                <a:lnTo>
                  <a:pt x="6680341" y="5056724"/>
                </a:lnTo>
                <a:lnTo>
                  <a:pt x="6570163" y="5099981"/>
                </a:lnTo>
                <a:lnTo>
                  <a:pt x="6350847" y="5143238"/>
                </a:lnTo>
                <a:lnTo>
                  <a:pt x="6228197" y="5160103"/>
                </a:lnTo>
                <a:lnTo>
                  <a:pt x="6167909" y="5160103"/>
                </a:lnTo>
                <a:lnTo>
                  <a:pt x="6106584" y="5168900"/>
                </a:lnTo>
                <a:lnTo>
                  <a:pt x="1221317" y="5168900"/>
                </a:lnTo>
                <a:lnTo>
                  <a:pt x="1147517" y="5160103"/>
                </a:lnTo>
                <a:lnTo>
                  <a:pt x="1087233" y="5160103"/>
                </a:lnTo>
                <a:lnTo>
                  <a:pt x="964580" y="5143238"/>
                </a:lnTo>
                <a:lnTo>
                  <a:pt x="745263" y="5099981"/>
                </a:lnTo>
                <a:lnTo>
                  <a:pt x="537379" y="5013466"/>
                </a:lnTo>
                <a:lnTo>
                  <a:pt x="439674" y="4970943"/>
                </a:lnTo>
                <a:lnTo>
                  <a:pt x="269210" y="4849968"/>
                </a:lnTo>
                <a:lnTo>
                  <a:pt x="146558" y="4712131"/>
                </a:lnTo>
                <a:lnTo>
                  <a:pt x="85234" y="4634414"/>
                </a:lnTo>
                <a:lnTo>
                  <a:pt x="24947" y="4479713"/>
                </a:lnTo>
                <a:lnTo>
                  <a:pt x="0" y="4393932"/>
                </a:lnTo>
                <a:lnTo>
                  <a:pt x="0" y="766903"/>
                </a:lnTo>
                <a:lnTo>
                  <a:pt x="24947" y="680389"/>
                </a:lnTo>
                <a:lnTo>
                  <a:pt x="85234" y="525689"/>
                </a:lnTo>
                <a:lnTo>
                  <a:pt x="207884" y="379052"/>
                </a:lnTo>
                <a:lnTo>
                  <a:pt x="269210" y="310134"/>
                </a:lnTo>
                <a:lnTo>
                  <a:pt x="439674" y="189160"/>
                </a:lnTo>
                <a:lnTo>
                  <a:pt x="635085" y="103378"/>
                </a:lnTo>
                <a:lnTo>
                  <a:pt x="745263" y="60121"/>
                </a:lnTo>
                <a:lnTo>
                  <a:pt x="964580" y="17596"/>
                </a:lnTo>
                <a:lnTo>
                  <a:pt x="1087233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320800" y="2311400"/>
            <a:ext cx="7086600" cy="193899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FFFFFF"/>
                </a:solidFill>
                <a:latin typeface="XCCW Joined 6a - 36"/>
              </a:rPr>
              <a:t>What did you learn last </a:t>
            </a:r>
            <a:r>
              <a:rPr lang="en-GB" sz="4000" b="1" dirty="0" smtClean="0">
                <a:solidFill>
                  <a:srgbClr val="FFFFFF"/>
                </a:solidFill>
                <a:latin typeface="XCCW Joined 6a - 36"/>
              </a:rPr>
              <a:t>lesson about non-chronological reports?</a:t>
            </a:r>
            <a:endParaRPr lang="en-GB" sz="4000" b="1" dirty="0">
              <a:solidFill>
                <a:srgbClr val="FFFFFF"/>
              </a:solidFill>
              <a:latin typeface="XCCW Joined 6a - 36"/>
            </a:endParaRPr>
          </a:p>
        </p:txBody>
      </p:sp>
    </p:spTree>
    <p:extLst>
      <p:ext uri="{BB962C8B-B14F-4D97-AF65-F5344CB8AC3E}">
        <p14:creationId xmlns:p14="http://schemas.microsoft.com/office/powerpoint/2010/main" val="2408537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139700" y="101600"/>
            <a:ext cx="9872135" cy="9732434"/>
          </a:xfrm>
          <a:custGeom>
            <a:avLst/>
            <a:gdLst/>
            <a:ahLst/>
            <a:cxnLst/>
            <a:rect l="0" t="0" r="0" b="0"/>
            <a:pathLst>
              <a:path w="9872135" h="9732434">
                <a:moveTo>
                  <a:pt x="1645356" y="0"/>
                </a:moveTo>
                <a:lnTo>
                  <a:pt x="8390614" y="0"/>
                </a:lnTo>
                <a:lnTo>
                  <a:pt x="8555851" y="33132"/>
                </a:lnTo>
                <a:lnTo>
                  <a:pt x="8851312" y="113200"/>
                </a:lnTo>
                <a:lnTo>
                  <a:pt x="9131375" y="276097"/>
                </a:lnTo>
                <a:lnTo>
                  <a:pt x="9263002" y="356166"/>
                </a:lnTo>
                <a:lnTo>
                  <a:pt x="9494051" y="583946"/>
                </a:lnTo>
                <a:lnTo>
                  <a:pt x="9657888" y="843477"/>
                </a:lnTo>
                <a:lnTo>
                  <a:pt x="9740505" y="989811"/>
                </a:lnTo>
                <a:lnTo>
                  <a:pt x="9823121" y="1281092"/>
                </a:lnTo>
                <a:lnTo>
                  <a:pt x="9855330" y="1443989"/>
                </a:lnTo>
                <a:lnTo>
                  <a:pt x="9855330" y="1524058"/>
                </a:lnTo>
                <a:lnTo>
                  <a:pt x="9872134" y="1622072"/>
                </a:lnTo>
                <a:lnTo>
                  <a:pt x="9872134" y="8110361"/>
                </a:lnTo>
                <a:lnTo>
                  <a:pt x="9855330" y="8191810"/>
                </a:lnTo>
                <a:lnTo>
                  <a:pt x="9855330" y="8273262"/>
                </a:lnTo>
                <a:lnTo>
                  <a:pt x="9823121" y="8434776"/>
                </a:lnTo>
                <a:lnTo>
                  <a:pt x="9740505" y="8726058"/>
                </a:lnTo>
                <a:lnTo>
                  <a:pt x="9576674" y="9002158"/>
                </a:lnTo>
                <a:lnTo>
                  <a:pt x="9494051" y="9131922"/>
                </a:lnTo>
                <a:lnTo>
                  <a:pt x="9263002" y="9359706"/>
                </a:lnTo>
                <a:lnTo>
                  <a:pt x="8999742" y="9521217"/>
                </a:lnTo>
                <a:lnTo>
                  <a:pt x="8851312" y="9602666"/>
                </a:lnTo>
                <a:lnTo>
                  <a:pt x="8555851" y="9684114"/>
                </a:lnTo>
                <a:lnTo>
                  <a:pt x="8390614" y="9715870"/>
                </a:lnTo>
                <a:lnTo>
                  <a:pt x="8309395" y="9715870"/>
                </a:lnTo>
                <a:lnTo>
                  <a:pt x="8226778" y="9732433"/>
                </a:lnTo>
                <a:lnTo>
                  <a:pt x="1645356" y="9732433"/>
                </a:lnTo>
                <a:lnTo>
                  <a:pt x="1545934" y="9715870"/>
                </a:lnTo>
                <a:lnTo>
                  <a:pt x="1464718" y="9715870"/>
                </a:lnTo>
                <a:lnTo>
                  <a:pt x="1299480" y="9684114"/>
                </a:lnTo>
                <a:lnTo>
                  <a:pt x="1004016" y="9602666"/>
                </a:lnTo>
                <a:lnTo>
                  <a:pt x="723956" y="9439768"/>
                </a:lnTo>
                <a:lnTo>
                  <a:pt x="592328" y="9359706"/>
                </a:lnTo>
                <a:lnTo>
                  <a:pt x="362679" y="9131922"/>
                </a:lnTo>
                <a:lnTo>
                  <a:pt x="197443" y="8872389"/>
                </a:lnTo>
                <a:lnTo>
                  <a:pt x="114828" y="8726058"/>
                </a:lnTo>
                <a:lnTo>
                  <a:pt x="33608" y="8434776"/>
                </a:lnTo>
                <a:lnTo>
                  <a:pt x="0" y="8273262"/>
                </a:lnTo>
                <a:lnTo>
                  <a:pt x="0" y="1443989"/>
                </a:lnTo>
                <a:lnTo>
                  <a:pt x="33608" y="1281092"/>
                </a:lnTo>
                <a:lnTo>
                  <a:pt x="114828" y="989811"/>
                </a:lnTo>
                <a:lnTo>
                  <a:pt x="280060" y="713710"/>
                </a:lnTo>
                <a:lnTo>
                  <a:pt x="362679" y="583946"/>
                </a:lnTo>
                <a:lnTo>
                  <a:pt x="592328" y="356166"/>
                </a:lnTo>
                <a:lnTo>
                  <a:pt x="855585" y="194649"/>
                </a:lnTo>
                <a:lnTo>
                  <a:pt x="1004016" y="113200"/>
                </a:lnTo>
                <a:lnTo>
                  <a:pt x="1299480" y="33132"/>
                </a:lnTo>
                <a:lnTo>
                  <a:pt x="1464718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304800" y="317500"/>
            <a:ext cx="9410700" cy="674030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What is a sub heading?</a:t>
            </a:r>
          </a:p>
          <a:p>
            <a:pPr algn="ctr"/>
            <a:endParaRPr lang="en-GB" sz="36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A </a:t>
            </a:r>
            <a:r>
              <a:rPr lang="en-GB" sz="3600" b="1" dirty="0" smtClean="0">
                <a:solidFill>
                  <a:srgbClr val="FFFFFF"/>
                </a:solidFill>
                <a:latin typeface="XCCW Joined 6a - 28"/>
              </a:rPr>
              <a:t>sub heading is a mini- headline given to a </a:t>
            </a:r>
            <a:r>
              <a:rPr lang="en-GB" sz="3600" b="1" dirty="0" smtClean="0">
                <a:solidFill>
                  <a:srgbClr val="FFFFFF"/>
                </a:solidFill>
                <a:latin typeface="XCCW Joined 6a - 28"/>
              </a:rPr>
              <a:t>section </a:t>
            </a:r>
            <a:r>
              <a:rPr lang="en-GB" sz="3600" b="1" dirty="0" smtClean="0">
                <a:solidFill>
                  <a:srgbClr val="FFFFFF"/>
                </a:solidFill>
                <a:latin typeface="XCCW Joined 6a - 28"/>
              </a:rPr>
              <a:t>or </a:t>
            </a:r>
            <a:r>
              <a:rPr lang="en-GB" sz="3600" b="1" dirty="0" smtClean="0">
                <a:solidFill>
                  <a:srgbClr val="FFFFFF"/>
                </a:solidFill>
                <a:latin typeface="XCCW Joined 6a - 28"/>
              </a:rPr>
              <a:t>paragraph of your report that has a main theme.</a:t>
            </a:r>
            <a:endParaRPr lang="en-GB" sz="3600" b="1" dirty="0" smtClean="0">
              <a:solidFill>
                <a:srgbClr val="FFFFFF"/>
              </a:solidFill>
              <a:latin typeface="XCCW Joined 6a - 28"/>
            </a:endParaRPr>
          </a:p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28"/>
              </a:rPr>
              <a:t> </a:t>
            </a:r>
          </a:p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28"/>
              </a:rPr>
              <a:t>The purpose of a sub heading is to stand - out </a:t>
            </a:r>
            <a:r>
              <a:rPr lang="en-GB" sz="3600" b="1" dirty="0" smtClean="0">
                <a:solidFill>
                  <a:srgbClr val="FFFFFF"/>
                </a:solidFill>
                <a:latin typeface="XCCW Joined 6a - 28"/>
              </a:rPr>
              <a:t> and direct your reader. </a:t>
            </a:r>
            <a:r>
              <a:rPr lang="en-GB" sz="3600" b="1" dirty="0">
                <a:solidFill>
                  <a:srgbClr val="FFFFFF"/>
                </a:solidFill>
                <a:latin typeface="XCCW Joined 6a - 28"/>
              </a:rPr>
              <a:t>T</a:t>
            </a:r>
            <a:r>
              <a:rPr lang="en-GB" sz="3600" b="1" dirty="0" smtClean="0">
                <a:solidFill>
                  <a:srgbClr val="FFFFFF"/>
                </a:solidFill>
                <a:latin typeface="XCCW Joined 6a - 28"/>
              </a:rPr>
              <a:t>hey </a:t>
            </a:r>
            <a:r>
              <a:rPr lang="en-GB" sz="3600" b="1" dirty="0" smtClean="0">
                <a:solidFill>
                  <a:srgbClr val="FFFFFF"/>
                </a:solidFill>
                <a:latin typeface="XCCW Joined 6a - 28"/>
              </a:rPr>
              <a:t>do this because of the size and snappiness. </a:t>
            </a:r>
          </a:p>
          <a:p>
            <a:pPr algn="ctr"/>
            <a:endParaRPr lang="en-GB" sz="3600" b="1" dirty="0" smtClean="0">
              <a:solidFill>
                <a:srgbClr val="FFFFFF"/>
              </a:solidFill>
              <a:latin typeface="XCCW Joined 6a - 28"/>
            </a:endParaRPr>
          </a:p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28"/>
              </a:rPr>
              <a:t>It acts as a guide to serve the reader through the page.</a:t>
            </a:r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 </a:t>
            </a:r>
            <a:endParaRPr lang="en-GB" sz="36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133891">
            <a:off x="579966" y="7361071"/>
            <a:ext cx="4191000" cy="981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66781">
            <a:off x="5650230" y="7292471"/>
            <a:ext cx="4011846" cy="1217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522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08000" y="241300"/>
            <a:ext cx="9084735" cy="11497735"/>
          </a:xfrm>
          <a:custGeom>
            <a:avLst/>
            <a:gdLst/>
            <a:ahLst/>
            <a:cxnLst/>
            <a:rect l="0" t="0" r="0" b="0"/>
            <a:pathLst>
              <a:path w="9084735" h="11497735">
                <a:moveTo>
                  <a:pt x="1514122" y="0"/>
                </a:moveTo>
                <a:lnTo>
                  <a:pt x="7721381" y="0"/>
                </a:lnTo>
                <a:lnTo>
                  <a:pt x="7873437" y="39141"/>
                </a:lnTo>
                <a:lnTo>
                  <a:pt x="8145332" y="133734"/>
                </a:lnTo>
                <a:lnTo>
                  <a:pt x="8403058" y="326175"/>
                </a:lnTo>
                <a:lnTo>
                  <a:pt x="8524185" y="420770"/>
                </a:lnTo>
                <a:lnTo>
                  <a:pt x="8736805" y="689865"/>
                </a:lnTo>
                <a:lnTo>
                  <a:pt x="8887573" y="996469"/>
                </a:lnTo>
                <a:lnTo>
                  <a:pt x="8963602" y="1169347"/>
                </a:lnTo>
                <a:lnTo>
                  <a:pt x="9039633" y="1513461"/>
                </a:lnTo>
                <a:lnTo>
                  <a:pt x="9069270" y="1705903"/>
                </a:lnTo>
                <a:lnTo>
                  <a:pt x="9069270" y="1800498"/>
                </a:lnTo>
                <a:lnTo>
                  <a:pt x="9084734" y="1916288"/>
                </a:lnTo>
                <a:lnTo>
                  <a:pt x="9084734" y="9581444"/>
                </a:lnTo>
                <a:lnTo>
                  <a:pt x="9069270" y="9677665"/>
                </a:lnTo>
                <a:lnTo>
                  <a:pt x="9069270" y="9773895"/>
                </a:lnTo>
                <a:lnTo>
                  <a:pt x="9039633" y="9964703"/>
                </a:lnTo>
                <a:lnTo>
                  <a:pt x="8963602" y="10308819"/>
                </a:lnTo>
                <a:lnTo>
                  <a:pt x="8812840" y="10634995"/>
                </a:lnTo>
                <a:lnTo>
                  <a:pt x="8736805" y="10788298"/>
                </a:lnTo>
                <a:lnTo>
                  <a:pt x="8524185" y="11057397"/>
                </a:lnTo>
                <a:lnTo>
                  <a:pt x="8281922" y="11248209"/>
                </a:lnTo>
                <a:lnTo>
                  <a:pt x="8145332" y="11344430"/>
                </a:lnTo>
                <a:lnTo>
                  <a:pt x="7873437" y="11440651"/>
                </a:lnTo>
                <a:lnTo>
                  <a:pt x="7721381" y="11478164"/>
                </a:lnTo>
                <a:lnTo>
                  <a:pt x="7646639" y="11478164"/>
                </a:lnTo>
                <a:lnTo>
                  <a:pt x="7570611" y="11497734"/>
                </a:lnTo>
                <a:lnTo>
                  <a:pt x="1514122" y="11497734"/>
                </a:lnTo>
                <a:lnTo>
                  <a:pt x="1422631" y="11478164"/>
                </a:lnTo>
                <a:lnTo>
                  <a:pt x="1347893" y="11478164"/>
                </a:lnTo>
                <a:lnTo>
                  <a:pt x="1195833" y="11440651"/>
                </a:lnTo>
                <a:lnTo>
                  <a:pt x="923938" y="11344430"/>
                </a:lnTo>
                <a:lnTo>
                  <a:pt x="666213" y="11151982"/>
                </a:lnTo>
                <a:lnTo>
                  <a:pt x="545083" y="11057397"/>
                </a:lnTo>
                <a:lnTo>
                  <a:pt x="333752" y="10788298"/>
                </a:lnTo>
                <a:lnTo>
                  <a:pt x="181695" y="10481691"/>
                </a:lnTo>
                <a:lnTo>
                  <a:pt x="105669" y="10308819"/>
                </a:lnTo>
                <a:lnTo>
                  <a:pt x="30927" y="9964703"/>
                </a:lnTo>
                <a:lnTo>
                  <a:pt x="0" y="9773895"/>
                </a:lnTo>
                <a:lnTo>
                  <a:pt x="0" y="1705903"/>
                </a:lnTo>
                <a:lnTo>
                  <a:pt x="30927" y="1513461"/>
                </a:lnTo>
                <a:lnTo>
                  <a:pt x="105669" y="1169347"/>
                </a:lnTo>
                <a:lnTo>
                  <a:pt x="257722" y="843164"/>
                </a:lnTo>
                <a:lnTo>
                  <a:pt x="333752" y="689865"/>
                </a:lnTo>
                <a:lnTo>
                  <a:pt x="545083" y="420770"/>
                </a:lnTo>
                <a:lnTo>
                  <a:pt x="787344" y="229955"/>
                </a:lnTo>
                <a:lnTo>
                  <a:pt x="923938" y="133734"/>
                </a:lnTo>
                <a:lnTo>
                  <a:pt x="1195833" y="39141"/>
                </a:lnTo>
                <a:lnTo>
                  <a:pt x="1347893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36600" y="1054100"/>
            <a:ext cx="8636000" cy="835613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Now you have completed your research, you</a:t>
            </a:r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 </a:t>
            </a:r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need to decide on </a:t>
            </a:r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the main theme  for the paragraphs you </a:t>
            </a:r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are going to write about.</a:t>
            </a:r>
          </a:p>
          <a:p>
            <a:pPr algn="ctr"/>
            <a:endParaRPr lang="en-GB" sz="3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Here are some of the topics that we looked at in the previous lesson.</a:t>
            </a:r>
          </a:p>
          <a:p>
            <a:pPr algn="ctr"/>
            <a:endParaRPr lang="en-GB" sz="3000" b="1" dirty="0" smtClean="0">
              <a:solidFill>
                <a:srgbClr val="FFFFFF"/>
              </a:solidFill>
              <a:latin typeface="XCCW Joined 6a - 36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The Roman Empire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Romans in Britain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The Roman Army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Roman Legacies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Life as a Roman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Romans-  rotten or not?</a:t>
            </a:r>
          </a:p>
          <a:p>
            <a:pPr algn="ctr"/>
            <a:endParaRPr lang="en-GB" sz="3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How could you make these subheadings more exciting?</a:t>
            </a:r>
            <a:endParaRPr lang="en-GB" sz="3000" b="1" dirty="0" smtClean="0">
              <a:solidFill>
                <a:srgbClr val="FFFFFF"/>
              </a:solidFill>
              <a:latin typeface="XCCW Joined 6a - 26"/>
            </a:endParaRPr>
          </a:p>
          <a:p>
            <a:pPr algn="ctr"/>
            <a:endParaRPr lang="en-GB" sz="1500" b="1" dirty="0" smtClean="0">
              <a:solidFill>
                <a:srgbClr val="FFFFFF"/>
              </a:solidFill>
              <a:latin typeface="XCCW Joined 6a - 26"/>
            </a:endParaRPr>
          </a:p>
          <a:p>
            <a:pPr algn="ctr"/>
            <a:r>
              <a:rPr lang="en-GB" sz="1500" b="1" dirty="0" smtClean="0">
                <a:solidFill>
                  <a:srgbClr val="FFFFFF"/>
                </a:solidFill>
                <a:latin typeface="XCCW Joined 6a - 26"/>
              </a:rPr>
              <a:t>  </a:t>
            </a:r>
            <a:r>
              <a:rPr lang="en-GB" sz="2100" b="1" dirty="0" smtClean="0">
                <a:solidFill>
                  <a:srgbClr val="FFFFFF"/>
                </a:solidFill>
                <a:latin typeface="XCCW Joined 6a - 36"/>
              </a:rPr>
              <a:t>  </a:t>
            </a:r>
          </a:p>
          <a:p>
            <a:pPr algn="ctr"/>
            <a:endParaRPr lang="en-GB" sz="2100" b="1" dirty="0">
              <a:solidFill>
                <a:srgbClr val="FFFFFF"/>
              </a:solidFill>
              <a:latin typeface="XCCW Joined 6a - 36"/>
            </a:endParaRPr>
          </a:p>
        </p:txBody>
      </p:sp>
    </p:spTree>
    <p:extLst>
      <p:ext uri="{BB962C8B-B14F-4D97-AF65-F5344CB8AC3E}">
        <p14:creationId xmlns:p14="http://schemas.microsoft.com/office/powerpoint/2010/main" val="37951715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08000" y="241300"/>
            <a:ext cx="9084735" cy="11497735"/>
          </a:xfrm>
          <a:custGeom>
            <a:avLst/>
            <a:gdLst/>
            <a:ahLst/>
            <a:cxnLst/>
            <a:rect l="0" t="0" r="0" b="0"/>
            <a:pathLst>
              <a:path w="9084735" h="11497735">
                <a:moveTo>
                  <a:pt x="1514122" y="0"/>
                </a:moveTo>
                <a:lnTo>
                  <a:pt x="7721381" y="0"/>
                </a:lnTo>
                <a:lnTo>
                  <a:pt x="7873437" y="39141"/>
                </a:lnTo>
                <a:lnTo>
                  <a:pt x="8145332" y="133734"/>
                </a:lnTo>
                <a:lnTo>
                  <a:pt x="8403058" y="326175"/>
                </a:lnTo>
                <a:lnTo>
                  <a:pt x="8524185" y="420770"/>
                </a:lnTo>
                <a:lnTo>
                  <a:pt x="8736805" y="689865"/>
                </a:lnTo>
                <a:lnTo>
                  <a:pt x="8887573" y="996469"/>
                </a:lnTo>
                <a:lnTo>
                  <a:pt x="8963602" y="1169347"/>
                </a:lnTo>
                <a:lnTo>
                  <a:pt x="9039633" y="1513461"/>
                </a:lnTo>
                <a:lnTo>
                  <a:pt x="9069270" y="1705903"/>
                </a:lnTo>
                <a:lnTo>
                  <a:pt x="9069270" y="1800498"/>
                </a:lnTo>
                <a:lnTo>
                  <a:pt x="9084734" y="1916288"/>
                </a:lnTo>
                <a:lnTo>
                  <a:pt x="9084734" y="9581444"/>
                </a:lnTo>
                <a:lnTo>
                  <a:pt x="9069270" y="9677665"/>
                </a:lnTo>
                <a:lnTo>
                  <a:pt x="9069270" y="9773895"/>
                </a:lnTo>
                <a:lnTo>
                  <a:pt x="9039633" y="9964703"/>
                </a:lnTo>
                <a:lnTo>
                  <a:pt x="8963602" y="10308819"/>
                </a:lnTo>
                <a:lnTo>
                  <a:pt x="8812840" y="10634995"/>
                </a:lnTo>
                <a:lnTo>
                  <a:pt x="8736805" y="10788298"/>
                </a:lnTo>
                <a:lnTo>
                  <a:pt x="8524185" y="11057397"/>
                </a:lnTo>
                <a:lnTo>
                  <a:pt x="8281922" y="11248209"/>
                </a:lnTo>
                <a:lnTo>
                  <a:pt x="8145332" y="11344430"/>
                </a:lnTo>
                <a:lnTo>
                  <a:pt x="7873437" y="11440651"/>
                </a:lnTo>
                <a:lnTo>
                  <a:pt x="7721381" y="11478164"/>
                </a:lnTo>
                <a:lnTo>
                  <a:pt x="7646639" y="11478164"/>
                </a:lnTo>
                <a:lnTo>
                  <a:pt x="7570611" y="11497734"/>
                </a:lnTo>
                <a:lnTo>
                  <a:pt x="1514122" y="11497734"/>
                </a:lnTo>
                <a:lnTo>
                  <a:pt x="1422631" y="11478164"/>
                </a:lnTo>
                <a:lnTo>
                  <a:pt x="1347893" y="11478164"/>
                </a:lnTo>
                <a:lnTo>
                  <a:pt x="1195833" y="11440651"/>
                </a:lnTo>
                <a:lnTo>
                  <a:pt x="923938" y="11344430"/>
                </a:lnTo>
                <a:lnTo>
                  <a:pt x="666213" y="11151982"/>
                </a:lnTo>
                <a:lnTo>
                  <a:pt x="545083" y="11057397"/>
                </a:lnTo>
                <a:lnTo>
                  <a:pt x="333752" y="10788298"/>
                </a:lnTo>
                <a:lnTo>
                  <a:pt x="181695" y="10481691"/>
                </a:lnTo>
                <a:lnTo>
                  <a:pt x="105669" y="10308819"/>
                </a:lnTo>
                <a:lnTo>
                  <a:pt x="30927" y="9964703"/>
                </a:lnTo>
                <a:lnTo>
                  <a:pt x="0" y="9773895"/>
                </a:lnTo>
                <a:lnTo>
                  <a:pt x="0" y="1705903"/>
                </a:lnTo>
                <a:lnTo>
                  <a:pt x="30927" y="1513461"/>
                </a:lnTo>
                <a:lnTo>
                  <a:pt x="105669" y="1169347"/>
                </a:lnTo>
                <a:lnTo>
                  <a:pt x="257722" y="843164"/>
                </a:lnTo>
                <a:lnTo>
                  <a:pt x="333752" y="689865"/>
                </a:lnTo>
                <a:lnTo>
                  <a:pt x="545083" y="420770"/>
                </a:lnTo>
                <a:lnTo>
                  <a:pt x="787344" y="229955"/>
                </a:lnTo>
                <a:lnTo>
                  <a:pt x="923938" y="133734"/>
                </a:lnTo>
                <a:lnTo>
                  <a:pt x="1195833" y="39141"/>
                </a:lnTo>
                <a:lnTo>
                  <a:pt x="1347893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36600" y="1054100"/>
            <a:ext cx="8636000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Look at your notes from your research last lesson.</a:t>
            </a:r>
          </a:p>
          <a:p>
            <a:pPr algn="ctr"/>
            <a:endParaRPr lang="en-GB" sz="36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Choose at least three main themes about the Romans that you want to include in your writing.</a:t>
            </a:r>
          </a:p>
          <a:p>
            <a:pPr algn="ctr"/>
            <a:endParaRPr lang="en-GB" sz="36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Now </a:t>
            </a:r>
            <a:r>
              <a:rPr lang="en-GB" sz="3600" u="sng" dirty="0">
                <a:solidFill>
                  <a:srgbClr val="FFFFFF"/>
                </a:solidFill>
                <a:latin typeface="XCCW Joined 6a - 36"/>
              </a:rPr>
              <a:t>b</a:t>
            </a:r>
            <a:r>
              <a:rPr lang="en-GB" sz="3600" u="sng" dirty="0" smtClean="0">
                <a:solidFill>
                  <a:srgbClr val="FFFFFF"/>
                </a:solidFill>
                <a:latin typeface="XCCW Joined 6a - 36"/>
              </a:rPr>
              <a:t>rainstorm</a:t>
            </a:r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 some catchy subheadings that you could use for each section.</a:t>
            </a:r>
            <a:endParaRPr lang="en-GB" sz="36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36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347" y="6573659"/>
            <a:ext cx="2959100" cy="29591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133891">
            <a:off x="70272" y="7519157"/>
            <a:ext cx="4191000" cy="981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66781">
            <a:off x="6012266" y="8139808"/>
            <a:ext cx="4011846" cy="1217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45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08000" y="241300"/>
            <a:ext cx="9084735" cy="11497735"/>
          </a:xfrm>
          <a:custGeom>
            <a:avLst/>
            <a:gdLst/>
            <a:ahLst/>
            <a:cxnLst/>
            <a:rect l="0" t="0" r="0" b="0"/>
            <a:pathLst>
              <a:path w="9084735" h="11497735">
                <a:moveTo>
                  <a:pt x="1514122" y="0"/>
                </a:moveTo>
                <a:lnTo>
                  <a:pt x="7721381" y="0"/>
                </a:lnTo>
                <a:lnTo>
                  <a:pt x="7873437" y="39141"/>
                </a:lnTo>
                <a:lnTo>
                  <a:pt x="8145332" y="133734"/>
                </a:lnTo>
                <a:lnTo>
                  <a:pt x="8403058" y="326175"/>
                </a:lnTo>
                <a:lnTo>
                  <a:pt x="8524185" y="420770"/>
                </a:lnTo>
                <a:lnTo>
                  <a:pt x="8736805" y="689865"/>
                </a:lnTo>
                <a:lnTo>
                  <a:pt x="8887573" y="996469"/>
                </a:lnTo>
                <a:lnTo>
                  <a:pt x="8963602" y="1169347"/>
                </a:lnTo>
                <a:lnTo>
                  <a:pt x="9039633" y="1513461"/>
                </a:lnTo>
                <a:lnTo>
                  <a:pt x="9069270" y="1705903"/>
                </a:lnTo>
                <a:lnTo>
                  <a:pt x="9069270" y="1800498"/>
                </a:lnTo>
                <a:lnTo>
                  <a:pt x="9084734" y="1916288"/>
                </a:lnTo>
                <a:lnTo>
                  <a:pt x="9084734" y="9581444"/>
                </a:lnTo>
                <a:lnTo>
                  <a:pt x="9069270" y="9677665"/>
                </a:lnTo>
                <a:lnTo>
                  <a:pt x="9069270" y="9773895"/>
                </a:lnTo>
                <a:lnTo>
                  <a:pt x="9039633" y="9964703"/>
                </a:lnTo>
                <a:lnTo>
                  <a:pt x="8963602" y="10308819"/>
                </a:lnTo>
                <a:lnTo>
                  <a:pt x="8812840" y="10634995"/>
                </a:lnTo>
                <a:lnTo>
                  <a:pt x="8736805" y="10788298"/>
                </a:lnTo>
                <a:lnTo>
                  <a:pt x="8524185" y="11057397"/>
                </a:lnTo>
                <a:lnTo>
                  <a:pt x="8281922" y="11248209"/>
                </a:lnTo>
                <a:lnTo>
                  <a:pt x="8145332" y="11344430"/>
                </a:lnTo>
                <a:lnTo>
                  <a:pt x="7873437" y="11440651"/>
                </a:lnTo>
                <a:lnTo>
                  <a:pt x="7721381" y="11478164"/>
                </a:lnTo>
                <a:lnTo>
                  <a:pt x="7646639" y="11478164"/>
                </a:lnTo>
                <a:lnTo>
                  <a:pt x="7570611" y="11497734"/>
                </a:lnTo>
                <a:lnTo>
                  <a:pt x="1514122" y="11497734"/>
                </a:lnTo>
                <a:lnTo>
                  <a:pt x="1422631" y="11478164"/>
                </a:lnTo>
                <a:lnTo>
                  <a:pt x="1347893" y="11478164"/>
                </a:lnTo>
                <a:lnTo>
                  <a:pt x="1195833" y="11440651"/>
                </a:lnTo>
                <a:lnTo>
                  <a:pt x="923938" y="11344430"/>
                </a:lnTo>
                <a:lnTo>
                  <a:pt x="666213" y="11151982"/>
                </a:lnTo>
                <a:lnTo>
                  <a:pt x="545083" y="11057397"/>
                </a:lnTo>
                <a:lnTo>
                  <a:pt x="333752" y="10788298"/>
                </a:lnTo>
                <a:lnTo>
                  <a:pt x="181695" y="10481691"/>
                </a:lnTo>
                <a:lnTo>
                  <a:pt x="105669" y="10308819"/>
                </a:lnTo>
                <a:lnTo>
                  <a:pt x="30927" y="9964703"/>
                </a:lnTo>
                <a:lnTo>
                  <a:pt x="0" y="9773895"/>
                </a:lnTo>
                <a:lnTo>
                  <a:pt x="0" y="1705903"/>
                </a:lnTo>
                <a:lnTo>
                  <a:pt x="30927" y="1513461"/>
                </a:lnTo>
                <a:lnTo>
                  <a:pt x="105669" y="1169347"/>
                </a:lnTo>
                <a:lnTo>
                  <a:pt x="257722" y="843164"/>
                </a:lnTo>
                <a:lnTo>
                  <a:pt x="333752" y="689865"/>
                </a:lnTo>
                <a:lnTo>
                  <a:pt x="545083" y="420770"/>
                </a:lnTo>
                <a:lnTo>
                  <a:pt x="787344" y="229955"/>
                </a:lnTo>
                <a:lnTo>
                  <a:pt x="923938" y="133734"/>
                </a:lnTo>
                <a:lnTo>
                  <a:pt x="1195833" y="39141"/>
                </a:lnTo>
                <a:lnTo>
                  <a:pt x="1347893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36600" y="1054100"/>
            <a:ext cx="8636000" cy="230832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Once you have decided on your subheadings, you can start to plan.</a:t>
            </a:r>
          </a:p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Begin a mind map and add them.</a:t>
            </a:r>
            <a:endParaRPr lang="en-GB" sz="36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36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133891">
            <a:off x="47074" y="3268889"/>
            <a:ext cx="4191000" cy="981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66781">
            <a:off x="5103792" y="9966777"/>
            <a:ext cx="4011846" cy="12176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740" y="4389296"/>
            <a:ext cx="7937254" cy="528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0040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1714500" y="190500"/>
            <a:ext cx="6464353" cy="6371118"/>
          </a:xfrm>
          <a:custGeom>
            <a:avLst/>
            <a:gdLst/>
            <a:ahLst/>
            <a:cxnLst/>
            <a:rect l="0" t="0" r="0" b="0"/>
            <a:pathLst>
              <a:path w="6464353" h="6371118">
                <a:moveTo>
                  <a:pt x="1077392" y="0"/>
                </a:moveTo>
                <a:lnTo>
                  <a:pt x="5494241" y="0"/>
                </a:lnTo>
                <a:lnTo>
                  <a:pt x="5602440" y="21689"/>
                </a:lnTo>
                <a:lnTo>
                  <a:pt x="5795909" y="74104"/>
                </a:lnTo>
                <a:lnTo>
                  <a:pt x="5979297" y="180740"/>
                </a:lnTo>
                <a:lnTo>
                  <a:pt x="6065487" y="233157"/>
                </a:lnTo>
                <a:lnTo>
                  <a:pt x="6216779" y="382267"/>
                </a:lnTo>
                <a:lnTo>
                  <a:pt x="6324060" y="552163"/>
                </a:lnTo>
                <a:lnTo>
                  <a:pt x="6378160" y="647958"/>
                </a:lnTo>
                <a:lnTo>
                  <a:pt x="6432259" y="838638"/>
                </a:lnTo>
                <a:lnTo>
                  <a:pt x="6453349" y="945274"/>
                </a:lnTo>
                <a:lnTo>
                  <a:pt x="6453349" y="997690"/>
                </a:lnTo>
                <a:lnTo>
                  <a:pt x="6464352" y="1061852"/>
                </a:lnTo>
                <a:lnTo>
                  <a:pt x="6464352" y="5309263"/>
                </a:lnTo>
                <a:lnTo>
                  <a:pt x="6453349" y="5362581"/>
                </a:lnTo>
                <a:lnTo>
                  <a:pt x="6453349" y="5415902"/>
                </a:lnTo>
                <a:lnTo>
                  <a:pt x="6432259" y="5521634"/>
                </a:lnTo>
                <a:lnTo>
                  <a:pt x="6378160" y="5712315"/>
                </a:lnTo>
                <a:lnTo>
                  <a:pt x="6270882" y="5893057"/>
                </a:lnTo>
                <a:lnTo>
                  <a:pt x="6216779" y="5978004"/>
                </a:lnTo>
                <a:lnTo>
                  <a:pt x="6065487" y="6127117"/>
                </a:lnTo>
                <a:lnTo>
                  <a:pt x="5893102" y="6232849"/>
                </a:lnTo>
                <a:lnTo>
                  <a:pt x="5795909" y="6286167"/>
                </a:lnTo>
                <a:lnTo>
                  <a:pt x="5602440" y="6339484"/>
                </a:lnTo>
                <a:lnTo>
                  <a:pt x="5494241" y="6360271"/>
                </a:lnTo>
                <a:lnTo>
                  <a:pt x="5441059" y="6360271"/>
                </a:lnTo>
                <a:lnTo>
                  <a:pt x="5386959" y="6371117"/>
                </a:lnTo>
                <a:lnTo>
                  <a:pt x="1077392" y="6371117"/>
                </a:lnTo>
                <a:lnTo>
                  <a:pt x="1012290" y="6360271"/>
                </a:lnTo>
                <a:lnTo>
                  <a:pt x="959109" y="6360271"/>
                </a:lnTo>
                <a:lnTo>
                  <a:pt x="850910" y="6339484"/>
                </a:lnTo>
                <a:lnTo>
                  <a:pt x="657438" y="6286167"/>
                </a:lnTo>
                <a:lnTo>
                  <a:pt x="474052" y="6179529"/>
                </a:lnTo>
                <a:lnTo>
                  <a:pt x="387861" y="6127117"/>
                </a:lnTo>
                <a:lnTo>
                  <a:pt x="237485" y="5978004"/>
                </a:lnTo>
                <a:lnTo>
                  <a:pt x="129287" y="5808106"/>
                </a:lnTo>
                <a:lnTo>
                  <a:pt x="75190" y="5712315"/>
                </a:lnTo>
                <a:lnTo>
                  <a:pt x="22007" y="5521634"/>
                </a:lnTo>
                <a:lnTo>
                  <a:pt x="0" y="5415902"/>
                </a:lnTo>
                <a:lnTo>
                  <a:pt x="0" y="945274"/>
                </a:lnTo>
                <a:lnTo>
                  <a:pt x="22007" y="838638"/>
                </a:lnTo>
                <a:lnTo>
                  <a:pt x="75190" y="647958"/>
                </a:lnTo>
                <a:lnTo>
                  <a:pt x="183386" y="467214"/>
                </a:lnTo>
                <a:lnTo>
                  <a:pt x="237485" y="382267"/>
                </a:lnTo>
                <a:lnTo>
                  <a:pt x="387861" y="233157"/>
                </a:lnTo>
                <a:lnTo>
                  <a:pt x="560244" y="127423"/>
                </a:lnTo>
                <a:lnTo>
                  <a:pt x="657438" y="74104"/>
                </a:lnTo>
                <a:lnTo>
                  <a:pt x="850910" y="21689"/>
                </a:lnTo>
                <a:lnTo>
                  <a:pt x="959109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917700" y="571500"/>
            <a:ext cx="5930900" cy="62478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000" b="1" u="sng" dirty="0" smtClean="0">
                <a:solidFill>
                  <a:srgbClr val="FFFFFF"/>
                </a:solidFill>
                <a:latin typeface="XCCW Joined 6a - 36"/>
              </a:rPr>
              <a:t>What is a heading?</a:t>
            </a:r>
          </a:p>
          <a:p>
            <a:pPr algn="ctr"/>
            <a:endParaRPr lang="en-GB" sz="4000" b="1" u="sng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4000" b="1" u="sng" dirty="0" smtClean="0">
                <a:solidFill>
                  <a:srgbClr val="FFFFFF"/>
                </a:solidFill>
                <a:latin typeface="XCCW Joined 6a - 36"/>
              </a:rPr>
              <a:t>A </a:t>
            </a:r>
            <a:r>
              <a:rPr lang="en-GB" sz="4000" b="1" dirty="0" smtClean="0">
                <a:solidFill>
                  <a:srgbClr val="FFFFFF"/>
                </a:solidFill>
                <a:latin typeface="XCCW Joined 6a - 36"/>
              </a:rPr>
              <a:t>title of a piece of writing. </a:t>
            </a:r>
          </a:p>
          <a:p>
            <a:pPr algn="ctr"/>
            <a:endParaRPr lang="en-GB" sz="4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4000" b="1" dirty="0" smtClean="0">
                <a:solidFill>
                  <a:srgbClr val="FFFFFF"/>
                </a:solidFill>
                <a:latin typeface="XCCW Joined 6a - 36"/>
              </a:rPr>
              <a:t>It should catch the readers interest and summarise what the whole report is about!</a:t>
            </a:r>
            <a:endParaRPr lang="en-GB" sz="4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40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137457">
            <a:off x="4657373" y="6262352"/>
            <a:ext cx="5174949" cy="23281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223462">
            <a:off x="270140" y="4703559"/>
            <a:ext cx="1912160" cy="11646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69578">
            <a:off x="7550159" y="2920880"/>
            <a:ext cx="2076450" cy="9429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638" y="6280246"/>
            <a:ext cx="3705225" cy="1819275"/>
          </a:xfrm>
          <a:prstGeom prst="rect">
            <a:avLst/>
          </a:prstGeom>
        </p:spPr>
      </p:pic>
      <p:pic>
        <p:nvPicPr>
          <p:cNvPr id="11" name="Picture 10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1200">
            <a:off x="212785" y="2383953"/>
            <a:ext cx="3003430" cy="79786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5255615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381000" y="533400"/>
            <a:ext cx="9110135" cy="8678335"/>
          </a:xfrm>
          <a:custGeom>
            <a:avLst/>
            <a:gdLst/>
            <a:ahLst/>
            <a:cxnLst/>
            <a:rect l="0" t="0" r="0" b="0"/>
            <a:pathLst>
              <a:path w="9110135" h="8678335">
                <a:moveTo>
                  <a:pt x="1518356" y="0"/>
                </a:moveTo>
                <a:lnTo>
                  <a:pt x="7742969" y="0"/>
                </a:lnTo>
                <a:lnTo>
                  <a:pt x="7895451" y="29543"/>
                </a:lnTo>
                <a:lnTo>
                  <a:pt x="8168107" y="100940"/>
                </a:lnTo>
                <a:lnTo>
                  <a:pt x="8426550" y="246193"/>
                </a:lnTo>
                <a:lnTo>
                  <a:pt x="8548019" y="317590"/>
                </a:lnTo>
                <a:lnTo>
                  <a:pt x="8761232" y="520700"/>
                </a:lnTo>
                <a:lnTo>
                  <a:pt x="8912424" y="752122"/>
                </a:lnTo>
                <a:lnTo>
                  <a:pt x="8988664" y="882606"/>
                </a:lnTo>
                <a:lnTo>
                  <a:pt x="9064904" y="1142340"/>
                </a:lnTo>
                <a:lnTo>
                  <a:pt x="9094628" y="1287593"/>
                </a:lnTo>
                <a:lnTo>
                  <a:pt x="9094628" y="1358990"/>
                </a:lnTo>
                <a:lnTo>
                  <a:pt x="9110134" y="1446388"/>
                </a:lnTo>
                <a:lnTo>
                  <a:pt x="9110134" y="7231945"/>
                </a:lnTo>
                <a:lnTo>
                  <a:pt x="9094628" y="7304573"/>
                </a:lnTo>
                <a:lnTo>
                  <a:pt x="9094628" y="7377200"/>
                </a:lnTo>
                <a:lnTo>
                  <a:pt x="9064904" y="7521222"/>
                </a:lnTo>
                <a:lnTo>
                  <a:pt x="8988664" y="7780958"/>
                </a:lnTo>
                <a:lnTo>
                  <a:pt x="8837478" y="8027152"/>
                </a:lnTo>
                <a:lnTo>
                  <a:pt x="8761232" y="8142862"/>
                </a:lnTo>
                <a:lnTo>
                  <a:pt x="8548019" y="8345973"/>
                </a:lnTo>
                <a:lnTo>
                  <a:pt x="8305081" y="8489994"/>
                </a:lnTo>
                <a:lnTo>
                  <a:pt x="8168107" y="8562622"/>
                </a:lnTo>
                <a:lnTo>
                  <a:pt x="7895451" y="8635250"/>
                </a:lnTo>
                <a:lnTo>
                  <a:pt x="7742969" y="8663564"/>
                </a:lnTo>
                <a:lnTo>
                  <a:pt x="7668019" y="8663564"/>
                </a:lnTo>
                <a:lnTo>
                  <a:pt x="7591778" y="8678334"/>
                </a:lnTo>
                <a:lnTo>
                  <a:pt x="1518356" y="8678334"/>
                </a:lnTo>
                <a:lnTo>
                  <a:pt x="1426607" y="8663564"/>
                </a:lnTo>
                <a:lnTo>
                  <a:pt x="1351661" y="8663564"/>
                </a:lnTo>
                <a:lnTo>
                  <a:pt x="1199178" y="8635250"/>
                </a:lnTo>
                <a:lnTo>
                  <a:pt x="926520" y="8562622"/>
                </a:lnTo>
                <a:lnTo>
                  <a:pt x="668076" y="8417368"/>
                </a:lnTo>
                <a:lnTo>
                  <a:pt x="546608" y="8345973"/>
                </a:lnTo>
                <a:lnTo>
                  <a:pt x="334684" y="8142862"/>
                </a:lnTo>
                <a:lnTo>
                  <a:pt x="182203" y="7911441"/>
                </a:lnTo>
                <a:lnTo>
                  <a:pt x="105964" y="7780958"/>
                </a:lnTo>
                <a:lnTo>
                  <a:pt x="31013" y="7521222"/>
                </a:lnTo>
                <a:lnTo>
                  <a:pt x="0" y="7377200"/>
                </a:lnTo>
                <a:lnTo>
                  <a:pt x="0" y="1287593"/>
                </a:lnTo>
                <a:lnTo>
                  <a:pt x="31013" y="1142340"/>
                </a:lnTo>
                <a:lnTo>
                  <a:pt x="105964" y="882606"/>
                </a:lnTo>
                <a:lnTo>
                  <a:pt x="258444" y="636410"/>
                </a:lnTo>
                <a:lnTo>
                  <a:pt x="334684" y="520700"/>
                </a:lnTo>
                <a:lnTo>
                  <a:pt x="546608" y="317590"/>
                </a:lnTo>
                <a:lnTo>
                  <a:pt x="789545" y="173567"/>
                </a:lnTo>
                <a:lnTo>
                  <a:pt x="926520" y="100940"/>
                </a:lnTo>
                <a:lnTo>
                  <a:pt x="1199178" y="29543"/>
                </a:lnTo>
                <a:lnTo>
                  <a:pt x="1351661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85800" y="876300"/>
            <a:ext cx="8547100" cy="163121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FFFFFF"/>
                </a:solidFill>
                <a:latin typeface="XCCW Joined 6a - 36"/>
              </a:rPr>
              <a:t>Now add your title to your plan.</a:t>
            </a:r>
            <a:endParaRPr lang="en-GB" sz="50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457200"/>
            <a:ext cx="596138" cy="55956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723" y="3034629"/>
            <a:ext cx="7937254" cy="528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9713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774700" y="101600"/>
            <a:ext cx="8310035" cy="11764435"/>
          </a:xfrm>
          <a:custGeom>
            <a:avLst/>
            <a:gdLst/>
            <a:ahLst/>
            <a:cxnLst/>
            <a:rect l="0" t="0" r="0" b="0"/>
            <a:pathLst>
              <a:path w="8310035" h="11764435">
                <a:moveTo>
                  <a:pt x="1385006" y="0"/>
                </a:moveTo>
                <a:lnTo>
                  <a:pt x="7062941" y="0"/>
                </a:lnTo>
                <a:lnTo>
                  <a:pt x="7202030" y="40048"/>
                </a:lnTo>
                <a:lnTo>
                  <a:pt x="7450740" y="136834"/>
                </a:lnTo>
                <a:lnTo>
                  <a:pt x="7686486" y="333743"/>
                </a:lnTo>
                <a:lnTo>
                  <a:pt x="7797285" y="430529"/>
                </a:lnTo>
                <a:lnTo>
                  <a:pt x="7991775" y="705866"/>
                </a:lnTo>
                <a:lnTo>
                  <a:pt x="8129691" y="1019584"/>
                </a:lnTo>
                <a:lnTo>
                  <a:pt x="8199233" y="1196470"/>
                </a:lnTo>
                <a:lnTo>
                  <a:pt x="8268777" y="1548566"/>
                </a:lnTo>
                <a:lnTo>
                  <a:pt x="8295891" y="1745475"/>
                </a:lnTo>
                <a:lnTo>
                  <a:pt x="8295891" y="1842261"/>
                </a:lnTo>
                <a:lnTo>
                  <a:pt x="8310034" y="1960737"/>
                </a:lnTo>
                <a:lnTo>
                  <a:pt x="8310034" y="9803696"/>
                </a:lnTo>
                <a:lnTo>
                  <a:pt x="8295891" y="9902151"/>
                </a:lnTo>
                <a:lnTo>
                  <a:pt x="8295891" y="10000605"/>
                </a:lnTo>
                <a:lnTo>
                  <a:pt x="8268777" y="10195840"/>
                </a:lnTo>
                <a:lnTo>
                  <a:pt x="8199233" y="10547941"/>
                </a:lnTo>
                <a:lnTo>
                  <a:pt x="8061323" y="10881685"/>
                </a:lnTo>
                <a:lnTo>
                  <a:pt x="7991775" y="11038544"/>
                </a:lnTo>
                <a:lnTo>
                  <a:pt x="7797285" y="11313882"/>
                </a:lnTo>
                <a:lnTo>
                  <a:pt x="7575686" y="11509120"/>
                </a:lnTo>
                <a:lnTo>
                  <a:pt x="7450740" y="11607574"/>
                </a:lnTo>
                <a:lnTo>
                  <a:pt x="7202030" y="11706030"/>
                </a:lnTo>
                <a:lnTo>
                  <a:pt x="7062941" y="11744411"/>
                </a:lnTo>
                <a:lnTo>
                  <a:pt x="6994573" y="11744411"/>
                </a:lnTo>
                <a:lnTo>
                  <a:pt x="6925028" y="11764434"/>
                </a:lnTo>
                <a:lnTo>
                  <a:pt x="1385006" y="11764434"/>
                </a:lnTo>
                <a:lnTo>
                  <a:pt x="1301316" y="11744411"/>
                </a:lnTo>
                <a:lnTo>
                  <a:pt x="1232950" y="11744411"/>
                </a:lnTo>
                <a:lnTo>
                  <a:pt x="1093859" y="11706030"/>
                </a:lnTo>
                <a:lnTo>
                  <a:pt x="845148" y="11607574"/>
                </a:lnTo>
                <a:lnTo>
                  <a:pt x="609402" y="11410667"/>
                </a:lnTo>
                <a:lnTo>
                  <a:pt x="498602" y="11313882"/>
                </a:lnTo>
                <a:lnTo>
                  <a:pt x="305290" y="11038544"/>
                </a:lnTo>
                <a:lnTo>
                  <a:pt x="166201" y="10724826"/>
                </a:lnTo>
                <a:lnTo>
                  <a:pt x="96657" y="10547941"/>
                </a:lnTo>
                <a:lnTo>
                  <a:pt x="28291" y="10195840"/>
                </a:lnTo>
                <a:lnTo>
                  <a:pt x="0" y="10000605"/>
                </a:lnTo>
                <a:lnTo>
                  <a:pt x="0" y="1745475"/>
                </a:lnTo>
                <a:lnTo>
                  <a:pt x="28291" y="1548566"/>
                </a:lnTo>
                <a:lnTo>
                  <a:pt x="96657" y="1196470"/>
                </a:lnTo>
                <a:lnTo>
                  <a:pt x="235745" y="862724"/>
                </a:lnTo>
                <a:lnTo>
                  <a:pt x="305290" y="705866"/>
                </a:lnTo>
                <a:lnTo>
                  <a:pt x="498602" y="430529"/>
                </a:lnTo>
                <a:lnTo>
                  <a:pt x="720204" y="235289"/>
                </a:lnTo>
                <a:lnTo>
                  <a:pt x="845148" y="136834"/>
                </a:lnTo>
                <a:lnTo>
                  <a:pt x="1093859" y="40048"/>
                </a:lnTo>
                <a:lnTo>
                  <a:pt x="1232950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447800" y="889000"/>
            <a:ext cx="7086600" cy="964879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Now, thinking about your subheadings, return to your research.</a:t>
            </a:r>
          </a:p>
          <a:p>
            <a:pPr algn="ctr"/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What facts can you include in the paragraph </a:t>
            </a:r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to </a:t>
            </a:r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engage </a:t>
            </a:r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your reader</a:t>
            </a:r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?</a:t>
            </a:r>
          </a:p>
          <a:p>
            <a:pPr algn="ctr"/>
            <a:endParaRPr lang="en-GB" sz="3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3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3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3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3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3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3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3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3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3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3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3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3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3000" b="1" dirty="0" smtClean="0">
                <a:solidFill>
                  <a:srgbClr val="FFFFFF"/>
                </a:solidFill>
                <a:latin typeface="XCCW Joined 6a - 36"/>
              </a:rPr>
              <a:t>Think carefully about these and add them to your plan around the appropriate subheading.</a:t>
            </a:r>
          </a:p>
          <a:p>
            <a:pPr algn="ctr"/>
            <a:endParaRPr lang="en-GB" sz="2100" b="1" dirty="0" smtClean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5296" y="3069454"/>
            <a:ext cx="5650971" cy="5382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3191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876300" y="1270000"/>
            <a:ext cx="8571667" cy="7235604"/>
          </a:xfrm>
          <a:custGeom>
            <a:avLst/>
            <a:gdLst/>
            <a:ahLst/>
            <a:cxnLst/>
            <a:rect l="0" t="0" r="0" b="0"/>
            <a:pathLst>
              <a:path w="8571667" h="7235604">
                <a:moveTo>
                  <a:pt x="1428612" y="0"/>
                </a:moveTo>
                <a:lnTo>
                  <a:pt x="7285310" y="0"/>
                </a:lnTo>
                <a:lnTo>
                  <a:pt x="7428778" y="24632"/>
                </a:lnTo>
                <a:lnTo>
                  <a:pt x="7685320" y="84160"/>
                </a:lnTo>
                <a:lnTo>
                  <a:pt x="7928487" y="205265"/>
                </a:lnTo>
                <a:lnTo>
                  <a:pt x="8042774" y="264792"/>
                </a:lnTo>
                <a:lnTo>
                  <a:pt x="8243387" y="434136"/>
                </a:lnTo>
                <a:lnTo>
                  <a:pt x="8385645" y="627084"/>
                </a:lnTo>
                <a:lnTo>
                  <a:pt x="8457376" y="735876"/>
                </a:lnTo>
                <a:lnTo>
                  <a:pt x="8529110" y="952431"/>
                </a:lnTo>
                <a:lnTo>
                  <a:pt x="8557077" y="1073537"/>
                </a:lnTo>
                <a:lnTo>
                  <a:pt x="8557077" y="1133065"/>
                </a:lnTo>
                <a:lnTo>
                  <a:pt x="8571666" y="1205932"/>
                </a:lnTo>
                <a:lnTo>
                  <a:pt x="8571666" y="6029668"/>
                </a:lnTo>
                <a:lnTo>
                  <a:pt x="8557077" y="6090221"/>
                </a:lnTo>
                <a:lnTo>
                  <a:pt x="8557077" y="6150777"/>
                </a:lnTo>
                <a:lnTo>
                  <a:pt x="8529110" y="6270856"/>
                </a:lnTo>
                <a:lnTo>
                  <a:pt x="8457376" y="6487409"/>
                </a:lnTo>
                <a:lnTo>
                  <a:pt x="8315126" y="6692677"/>
                </a:lnTo>
                <a:lnTo>
                  <a:pt x="8243387" y="6789149"/>
                </a:lnTo>
                <a:lnTo>
                  <a:pt x="8042774" y="6958495"/>
                </a:lnTo>
                <a:lnTo>
                  <a:pt x="7814197" y="7078573"/>
                </a:lnTo>
                <a:lnTo>
                  <a:pt x="7685320" y="7139129"/>
                </a:lnTo>
                <a:lnTo>
                  <a:pt x="7428778" y="7199679"/>
                </a:lnTo>
                <a:lnTo>
                  <a:pt x="7285310" y="7223288"/>
                </a:lnTo>
                <a:lnTo>
                  <a:pt x="7214790" y="7223288"/>
                </a:lnTo>
                <a:lnTo>
                  <a:pt x="7143055" y="7235603"/>
                </a:lnTo>
                <a:lnTo>
                  <a:pt x="1428612" y="7235603"/>
                </a:lnTo>
                <a:lnTo>
                  <a:pt x="1342286" y="7223288"/>
                </a:lnTo>
                <a:lnTo>
                  <a:pt x="1271770" y="7223288"/>
                </a:lnTo>
                <a:lnTo>
                  <a:pt x="1128300" y="7199679"/>
                </a:lnTo>
                <a:lnTo>
                  <a:pt x="871756" y="7139129"/>
                </a:lnTo>
                <a:lnTo>
                  <a:pt x="628588" y="7018020"/>
                </a:lnTo>
                <a:lnTo>
                  <a:pt x="514300" y="6958495"/>
                </a:lnTo>
                <a:lnTo>
                  <a:pt x="314903" y="6789149"/>
                </a:lnTo>
                <a:lnTo>
                  <a:pt x="171434" y="6596200"/>
                </a:lnTo>
                <a:lnTo>
                  <a:pt x="99700" y="6487409"/>
                </a:lnTo>
                <a:lnTo>
                  <a:pt x="29182" y="6270856"/>
                </a:lnTo>
                <a:lnTo>
                  <a:pt x="0" y="6150777"/>
                </a:lnTo>
                <a:lnTo>
                  <a:pt x="0" y="1073537"/>
                </a:lnTo>
                <a:lnTo>
                  <a:pt x="29182" y="952431"/>
                </a:lnTo>
                <a:lnTo>
                  <a:pt x="99700" y="735876"/>
                </a:lnTo>
                <a:lnTo>
                  <a:pt x="243168" y="530610"/>
                </a:lnTo>
                <a:lnTo>
                  <a:pt x="314903" y="434136"/>
                </a:lnTo>
                <a:lnTo>
                  <a:pt x="514300" y="264792"/>
                </a:lnTo>
                <a:lnTo>
                  <a:pt x="742878" y="144711"/>
                </a:lnTo>
                <a:lnTo>
                  <a:pt x="871756" y="84160"/>
                </a:lnTo>
                <a:lnTo>
                  <a:pt x="1128300" y="24632"/>
                </a:lnTo>
                <a:lnTo>
                  <a:pt x="1271770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155700" y="1422400"/>
            <a:ext cx="8140700" cy="674030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Reflect</a:t>
            </a:r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!</a:t>
            </a:r>
          </a:p>
          <a:p>
            <a:pPr algn="ctr"/>
            <a:endParaRPr lang="en-GB" sz="36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36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36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Is your plan complete?</a:t>
            </a:r>
          </a:p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Is it going to help you to write?</a:t>
            </a:r>
          </a:p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Are you clear about what you will write about in each section?</a:t>
            </a:r>
          </a:p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Is your title going to get the reader’s attention?</a:t>
            </a:r>
          </a:p>
          <a:p>
            <a:pPr algn="ctr"/>
            <a:endParaRPr lang="en-GB" sz="36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Show me your plans!</a:t>
            </a:r>
            <a:endParaRPr lang="en-GB" sz="36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8867" y="725457"/>
            <a:ext cx="2959100" cy="29591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9739718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11065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331</Words>
  <Application>Microsoft Office PowerPoint</Application>
  <PresentationFormat>Custom</PresentationFormat>
  <Paragraphs>61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Calibri Light</vt:lpstr>
      <vt:lpstr>Calibri</vt:lpstr>
      <vt:lpstr>XCCW Joined 6a - 28</vt:lpstr>
      <vt:lpstr>XCCW Joined 6a - 26</vt:lpstr>
      <vt:lpstr>XCCW Joined 6a - 36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Donovan</dc:creator>
  <cp:lastModifiedBy>Jessica Donovan</cp:lastModifiedBy>
  <cp:revision>7</cp:revision>
  <dcterms:created xsi:type="dcterms:W3CDTF">2021-01-14T10:57:35Z</dcterms:created>
  <dcterms:modified xsi:type="dcterms:W3CDTF">2021-01-14T11:46:17Z</dcterms:modified>
</cp:coreProperties>
</file>