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5" r:id="rId2"/>
    <p:sldId id="264" r:id="rId3"/>
    <p:sldId id="267" r:id="rId4"/>
    <p:sldId id="279" r:id="rId5"/>
    <p:sldId id="282" r:id="rId6"/>
    <p:sldId id="280" r:id="rId7"/>
    <p:sldId id="281" r:id="rId8"/>
    <p:sldId id="283" r:id="rId9"/>
    <p:sldId id="278" r:id="rId10"/>
  </p:sldIdLst>
  <p:sldSz cx="9144000" cy="6858000" type="screen4x3"/>
  <p:notesSz cx="6858000" cy="9144000"/>
  <p:embeddedFontLst>
    <p:embeddedFont>
      <p:font typeface="Twinkl" panose="020B0604020202020204" charset="0"/>
      <p:regular r:id="rId13"/>
      <p:bold r:id="rId14"/>
    </p:embeddedFont>
    <p:embeddedFont>
      <p:font typeface="Sassoon Infant Rg" panose="02000503030000020003" charset="0"/>
      <p:regular r:id="rId15"/>
      <p:bold r:id="rId16"/>
    </p:embeddedFont>
    <p:embeddedFont>
      <p:font typeface="Calibri" panose="020F0502020204030204" pitchFamily="34" charset="0"/>
      <p:regular r:id="rId17"/>
      <p:bold r:id="rId18"/>
      <p:italic r:id="rId19"/>
      <p:boldItalic r:id="rId20"/>
    </p:embeddedFont>
    <p:embeddedFont>
      <p:font typeface="Sassoon Infant Md" panose="02000603050000020003" charset="0"/>
      <p:regular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191D"/>
    <a:srgbClr val="AFE15C"/>
    <a:srgbClr val="D6794D"/>
    <a:srgbClr val="1C1C1C"/>
    <a:srgbClr val="A7A7A7"/>
    <a:srgbClr val="A9DA74"/>
    <a:srgbClr val="FDFDFD"/>
    <a:srgbClr val="A21770"/>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C7C2C3-9C8E-4D9B-B21A-29D0D77AA6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8AD2D0E-4967-4039-8BFA-F29BC98357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34B9CE-EF80-497E-ADF1-26E3E07926B6}" type="datetimeFigureOut">
              <a:rPr lang="en-GB"/>
              <a:pPr>
                <a:defRPr/>
              </a:pPr>
              <a:t>06/01/2021</a:t>
            </a:fld>
            <a:endParaRPr lang="en-GB"/>
          </a:p>
        </p:txBody>
      </p:sp>
      <p:sp>
        <p:nvSpPr>
          <p:cNvPr id="4" name="Footer Placeholder 3">
            <a:extLst>
              <a:ext uri="{FF2B5EF4-FFF2-40B4-BE49-F238E27FC236}">
                <a16:creationId xmlns:a16="http://schemas.microsoft.com/office/drawing/2014/main" id="{02165372-BEF1-46C9-B551-0B92B84977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597C8AB-C5B9-4CAB-9BB5-469641DB3A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4C6698-6B4F-4730-89D9-8F49298653D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AC7D6B-A1C5-417D-83DF-FAFE0DD611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winkl" pitchFamily="2" charset="0"/>
              </a:defRPr>
            </a:lvl1pPr>
          </a:lstStyle>
          <a:p>
            <a:pPr>
              <a:defRPr/>
            </a:pPr>
            <a:endParaRPr lang="en-GB" dirty="0"/>
          </a:p>
        </p:txBody>
      </p:sp>
      <p:sp>
        <p:nvSpPr>
          <p:cNvPr id="3" name="Date Placeholder 2">
            <a:extLst>
              <a:ext uri="{FF2B5EF4-FFF2-40B4-BE49-F238E27FC236}">
                <a16:creationId xmlns:a16="http://schemas.microsoft.com/office/drawing/2014/main" id="{C6E5BCC9-6735-4157-B48A-3C39FEC602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Twinkl" pitchFamily="2" charset="0"/>
              </a:defRPr>
            </a:lvl1pPr>
          </a:lstStyle>
          <a:p>
            <a:pPr>
              <a:defRPr/>
            </a:pPr>
            <a:fld id="{EA149A71-039B-4E81-9690-F223A70BA653}" type="datetimeFigureOut">
              <a:rPr lang="en-GB" smtClean="0"/>
              <a:pPr>
                <a:defRPr/>
              </a:pPr>
              <a:t>06/01/2021</a:t>
            </a:fld>
            <a:endParaRPr lang="en-GB" dirty="0"/>
          </a:p>
        </p:txBody>
      </p:sp>
      <p:sp>
        <p:nvSpPr>
          <p:cNvPr id="4" name="Slide Image Placeholder 3">
            <a:extLst>
              <a:ext uri="{FF2B5EF4-FFF2-40B4-BE49-F238E27FC236}">
                <a16:creationId xmlns:a16="http://schemas.microsoft.com/office/drawing/2014/main" id="{2C4F45FD-57B0-48B3-9639-57270ACA60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327DE0C-750E-4A95-B0DC-4C755D4C269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EFD4D34-ACA6-4CDC-9627-6CC88F83A12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atin typeface="Twinkl" pitchFamily="2" charset="0"/>
              </a:defRPr>
            </a:lvl1pPr>
          </a:lstStyle>
          <a:p>
            <a:pPr>
              <a:defRPr/>
            </a:pPr>
            <a:endParaRPr lang="en-GB" dirty="0"/>
          </a:p>
        </p:txBody>
      </p:sp>
      <p:sp>
        <p:nvSpPr>
          <p:cNvPr id="7" name="Slide Number Placeholder 6">
            <a:extLst>
              <a:ext uri="{FF2B5EF4-FFF2-40B4-BE49-F238E27FC236}">
                <a16:creationId xmlns:a16="http://schemas.microsoft.com/office/drawing/2014/main" id="{EC093627-3AF3-4805-9FE9-3DB8ABEC89C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Twinkl" pitchFamily="2" charset="0"/>
              </a:defRPr>
            </a:lvl1pPr>
          </a:lstStyle>
          <a:p>
            <a:pPr>
              <a:defRPr/>
            </a:pPr>
            <a:fld id="{F086EAD9-0DFB-4982-BB10-862C28CF642C}" type="slidenum">
              <a:rPr lang="en-GB" smtClean="0"/>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3</a:t>
            </a:fld>
            <a:endParaRPr lang="en-GB" altLang="en-US" dirty="0">
              <a:latin typeface="Twinkl" pitchFamily="2"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4</a:t>
            </a:fld>
            <a:endParaRPr lang="en-GB" altLang="en-US" dirty="0">
              <a:latin typeface="Twinkl" pitchFamily="2" charset="0"/>
            </a:endParaRPr>
          </a:p>
        </p:txBody>
      </p:sp>
    </p:spTree>
    <p:extLst>
      <p:ext uri="{BB962C8B-B14F-4D97-AF65-F5344CB8AC3E}">
        <p14:creationId xmlns:p14="http://schemas.microsoft.com/office/powerpoint/2010/main" val="2855661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5</a:t>
            </a:fld>
            <a:endParaRPr lang="en-GB" altLang="en-US" dirty="0">
              <a:latin typeface="Twinkl" pitchFamily="2" charset="0"/>
            </a:endParaRPr>
          </a:p>
        </p:txBody>
      </p:sp>
    </p:spTree>
    <p:extLst>
      <p:ext uri="{BB962C8B-B14F-4D97-AF65-F5344CB8AC3E}">
        <p14:creationId xmlns:p14="http://schemas.microsoft.com/office/powerpoint/2010/main" val="26111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6</a:t>
            </a:fld>
            <a:endParaRPr lang="en-GB" altLang="en-US" dirty="0">
              <a:latin typeface="Twinkl" pitchFamily="2" charset="0"/>
            </a:endParaRPr>
          </a:p>
        </p:txBody>
      </p:sp>
    </p:spTree>
    <p:extLst>
      <p:ext uri="{BB962C8B-B14F-4D97-AF65-F5344CB8AC3E}">
        <p14:creationId xmlns:p14="http://schemas.microsoft.com/office/powerpoint/2010/main" val="537838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7</a:t>
            </a:fld>
            <a:endParaRPr lang="en-GB" altLang="en-US" dirty="0">
              <a:latin typeface="Twinkl" pitchFamily="2" charset="0"/>
            </a:endParaRPr>
          </a:p>
        </p:txBody>
      </p:sp>
    </p:spTree>
    <p:extLst>
      <p:ext uri="{BB962C8B-B14F-4D97-AF65-F5344CB8AC3E}">
        <p14:creationId xmlns:p14="http://schemas.microsoft.com/office/powerpoint/2010/main" val="2256442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8</a:t>
            </a:fld>
            <a:endParaRPr lang="en-GB" altLang="en-US" dirty="0">
              <a:latin typeface="Twinkl" pitchFamily="2" charset="0"/>
            </a:endParaRPr>
          </a:p>
        </p:txBody>
      </p:sp>
    </p:spTree>
    <p:extLst>
      <p:ext uri="{BB962C8B-B14F-4D97-AF65-F5344CB8AC3E}">
        <p14:creationId xmlns:p14="http://schemas.microsoft.com/office/powerpoint/2010/main" val="35010272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07D6AC1-8E89-4B91-BA8E-D204BE6579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E8668B28-28D7-4836-BEBD-5985A3C116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58073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24F0ED6-02A2-4684-A9A0-DC345BFEDA4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7789401A-334B-417A-A132-9CAAA916121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6666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5E8A3488-D412-40DD-89DF-A876F86872C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1122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winkl" pitchFamily="2"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winkl" pitchFamily="2" charset="0"/>
              </a:defRPr>
            </a:lvl1pPr>
          </a:lstStyle>
          <a:p>
            <a:pPr lvl="0"/>
            <a:r>
              <a:rPr lang="en-US" dirty="0"/>
              <a:t>Click to edit Master text styles</a:t>
            </a:r>
          </a:p>
        </p:txBody>
      </p:sp>
    </p:spTree>
    <p:extLst>
      <p:ext uri="{BB962C8B-B14F-4D97-AF65-F5344CB8AC3E}">
        <p14:creationId xmlns:p14="http://schemas.microsoft.com/office/powerpoint/2010/main" val="2356536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66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99940847-2A57-4A4C-A346-CF9035D19D7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8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3D0352-7E8F-4FBF-8EE1-0B69ABBAA2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28A5AE75-F92C-4D01-93D0-2D565A53A95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classroom.thenational.academy/lessons/what-is-sound-chh30r?activity=video&amp;step=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lassroom.thenational.academy/lessons/what-is-sound-chh30r?activity=video&amp;step=1"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classroom.thenational.academy/lessons/what-is-sound-chh30r?activity=video&amp;step=1"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23292" y="1617784"/>
            <a:ext cx="5996354" cy="2646878"/>
          </a:xfrm>
          <a:prstGeom prst="rect">
            <a:avLst/>
          </a:prstGeom>
          <a:noFill/>
        </p:spPr>
        <p:txBody>
          <a:bodyPr wrap="square" rtlCol="0">
            <a:spAutoFit/>
          </a:bodyPr>
          <a:lstStyle/>
          <a:p>
            <a:r>
              <a:rPr lang="en-GB" sz="16600" dirty="0" smtClean="0"/>
              <a:t>Sound</a:t>
            </a:r>
            <a:endParaRPr lang="en-GB" sz="9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a:extLst>
              <a:ext uri="{FF2B5EF4-FFF2-40B4-BE49-F238E27FC236}">
                <a16:creationId xmlns:a16="http://schemas.microsoft.com/office/drawing/2014/main" id="{07DE5001-855D-4DBD-8D20-62D2EF0A8DF8}"/>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1267" name="Rectangle 10">
            <a:extLst>
              <a:ext uri="{FF2B5EF4-FFF2-40B4-BE49-F238E27FC236}">
                <a16:creationId xmlns:a16="http://schemas.microsoft.com/office/drawing/2014/main" id="{BB8CE4BA-706C-4E5C-A971-9E9E4EDFC6E8}"/>
              </a:ext>
            </a:extLst>
          </p:cNvPr>
          <p:cNvSpPr>
            <a:spLocks noChangeArrowheads="1"/>
          </p:cNvSpPr>
          <p:nvPr/>
        </p:nvSpPr>
        <p:spPr bwMode="auto">
          <a:xfrm>
            <a:off x="755650" y="1506538"/>
            <a:ext cx="7632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What do you already know about sound and do you know anything about how sounds are made?</a:t>
            </a:r>
          </a:p>
          <a:p>
            <a:pPr algn="ctr" eaLnBrk="1" hangingPunct="1">
              <a:lnSpc>
                <a:spcPct val="100000"/>
              </a:lnSpc>
              <a:spcBef>
                <a:spcPct val="0"/>
              </a:spcBef>
              <a:buFontTx/>
              <a:buNone/>
            </a:pPr>
            <a:endParaRPr lang="en-GB" altLang="en-US" sz="1600" dirty="0">
              <a:solidFill>
                <a:schemeClr val="tx1"/>
              </a:solidFill>
              <a:latin typeface="Twinkl" pitchFamily="2" charset="0"/>
            </a:endParaRPr>
          </a:p>
          <a:p>
            <a:pPr algn="ctr" eaLnBrk="1" hangingPunct="1">
              <a:lnSpc>
                <a:spcPct val="100000"/>
              </a:lnSpc>
              <a:spcBef>
                <a:spcPct val="0"/>
              </a:spcBef>
              <a:buFontTx/>
              <a:buNone/>
            </a:pPr>
            <a:r>
              <a:rPr lang="en-GB" altLang="en-US" sz="1600" dirty="0">
                <a:solidFill>
                  <a:schemeClr val="tx1"/>
                </a:solidFill>
                <a:latin typeface="Twinkl" pitchFamily="2" charset="0"/>
              </a:rPr>
              <a:t>Complete your Sound Mind Map to show what you already know, and to ask questions about what you want to find out.</a:t>
            </a:r>
          </a:p>
        </p:txBody>
      </p:sp>
      <p:pic>
        <p:nvPicPr>
          <p:cNvPr id="11268" name="Individual Work">
            <a:extLst>
              <a:ext uri="{FF2B5EF4-FFF2-40B4-BE49-F238E27FC236}">
                <a16:creationId xmlns:a16="http://schemas.microsoft.com/office/drawing/2014/main" id="{E2869BA8-386C-42D2-86C6-83A6FBD2F3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2209839" y="2830513"/>
            <a:ext cx="5105361" cy="371986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sound?</a:t>
            </a:r>
            <a:endParaRPr lang="en-GB" dirty="0"/>
          </a:p>
        </p:txBody>
      </p:sp>
      <p:sp>
        <p:nvSpPr>
          <p:cNvPr id="4" name="TextBox 3"/>
          <p:cNvSpPr txBox="1"/>
          <p:nvPr/>
        </p:nvSpPr>
        <p:spPr>
          <a:xfrm>
            <a:off x="808892" y="2303585"/>
            <a:ext cx="7420708" cy="1384995"/>
          </a:xfrm>
          <a:prstGeom prst="rect">
            <a:avLst/>
          </a:prstGeom>
          <a:noFill/>
        </p:spPr>
        <p:txBody>
          <a:bodyPr wrap="square" rtlCol="0">
            <a:spAutoFit/>
          </a:bodyPr>
          <a:lstStyle/>
          <a:p>
            <a:r>
              <a:rPr lang="en-GB" sz="2800" dirty="0" smtClean="0"/>
              <a:t>In this lesson, we will learn about how sound travels, how we hear it in our ear and complete an experiment.</a:t>
            </a:r>
            <a:endParaRPr lang="en-GB"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771" y="146138"/>
            <a:ext cx="8220075" cy="1595581"/>
          </a:xfrm>
        </p:spPr>
        <p:txBody>
          <a:bodyPr/>
          <a:lstStyle/>
          <a:p>
            <a:r>
              <a:rPr lang="en-GB" dirty="0" smtClean="0"/>
              <a:t>What is sound?</a:t>
            </a:r>
            <a:endParaRPr lang="en-GB" dirty="0"/>
          </a:p>
        </p:txBody>
      </p:sp>
      <p:sp>
        <p:nvSpPr>
          <p:cNvPr id="5" name="Rectangle 4"/>
          <p:cNvSpPr/>
          <p:nvPr/>
        </p:nvSpPr>
        <p:spPr>
          <a:xfrm>
            <a:off x="653140" y="5220675"/>
            <a:ext cx="8220075" cy="1200329"/>
          </a:xfrm>
          <a:prstGeom prst="rect">
            <a:avLst/>
          </a:prstGeom>
        </p:spPr>
        <p:txBody>
          <a:bodyPr wrap="square">
            <a:spAutoFit/>
          </a:bodyPr>
          <a:lstStyle/>
          <a:p>
            <a:endParaRPr lang="en-GB" dirty="0">
              <a:hlinkClick r:id="rId3"/>
            </a:endParaRPr>
          </a:p>
          <a:p>
            <a:r>
              <a:rPr lang="en-GB" dirty="0" smtClean="0">
                <a:hlinkClick r:id="rId3"/>
              </a:rPr>
              <a:t>https</a:t>
            </a:r>
            <a:r>
              <a:rPr lang="en-GB" dirty="0">
                <a:hlinkClick r:id="rId3"/>
              </a:rPr>
              <a:t>://</a:t>
            </a:r>
            <a:r>
              <a:rPr lang="en-GB" dirty="0" smtClean="0">
                <a:hlinkClick r:id="rId3"/>
              </a:rPr>
              <a:t>classroom.thenational.academy/lessons/what-is-sound-chh30r?activity=video&amp;step=1</a:t>
            </a:r>
            <a:endParaRPr lang="en-GB" dirty="0" smtClean="0"/>
          </a:p>
          <a:p>
            <a:endParaRPr lang="en-GB" dirty="0"/>
          </a:p>
        </p:txBody>
      </p:sp>
      <p:sp>
        <p:nvSpPr>
          <p:cNvPr id="3" name="TextBox 2"/>
          <p:cNvSpPr txBox="1"/>
          <p:nvPr/>
        </p:nvSpPr>
        <p:spPr>
          <a:xfrm>
            <a:off x="653138" y="1428212"/>
            <a:ext cx="7759339" cy="2585323"/>
          </a:xfrm>
          <a:prstGeom prst="rect">
            <a:avLst/>
          </a:prstGeom>
          <a:noFill/>
        </p:spPr>
        <p:txBody>
          <a:bodyPr wrap="square" rtlCol="0">
            <a:spAutoFit/>
          </a:bodyPr>
          <a:lstStyle/>
          <a:p>
            <a:r>
              <a:rPr lang="en-GB" dirty="0" smtClean="0"/>
              <a:t>Click on the link below, it will take you to today’s video.</a:t>
            </a:r>
          </a:p>
          <a:p>
            <a:endParaRPr lang="en-GB" dirty="0"/>
          </a:p>
          <a:p>
            <a:r>
              <a:rPr lang="en-GB" dirty="0" smtClean="0"/>
              <a:t>Please join in with as much as you can.  When the video asks a question, pause and try and answer it.  Then continue playing.</a:t>
            </a:r>
          </a:p>
          <a:p>
            <a:endParaRPr lang="en-GB" dirty="0" smtClean="0"/>
          </a:p>
          <a:p>
            <a:r>
              <a:rPr lang="en-GB" dirty="0" smtClean="0"/>
              <a:t>There will be a couple of times where you need to pause to complete a short activity.  These details are on the next slide.</a:t>
            </a:r>
          </a:p>
          <a:p>
            <a:endParaRPr lang="en-GB" dirty="0" smtClean="0"/>
          </a:p>
          <a:p>
            <a:endParaRPr lang="en-GB" dirty="0" smtClean="0"/>
          </a:p>
        </p:txBody>
      </p:sp>
    </p:spTree>
    <p:extLst>
      <p:ext uri="{BB962C8B-B14F-4D97-AF65-F5344CB8AC3E}">
        <p14:creationId xmlns:p14="http://schemas.microsoft.com/office/powerpoint/2010/main" val="362072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771" y="146138"/>
            <a:ext cx="8220075" cy="1595581"/>
          </a:xfrm>
        </p:spPr>
        <p:txBody>
          <a:bodyPr/>
          <a:lstStyle/>
          <a:p>
            <a:r>
              <a:rPr lang="en-GB" dirty="0" smtClean="0"/>
              <a:t>What is sound?</a:t>
            </a:r>
            <a:endParaRPr lang="en-GB" dirty="0"/>
          </a:p>
        </p:txBody>
      </p:sp>
      <p:sp>
        <p:nvSpPr>
          <p:cNvPr id="5" name="Rectangle 4"/>
          <p:cNvSpPr/>
          <p:nvPr/>
        </p:nvSpPr>
        <p:spPr>
          <a:xfrm>
            <a:off x="653140" y="5220675"/>
            <a:ext cx="8220075" cy="1200329"/>
          </a:xfrm>
          <a:prstGeom prst="rect">
            <a:avLst/>
          </a:prstGeom>
        </p:spPr>
        <p:txBody>
          <a:bodyPr wrap="square">
            <a:spAutoFit/>
          </a:bodyPr>
          <a:lstStyle/>
          <a:p>
            <a:endParaRPr lang="en-GB" dirty="0">
              <a:hlinkClick r:id="rId3"/>
            </a:endParaRPr>
          </a:p>
          <a:p>
            <a:r>
              <a:rPr lang="en-GB" dirty="0" smtClean="0">
                <a:hlinkClick r:id="rId3"/>
              </a:rPr>
              <a:t>https</a:t>
            </a:r>
            <a:r>
              <a:rPr lang="en-GB" dirty="0">
                <a:hlinkClick r:id="rId3"/>
              </a:rPr>
              <a:t>://</a:t>
            </a:r>
            <a:r>
              <a:rPr lang="en-GB" dirty="0" smtClean="0">
                <a:hlinkClick r:id="rId3"/>
              </a:rPr>
              <a:t>classroom.thenational.academy/lessons/what-is-sound-chh30r?activity=video&amp;step=1</a:t>
            </a:r>
            <a:endParaRPr lang="en-GB" dirty="0" smtClean="0"/>
          </a:p>
          <a:p>
            <a:endParaRPr lang="en-GB" dirty="0"/>
          </a:p>
        </p:txBody>
      </p:sp>
      <p:sp>
        <p:nvSpPr>
          <p:cNvPr id="3" name="TextBox 2"/>
          <p:cNvSpPr txBox="1"/>
          <p:nvPr/>
        </p:nvSpPr>
        <p:spPr>
          <a:xfrm>
            <a:off x="653138" y="1428212"/>
            <a:ext cx="7759339" cy="3847207"/>
          </a:xfrm>
          <a:prstGeom prst="rect">
            <a:avLst/>
          </a:prstGeom>
          <a:noFill/>
        </p:spPr>
        <p:txBody>
          <a:bodyPr wrap="square" rtlCol="0">
            <a:spAutoFit/>
          </a:bodyPr>
          <a:lstStyle/>
          <a:p>
            <a:r>
              <a:rPr lang="en-GB" dirty="0"/>
              <a:t>Pause the video at </a:t>
            </a:r>
            <a:r>
              <a:rPr lang="en-GB" b="1" u="sng" dirty="0"/>
              <a:t>3:17</a:t>
            </a:r>
            <a:r>
              <a:rPr lang="en-GB" dirty="0"/>
              <a:t> and create a definition page, like we do in class, using the star words.  The words are on the next page for you.</a:t>
            </a:r>
          </a:p>
          <a:p>
            <a:endParaRPr lang="en-GB" sz="1000" dirty="0"/>
          </a:p>
          <a:p>
            <a:r>
              <a:rPr lang="en-GB" dirty="0"/>
              <a:t>Remember to lay out your page carefully.  You can draw pictures and write down a short definition for each word.  </a:t>
            </a:r>
          </a:p>
          <a:p>
            <a:endParaRPr lang="en-GB" dirty="0"/>
          </a:p>
          <a:p>
            <a:r>
              <a:rPr lang="en-GB" dirty="0"/>
              <a:t>Once you have done this, continue with the video.</a:t>
            </a:r>
          </a:p>
          <a:p>
            <a:endParaRPr lang="en-GB" dirty="0" smtClean="0"/>
          </a:p>
          <a:p>
            <a:endParaRPr lang="en-GB" dirty="0"/>
          </a:p>
          <a:p>
            <a:endParaRPr lang="en-GB" dirty="0"/>
          </a:p>
          <a:p>
            <a:r>
              <a:rPr lang="en-GB" dirty="0"/>
              <a:t>Pause the video at </a:t>
            </a:r>
            <a:r>
              <a:rPr lang="en-GB" b="1" u="sng" dirty="0"/>
              <a:t>16:08</a:t>
            </a:r>
            <a:r>
              <a:rPr lang="en-GB" dirty="0"/>
              <a:t>.  You can draw the ear or there is a picture you can print off.  Try and label your ear before continuing the video.  </a:t>
            </a:r>
          </a:p>
          <a:p>
            <a:endParaRPr lang="en-GB" dirty="0" smtClean="0"/>
          </a:p>
          <a:p>
            <a:endParaRPr lang="en-GB" dirty="0" smtClean="0"/>
          </a:p>
        </p:txBody>
      </p:sp>
    </p:spTree>
    <p:extLst>
      <p:ext uri="{BB962C8B-B14F-4D97-AF65-F5344CB8AC3E}">
        <p14:creationId xmlns:p14="http://schemas.microsoft.com/office/powerpoint/2010/main" val="4206472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pic>
        <p:nvPicPr>
          <p:cNvPr id="6" name="Picture 5"/>
          <p:cNvPicPr>
            <a:picLocks noChangeAspect="1"/>
          </p:cNvPicPr>
          <p:nvPr/>
        </p:nvPicPr>
        <p:blipFill>
          <a:blip r:embed="rId3"/>
          <a:stretch>
            <a:fillRect/>
          </a:stretch>
        </p:blipFill>
        <p:spPr>
          <a:xfrm>
            <a:off x="661987" y="1004887"/>
            <a:ext cx="7820025" cy="4848225"/>
          </a:xfrm>
          <a:prstGeom prst="rect">
            <a:avLst/>
          </a:prstGeom>
        </p:spPr>
      </p:pic>
      <p:sp>
        <p:nvSpPr>
          <p:cNvPr id="7" name="TextBox 6"/>
          <p:cNvSpPr txBox="1"/>
          <p:nvPr/>
        </p:nvSpPr>
        <p:spPr>
          <a:xfrm>
            <a:off x="1005840" y="485773"/>
            <a:ext cx="7223760" cy="646331"/>
          </a:xfrm>
          <a:prstGeom prst="rect">
            <a:avLst/>
          </a:prstGeom>
          <a:noFill/>
        </p:spPr>
        <p:txBody>
          <a:bodyPr wrap="square" rtlCol="0">
            <a:spAutoFit/>
          </a:bodyPr>
          <a:lstStyle/>
          <a:p>
            <a:r>
              <a:rPr lang="en-GB" dirty="0"/>
              <a:t>Once you have done this, continue with the video</a:t>
            </a:r>
            <a:r>
              <a:rPr lang="en-GB" dirty="0" smtClean="0"/>
              <a:t>.  Pause at </a:t>
            </a:r>
            <a:r>
              <a:rPr lang="en-GB" b="1" u="sng" dirty="0" smtClean="0"/>
              <a:t>16:08.</a:t>
            </a:r>
            <a:r>
              <a:rPr lang="en-GB" dirty="0" smtClean="0"/>
              <a:t> </a:t>
            </a:r>
            <a:endParaRPr lang="en-GB" dirty="0"/>
          </a:p>
          <a:p>
            <a:endParaRPr lang="en-GB" dirty="0"/>
          </a:p>
        </p:txBody>
      </p:sp>
    </p:spTree>
    <p:extLst>
      <p:ext uri="{BB962C8B-B14F-4D97-AF65-F5344CB8AC3E}">
        <p14:creationId xmlns:p14="http://schemas.microsoft.com/office/powerpoint/2010/main" val="1836457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pic>
        <p:nvPicPr>
          <p:cNvPr id="2" name="Picture 1"/>
          <p:cNvPicPr>
            <a:picLocks noChangeAspect="1"/>
          </p:cNvPicPr>
          <p:nvPr/>
        </p:nvPicPr>
        <p:blipFill>
          <a:blip r:embed="rId3"/>
          <a:stretch>
            <a:fillRect/>
          </a:stretch>
        </p:blipFill>
        <p:spPr>
          <a:xfrm>
            <a:off x="490535" y="825407"/>
            <a:ext cx="8153400" cy="4869998"/>
          </a:xfrm>
          <a:prstGeom prst="rect">
            <a:avLst/>
          </a:prstGeom>
        </p:spPr>
      </p:pic>
    </p:spTree>
    <p:extLst>
      <p:ext uri="{BB962C8B-B14F-4D97-AF65-F5344CB8AC3E}">
        <p14:creationId xmlns:p14="http://schemas.microsoft.com/office/powerpoint/2010/main" val="3512357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771" y="146138"/>
            <a:ext cx="8220075" cy="1595581"/>
          </a:xfrm>
        </p:spPr>
        <p:txBody>
          <a:bodyPr/>
          <a:lstStyle/>
          <a:p>
            <a:endParaRPr lang="en-GB" dirty="0"/>
          </a:p>
        </p:txBody>
      </p:sp>
      <p:sp>
        <p:nvSpPr>
          <p:cNvPr id="5" name="Rectangle 4"/>
          <p:cNvSpPr/>
          <p:nvPr/>
        </p:nvSpPr>
        <p:spPr>
          <a:xfrm>
            <a:off x="653140" y="5220675"/>
            <a:ext cx="8220075" cy="1200329"/>
          </a:xfrm>
          <a:prstGeom prst="rect">
            <a:avLst/>
          </a:prstGeom>
        </p:spPr>
        <p:txBody>
          <a:bodyPr wrap="square">
            <a:spAutoFit/>
          </a:bodyPr>
          <a:lstStyle/>
          <a:p>
            <a:endParaRPr lang="en-GB" dirty="0">
              <a:hlinkClick r:id="rId3"/>
            </a:endParaRPr>
          </a:p>
          <a:p>
            <a:r>
              <a:rPr lang="en-GB" dirty="0" smtClean="0">
                <a:hlinkClick r:id="rId3"/>
              </a:rPr>
              <a:t>https</a:t>
            </a:r>
            <a:r>
              <a:rPr lang="en-GB" dirty="0">
                <a:hlinkClick r:id="rId3"/>
              </a:rPr>
              <a:t>://</a:t>
            </a:r>
            <a:r>
              <a:rPr lang="en-GB" dirty="0" smtClean="0">
                <a:hlinkClick r:id="rId3"/>
              </a:rPr>
              <a:t>classroom.thenational.academy/lessons/what-is-sound-chh30r?activity=video&amp;step=1</a:t>
            </a:r>
            <a:endParaRPr lang="en-GB" dirty="0" smtClean="0"/>
          </a:p>
          <a:p>
            <a:endParaRPr lang="en-GB" dirty="0"/>
          </a:p>
        </p:txBody>
      </p:sp>
      <p:sp>
        <p:nvSpPr>
          <p:cNvPr id="3" name="TextBox 2"/>
          <p:cNvSpPr txBox="1"/>
          <p:nvPr/>
        </p:nvSpPr>
        <p:spPr>
          <a:xfrm>
            <a:off x="535572" y="1741719"/>
            <a:ext cx="7759339" cy="1200329"/>
          </a:xfrm>
          <a:prstGeom prst="rect">
            <a:avLst/>
          </a:prstGeom>
          <a:noFill/>
        </p:spPr>
        <p:txBody>
          <a:bodyPr wrap="square" rtlCol="0">
            <a:spAutoFit/>
          </a:bodyPr>
          <a:lstStyle/>
          <a:p>
            <a:r>
              <a:rPr lang="en-GB" dirty="0" smtClean="0"/>
              <a:t>How did your experiment go?</a:t>
            </a:r>
          </a:p>
          <a:p>
            <a:endParaRPr lang="en-GB" dirty="0"/>
          </a:p>
          <a:p>
            <a:r>
              <a:rPr lang="en-GB" dirty="0" smtClean="0"/>
              <a:t>What did you notice?  </a:t>
            </a:r>
          </a:p>
          <a:p>
            <a:r>
              <a:rPr lang="en-GB" dirty="0" smtClean="0"/>
              <a:t>Were you surprised by anything?</a:t>
            </a:r>
          </a:p>
        </p:txBody>
      </p:sp>
    </p:spTree>
    <p:extLst>
      <p:ext uri="{BB962C8B-B14F-4D97-AF65-F5344CB8AC3E}">
        <p14:creationId xmlns:p14="http://schemas.microsoft.com/office/powerpoint/2010/main" val="419648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1198</TotalTime>
  <Words>690</Words>
  <Application>Microsoft Office PowerPoint</Application>
  <PresentationFormat>On-screen Show (4:3)</PresentationFormat>
  <Paragraphs>46</Paragraphs>
  <Slides>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Twinkl</vt:lpstr>
      <vt:lpstr>Sassoon Infant Rg</vt:lpstr>
      <vt:lpstr>Arial</vt:lpstr>
      <vt:lpstr>Calibri</vt:lpstr>
      <vt:lpstr>Sassoon Infant Md</vt:lpstr>
      <vt:lpstr>Office Theme</vt:lpstr>
      <vt:lpstr>PowerPoint Presentation</vt:lpstr>
      <vt:lpstr>What is Sound?</vt:lpstr>
      <vt:lpstr>What is sound?</vt:lpstr>
      <vt:lpstr>What is sound?</vt:lpstr>
      <vt:lpstr>What is sound?</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The Headteacher</cp:lastModifiedBy>
  <cp:revision>91</cp:revision>
  <dcterms:created xsi:type="dcterms:W3CDTF">2014-10-01T16:09:27Z</dcterms:created>
  <dcterms:modified xsi:type="dcterms:W3CDTF">2021-01-06T10:32:01Z</dcterms:modified>
</cp:coreProperties>
</file>