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0" r:id="rId5"/>
    <p:sldMasterId id="2147483652" r:id="rId6"/>
    <p:sldMasterId id="2147483654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</p:sldIdLst>
  <p:sldSz cy="6858000" cx="9144000"/>
  <p:notesSz cx="6858000" cy="9144000"/>
  <p:embeddedFontLst>
    <p:embeddedFont>
      <p:font typeface="Oi"/>
      <p:regular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83">
          <p15:clr>
            <a:srgbClr val="000000"/>
          </p15:clr>
        </p15:guide>
        <p15:guide id="2" pos="2880">
          <p15:clr>
            <a:srgbClr val="000000"/>
          </p15:clr>
        </p15:guide>
        <p15:guide id="3" pos="272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397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16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31" roundtripDataSignature="AMtx7mhvEdedHmp6d/RNWuhL6zQqIKtH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83" orient="horz"/>
        <p:guide pos="2880"/>
        <p:guide pos="272"/>
        <p:guide pos="3974" orient="horz"/>
        <p:guide pos="5397"/>
        <p:guide pos="346" orient="horz"/>
        <p:guide pos="476"/>
        <p:guide pos="482" orient="horz"/>
        <p:guide pos="3816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1" Type="http://schemas.openxmlformats.org/officeDocument/2006/relationships/theme" Target="theme/theme5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slide" Target="slides/slide21.xml"/><Relationship Id="rId7" Type="http://schemas.openxmlformats.org/officeDocument/2006/relationships/slideMaster" Target="slideMasters/slideMaster4.xml"/><Relationship Id="rId8" Type="http://schemas.openxmlformats.org/officeDocument/2006/relationships/notesMaster" Target="notesMasters/notesMaster1.xml"/><Relationship Id="rId31" Type="http://customschemas.google.com/relationships/presentationmetadata" Target="metadata"/><Relationship Id="rId30" Type="http://schemas.openxmlformats.org/officeDocument/2006/relationships/font" Target="fonts/Oi-regular.fntdata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2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2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8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5.jpg"/><Relationship Id="rId2" Type="http://schemas.openxmlformats.org/officeDocument/2006/relationships/image" Target="../media/image8.pn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5" Type="http://schemas.openxmlformats.org/officeDocument/2006/relationships/theme" Target="../theme/theme5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3.xml"/><Relationship Id="rId3" Type="http://schemas.openxmlformats.org/officeDocument/2006/relationships/theme" Target="../theme/theme2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19.jp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4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23"/>
          <p:cNvSpPr txBox="1"/>
          <p:nvPr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23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23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5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25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7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GB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2" name="Google Shape;22;p27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27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29"/>
          <p:cNvSpPr txBox="1"/>
          <p:nvPr/>
        </p:nvSpPr>
        <p:spPr>
          <a:xfrm>
            <a:off x="4137025" y="2589212"/>
            <a:ext cx="869950" cy="5524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29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0" name="Google Shape;30;p29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5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0.png"/><Relationship Id="rId4" Type="http://schemas.openxmlformats.org/officeDocument/2006/relationships/image" Target="../media/image12.png"/><Relationship Id="rId5" Type="http://schemas.openxmlformats.org/officeDocument/2006/relationships/image" Target="../media/image1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6.jpg"/><Relationship Id="rId4" Type="http://schemas.openxmlformats.org/officeDocument/2006/relationships/image" Target="../media/image25.jpg"/><Relationship Id="rId5" Type="http://schemas.openxmlformats.org/officeDocument/2006/relationships/image" Target="../media/image2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7.jpg"/><Relationship Id="rId4" Type="http://schemas.openxmlformats.org/officeDocument/2006/relationships/image" Target="../media/image28.png"/><Relationship Id="rId5" Type="http://schemas.openxmlformats.org/officeDocument/2006/relationships/image" Target="../media/image24.png"/><Relationship Id="rId6" Type="http://schemas.openxmlformats.org/officeDocument/2006/relationships/image" Target="../media/image3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"/>
          <p:cNvSpPr/>
          <p:nvPr/>
        </p:nvSpPr>
        <p:spPr>
          <a:xfrm>
            <a:off x="503237" y="512762"/>
            <a:ext cx="8137525" cy="2192337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GB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41" name="Google Shape;41;p2"/>
          <p:cNvSpPr txBox="1"/>
          <p:nvPr/>
        </p:nvSpPr>
        <p:spPr>
          <a:xfrm>
            <a:off x="628650" y="7350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42" name="Google Shape;42;p2"/>
          <p:cNvSpPr/>
          <p:nvPr>
            <p:ph idx="4294967295" type="body"/>
          </p:nvPr>
        </p:nvSpPr>
        <p:spPr>
          <a:xfrm>
            <a:off x="628650" y="1127125"/>
            <a:ext cx="7886700" cy="140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-228600" lvl="0" marL="2286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To learn what the letters LGBT+ stands for.</a:t>
            </a:r>
            <a:endParaRPr/>
          </a:p>
          <a:p>
            <a:pPr indent="-228600" lvl="0" marL="2286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To learn about LGBT+ History Month and how it is celebrated.</a:t>
            </a:r>
            <a:endParaRPr/>
          </a:p>
        </p:txBody>
      </p:sp>
      <p:pic>
        <p:nvPicPr>
          <p:cNvPr id="43" name="Google Shape;4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89287" y="2960687"/>
            <a:ext cx="2765425" cy="3897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"/>
          <p:cNvSpPr/>
          <p:nvPr>
            <p:ph type="title"/>
          </p:nvPr>
        </p:nvSpPr>
        <p:spPr>
          <a:xfrm>
            <a:off x="457200" y="487362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Different and the Same</a:t>
            </a:r>
            <a:endParaRPr/>
          </a:p>
        </p:txBody>
      </p:sp>
      <p:pic>
        <p:nvPicPr>
          <p:cNvPr id="49" name="Google Shape;4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38425" y="1744662"/>
            <a:ext cx="3876675" cy="35274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/>
          <p:nvPr/>
        </p:nvSpPr>
        <p:spPr>
          <a:xfrm>
            <a:off x="1574800" y="4930775"/>
            <a:ext cx="5994400" cy="977900"/>
          </a:xfrm>
          <a:prstGeom prst="roundRect">
            <a:avLst>
              <a:gd fmla="val 16667" name="adj"/>
            </a:avLst>
          </a:prstGeom>
          <a:solidFill>
            <a:srgbClr val="AFDEF9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 about your class and all the people in it. How are you the same? How are you different?</a:t>
            </a:r>
            <a:endParaRPr/>
          </a:p>
        </p:txBody>
      </p:sp>
      <p:sp>
        <p:nvSpPr>
          <p:cNvPr id="51" name="Google Shape;51;p3"/>
          <p:cNvSpPr/>
          <p:nvPr/>
        </p:nvSpPr>
        <p:spPr>
          <a:xfrm rot="5400000">
            <a:off x="1061062" y="809262"/>
            <a:ext cx="547779" cy="1806304"/>
          </a:xfrm>
          <a:prstGeom prst="round2SameRect">
            <a:avLst>
              <a:gd fmla="val 16667" name="adj1"/>
              <a:gd fmla="val 0" name="adj2"/>
            </a:avLst>
          </a:prstGeom>
          <a:solidFill>
            <a:srgbClr val="F9A459"/>
          </a:solidFill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3"/>
          <p:cNvSpPr txBox="1"/>
          <p:nvPr/>
        </p:nvSpPr>
        <p:spPr>
          <a:xfrm>
            <a:off x="431788" y="1465253"/>
            <a:ext cx="1779564" cy="494298"/>
          </a:xfrm>
          <a:prstGeom prst="rect">
            <a:avLst/>
          </a:prstGeom>
          <a:noFill/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Talk About It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"/>
          <p:cNvSpPr/>
          <p:nvPr>
            <p:ph type="title"/>
          </p:nvPr>
        </p:nvSpPr>
        <p:spPr>
          <a:xfrm>
            <a:off x="457200" y="487362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Ways of Being Different</a:t>
            </a:r>
            <a:endParaRPr/>
          </a:p>
        </p:txBody>
      </p:sp>
      <p:sp>
        <p:nvSpPr>
          <p:cNvPr id="58" name="Google Shape;58;p4"/>
          <p:cNvSpPr/>
          <p:nvPr/>
        </p:nvSpPr>
        <p:spPr>
          <a:xfrm>
            <a:off x="1574800" y="4945062"/>
            <a:ext cx="5994400" cy="949325"/>
          </a:xfrm>
          <a:prstGeom prst="roundRect">
            <a:avLst>
              <a:gd fmla="val 16667" name="adj"/>
            </a:avLst>
          </a:prstGeom>
          <a:solidFill>
            <a:srgbClr val="AFDEF9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can people be different from </a:t>
            </a:r>
            <a:endParaRPr/>
          </a:p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other?</a:t>
            </a:r>
            <a:endParaRPr/>
          </a:p>
        </p:txBody>
      </p:sp>
      <p:sp>
        <p:nvSpPr>
          <p:cNvPr id="59" name="Google Shape;59;p4"/>
          <p:cNvSpPr/>
          <p:nvPr/>
        </p:nvSpPr>
        <p:spPr>
          <a:xfrm rot="5400000">
            <a:off x="1061062" y="809262"/>
            <a:ext cx="547779" cy="1806304"/>
          </a:xfrm>
          <a:prstGeom prst="round2SameRect">
            <a:avLst>
              <a:gd fmla="val 16667" name="adj1"/>
              <a:gd fmla="val 0" name="adj2"/>
            </a:avLst>
          </a:prstGeom>
          <a:solidFill>
            <a:srgbClr val="F9A459"/>
          </a:solidFill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4"/>
          <p:cNvSpPr txBox="1"/>
          <p:nvPr/>
        </p:nvSpPr>
        <p:spPr>
          <a:xfrm>
            <a:off x="431788" y="1465253"/>
            <a:ext cx="1779564" cy="494298"/>
          </a:xfrm>
          <a:prstGeom prst="rect">
            <a:avLst/>
          </a:prstGeom>
          <a:noFill/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Talk About It</a:t>
            </a:r>
            <a:endParaRPr/>
          </a:p>
        </p:txBody>
      </p:sp>
      <p:sp>
        <p:nvSpPr>
          <p:cNvPr id="61" name="Google Shape;61;p4"/>
          <p:cNvSpPr/>
          <p:nvPr/>
        </p:nvSpPr>
        <p:spPr>
          <a:xfrm>
            <a:off x="1176337" y="2252662"/>
            <a:ext cx="2124075" cy="2176462"/>
          </a:xfrm>
          <a:prstGeom prst="flowChartConnector">
            <a:avLst/>
          </a:prstGeom>
          <a:solidFill>
            <a:srgbClr val="50BBE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4"/>
          <p:cNvSpPr/>
          <p:nvPr/>
        </p:nvSpPr>
        <p:spPr>
          <a:xfrm>
            <a:off x="3509962" y="2255837"/>
            <a:ext cx="2124075" cy="2176462"/>
          </a:xfrm>
          <a:prstGeom prst="flowChartConnector">
            <a:avLst/>
          </a:prstGeom>
          <a:solidFill>
            <a:srgbClr val="50BBE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4"/>
          <p:cNvSpPr/>
          <p:nvPr/>
        </p:nvSpPr>
        <p:spPr>
          <a:xfrm>
            <a:off x="5843587" y="2252662"/>
            <a:ext cx="2124075" cy="2176462"/>
          </a:xfrm>
          <a:prstGeom prst="flowChartConnector">
            <a:avLst/>
          </a:prstGeom>
          <a:solidFill>
            <a:srgbClr val="50BBE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p4"/>
          <p:cNvPicPr preferRelativeResize="0"/>
          <p:nvPr/>
        </p:nvPicPr>
        <p:blipFill rotWithShape="1">
          <a:blip r:embed="rId3">
            <a:alphaModFix/>
          </a:blip>
          <a:srcRect b="0" l="0" r="-8081" t="-9033"/>
          <a:stretch/>
        </p:blipFill>
        <p:spPr>
          <a:xfrm>
            <a:off x="1176420" y="2252552"/>
            <a:ext cx="2123368" cy="2176263"/>
          </a:xfrm>
          <a:prstGeom prst="flowChartConnector">
            <a:avLst/>
          </a:prstGeom>
          <a:noFill/>
          <a:ln>
            <a:noFill/>
          </a:ln>
        </p:spPr>
      </p:pic>
      <p:pic>
        <p:nvPicPr>
          <p:cNvPr id="65" name="Google Shape;65;p4"/>
          <p:cNvPicPr preferRelativeResize="0"/>
          <p:nvPr/>
        </p:nvPicPr>
        <p:blipFill rotWithShape="1">
          <a:blip r:embed="rId4">
            <a:alphaModFix/>
          </a:blip>
          <a:srcRect b="0" l="-9817" r="-11371" t="-13658"/>
          <a:stretch/>
        </p:blipFill>
        <p:spPr>
          <a:xfrm>
            <a:off x="3510316" y="2252552"/>
            <a:ext cx="2123367" cy="2176263"/>
          </a:xfrm>
          <a:prstGeom prst="flowChartConnector">
            <a:avLst/>
          </a:prstGeom>
          <a:noFill/>
          <a:ln>
            <a:noFill/>
          </a:ln>
        </p:spPr>
      </p:pic>
      <p:pic>
        <p:nvPicPr>
          <p:cNvPr id="66" name="Google Shape;66;p4"/>
          <p:cNvPicPr preferRelativeResize="0"/>
          <p:nvPr/>
        </p:nvPicPr>
        <p:blipFill rotWithShape="1">
          <a:blip r:embed="rId5">
            <a:alphaModFix/>
          </a:blip>
          <a:srcRect b="0" l="-3903" r="-3902" t="-11562"/>
          <a:stretch/>
        </p:blipFill>
        <p:spPr>
          <a:xfrm>
            <a:off x="5844211" y="2252552"/>
            <a:ext cx="2123368" cy="2176263"/>
          </a:xfrm>
          <a:prstGeom prst="flowChartConnector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5"/>
          <p:cNvSpPr/>
          <p:nvPr/>
        </p:nvSpPr>
        <p:spPr>
          <a:xfrm>
            <a:off x="2073275" y="1539875"/>
            <a:ext cx="2041525" cy="947737"/>
          </a:xfrm>
          <a:prstGeom prst="roundRect">
            <a:avLst>
              <a:gd fmla="val 16667" name="adj"/>
            </a:avLst>
          </a:prstGeom>
          <a:solidFill>
            <a:srgbClr val="F9CBCE"/>
          </a:solidFill>
          <a:ln cap="flat" cmpd="sng" w="28575">
            <a:solidFill>
              <a:srgbClr val="F39CA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Lesbian</a:t>
            </a:r>
            <a:endParaRPr/>
          </a:p>
        </p:txBody>
      </p:sp>
      <p:sp>
        <p:nvSpPr>
          <p:cNvPr id="72" name="Google Shape;72;p5"/>
          <p:cNvSpPr/>
          <p:nvPr>
            <p:ph type="title"/>
          </p:nvPr>
        </p:nvSpPr>
        <p:spPr>
          <a:xfrm>
            <a:off x="606425" y="544512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LGBT+</a:t>
            </a:r>
            <a:endParaRPr/>
          </a:p>
        </p:txBody>
      </p:sp>
      <p:sp>
        <p:nvSpPr>
          <p:cNvPr id="73" name="Google Shape;73;p5"/>
          <p:cNvSpPr/>
          <p:nvPr/>
        </p:nvSpPr>
        <p:spPr>
          <a:xfrm>
            <a:off x="3816350" y="1539875"/>
            <a:ext cx="4373562" cy="94773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F39CA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 women love other women. </a:t>
            </a:r>
            <a:endParaRPr/>
          </a:p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call these people lesbians. </a:t>
            </a:r>
            <a:endParaRPr/>
          </a:p>
        </p:txBody>
      </p:sp>
      <p:sp>
        <p:nvSpPr>
          <p:cNvPr id="74" name="Google Shape;74;p5"/>
          <p:cNvSpPr/>
          <p:nvPr/>
        </p:nvSpPr>
        <p:spPr>
          <a:xfrm>
            <a:off x="954087" y="1271587"/>
            <a:ext cx="1457325" cy="1449387"/>
          </a:xfrm>
          <a:prstGeom prst="ellipse">
            <a:avLst/>
          </a:prstGeom>
          <a:solidFill>
            <a:srgbClr val="F39CA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Arial"/>
              <a:buNone/>
            </a:pPr>
            <a:r>
              <a:rPr b="1" i="0" lang="en-GB" sz="5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endParaRPr/>
          </a:p>
        </p:txBody>
      </p:sp>
      <p:pic>
        <p:nvPicPr>
          <p:cNvPr id="75" name="Google Shape;7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60700" y="2816225"/>
            <a:ext cx="3022600" cy="358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6"/>
          <p:cNvSpPr/>
          <p:nvPr/>
        </p:nvSpPr>
        <p:spPr>
          <a:xfrm>
            <a:off x="2073275" y="1539875"/>
            <a:ext cx="2041525" cy="947737"/>
          </a:xfrm>
          <a:prstGeom prst="roundRect">
            <a:avLst>
              <a:gd fmla="val 16667" name="adj"/>
            </a:avLst>
          </a:prstGeom>
          <a:solidFill>
            <a:srgbClr val="FFDF8F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Gay</a:t>
            </a:r>
            <a:endParaRPr/>
          </a:p>
        </p:txBody>
      </p:sp>
      <p:sp>
        <p:nvSpPr>
          <p:cNvPr id="81" name="Google Shape;81;p6"/>
          <p:cNvSpPr/>
          <p:nvPr>
            <p:ph type="title"/>
          </p:nvPr>
        </p:nvSpPr>
        <p:spPr>
          <a:xfrm>
            <a:off x="606425" y="544512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LGBT+</a:t>
            </a:r>
            <a:endParaRPr/>
          </a:p>
        </p:txBody>
      </p:sp>
      <p:sp>
        <p:nvSpPr>
          <p:cNvPr id="82" name="Google Shape;82;p6"/>
          <p:cNvSpPr/>
          <p:nvPr/>
        </p:nvSpPr>
        <p:spPr>
          <a:xfrm>
            <a:off x="3816350" y="1539875"/>
            <a:ext cx="4373562" cy="94773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 men love other men. </a:t>
            </a:r>
            <a:endParaRPr/>
          </a:p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call these people gay.</a:t>
            </a:r>
            <a:endParaRPr/>
          </a:p>
        </p:txBody>
      </p:sp>
      <p:sp>
        <p:nvSpPr>
          <p:cNvPr id="83" name="Google Shape;83;p6"/>
          <p:cNvSpPr/>
          <p:nvPr/>
        </p:nvSpPr>
        <p:spPr>
          <a:xfrm>
            <a:off x="954087" y="1271587"/>
            <a:ext cx="1457325" cy="1449387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Arial"/>
              <a:buNone/>
            </a:pPr>
            <a:r>
              <a:rPr b="1" i="0" lang="en-GB" sz="5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</a:t>
            </a:r>
            <a:endParaRPr/>
          </a:p>
        </p:txBody>
      </p:sp>
      <p:pic>
        <p:nvPicPr>
          <p:cNvPr id="84" name="Google Shape;8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78212" y="2911475"/>
            <a:ext cx="2187575" cy="349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7"/>
          <p:cNvSpPr/>
          <p:nvPr/>
        </p:nvSpPr>
        <p:spPr>
          <a:xfrm>
            <a:off x="2073275" y="1539875"/>
            <a:ext cx="2041525" cy="947737"/>
          </a:xfrm>
          <a:prstGeom prst="roundRect">
            <a:avLst>
              <a:gd fmla="val 16667" name="adj"/>
            </a:avLst>
          </a:prstGeom>
          <a:solidFill>
            <a:srgbClr val="DCE8B6"/>
          </a:solidFill>
          <a:ln cap="flat" cmpd="sng" w="28575">
            <a:solidFill>
              <a:srgbClr val="B9D36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Bisexual</a:t>
            </a:r>
            <a:endParaRPr/>
          </a:p>
        </p:txBody>
      </p:sp>
      <p:sp>
        <p:nvSpPr>
          <p:cNvPr id="90" name="Google Shape;90;p7"/>
          <p:cNvSpPr/>
          <p:nvPr>
            <p:ph type="title"/>
          </p:nvPr>
        </p:nvSpPr>
        <p:spPr>
          <a:xfrm>
            <a:off x="606425" y="544512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LGBT+</a:t>
            </a:r>
            <a:endParaRPr/>
          </a:p>
        </p:txBody>
      </p:sp>
      <p:sp>
        <p:nvSpPr>
          <p:cNvPr id="91" name="Google Shape;91;p7"/>
          <p:cNvSpPr/>
          <p:nvPr/>
        </p:nvSpPr>
        <p:spPr>
          <a:xfrm>
            <a:off x="3816350" y="1539875"/>
            <a:ext cx="4373562" cy="94773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B9D36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 people love both men and women. We call these people bisexual.</a:t>
            </a:r>
            <a:endParaRPr/>
          </a:p>
        </p:txBody>
      </p:sp>
      <p:sp>
        <p:nvSpPr>
          <p:cNvPr id="92" name="Google Shape;92;p7"/>
          <p:cNvSpPr/>
          <p:nvPr/>
        </p:nvSpPr>
        <p:spPr>
          <a:xfrm>
            <a:off x="954087" y="1271587"/>
            <a:ext cx="1457325" cy="1449387"/>
          </a:xfrm>
          <a:prstGeom prst="ellipse">
            <a:avLst/>
          </a:prstGeom>
          <a:solidFill>
            <a:srgbClr val="B9D36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Arial"/>
              <a:buNone/>
            </a:pPr>
            <a:r>
              <a:rPr b="1" i="0" lang="en-GB" sz="5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endParaRPr/>
          </a:p>
        </p:txBody>
      </p:sp>
      <p:pic>
        <p:nvPicPr>
          <p:cNvPr id="93" name="Google Shape;9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2487" y="2905125"/>
            <a:ext cx="4899025" cy="3509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/>
          <p:nvPr/>
        </p:nvSpPr>
        <p:spPr>
          <a:xfrm>
            <a:off x="1679575" y="1539875"/>
            <a:ext cx="3944937" cy="947737"/>
          </a:xfrm>
          <a:prstGeom prst="roundRect">
            <a:avLst>
              <a:gd fmla="val 16667" name="adj"/>
            </a:avLst>
          </a:prstGeom>
          <a:solidFill>
            <a:srgbClr val="AFDEF9"/>
          </a:solidFill>
          <a:ln cap="flat" cmpd="sng" w="28575">
            <a:solidFill>
              <a:srgbClr val="47B1E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Transgender</a:t>
            </a:r>
            <a:endParaRPr/>
          </a:p>
        </p:txBody>
      </p:sp>
      <p:sp>
        <p:nvSpPr>
          <p:cNvPr id="99" name="Google Shape;99;p8"/>
          <p:cNvSpPr/>
          <p:nvPr>
            <p:ph type="title"/>
          </p:nvPr>
        </p:nvSpPr>
        <p:spPr>
          <a:xfrm>
            <a:off x="606425" y="544512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LGBT+</a:t>
            </a:r>
            <a:endParaRPr/>
          </a:p>
        </p:txBody>
      </p:sp>
      <p:sp>
        <p:nvSpPr>
          <p:cNvPr id="100" name="Google Shape;100;p8"/>
          <p:cNvSpPr/>
          <p:nvPr/>
        </p:nvSpPr>
        <p:spPr>
          <a:xfrm>
            <a:off x="4848225" y="1539875"/>
            <a:ext cx="3341687" cy="450532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47B1E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 people feel they weren’t born as the person they were meant to be. 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 some people who were born girls actually feel they are boys. Some people who were born as boys feel like they are really girls.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call these people transgender.</a:t>
            </a:r>
            <a:endParaRPr/>
          </a:p>
        </p:txBody>
      </p:sp>
      <p:sp>
        <p:nvSpPr>
          <p:cNvPr id="101" name="Google Shape;101;p8"/>
          <p:cNvSpPr/>
          <p:nvPr/>
        </p:nvSpPr>
        <p:spPr>
          <a:xfrm>
            <a:off x="954087" y="1271587"/>
            <a:ext cx="1457325" cy="1449387"/>
          </a:xfrm>
          <a:prstGeom prst="ellipse">
            <a:avLst/>
          </a:prstGeom>
          <a:solidFill>
            <a:srgbClr val="47B1E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Arial"/>
              <a:buNone/>
            </a:pPr>
            <a:r>
              <a:rPr b="1" i="0" lang="en-GB" sz="5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endParaRPr/>
          </a:p>
        </p:txBody>
      </p:sp>
      <p:pic>
        <p:nvPicPr>
          <p:cNvPr id="102" name="Google Shape;102;p8"/>
          <p:cNvPicPr preferRelativeResize="0"/>
          <p:nvPr/>
        </p:nvPicPr>
        <p:blipFill rotWithShape="1">
          <a:blip r:embed="rId3">
            <a:alphaModFix/>
          </a:blip>
          <a:srcRect b="0" l="0" r="0" t="-1"/>
          <a:stretch/>
        </p:blipFill>
        <p:spPr>
          <a:xfrm>
            <a:off x="606425" y="3048000"/>
            <a:ext cx="4383087" cy="3363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9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Do We Mean?</a:t>
            </a:r>
            <a:endParaRPr/>
          </a:p>
        </p:txBody>
      </p:sp>
      <p:sp>
        <p:nvSpPr>
          <p:cNvPr id="108" name="Google Shape;108;p9"/>
          <p:cNvSpPr txBox="1"/>
          <p:nvPr/>
        </p:nvSpPr>
        <p:spPr>
          <a:xfrm>
            <a:off x="781050" y="1600200"/>
            <a:ext cx="2420937" cy="2119312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txBody>
          <a:bodyPr anchorCtr="0" anchor="ctr" bIns="144000" lIns="144000" spcFirstLastPara="1" rIns="144000" wrap="square" tIns="144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b="1" i="0" lang="en-GB" sz="1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Heterosexual</a:t>
            </a:r>
            <a:r>
              <a:rPr b="0" i="0" lang="en-GB" sz="1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or </a:t>
            </a:r>
            <a:r>
              <a:rPr b="1" i="0" lang="en-GB" sz="1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straight</a:t>
            </a:r>
            <a:r>
              <a:rPr b="0" i="0" lang="en-GB" sz="1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are words used to describe a person who has an emotional, romantic or sexual attraction to people of the opposite gender to them.</a:t>
            </a:r>
            <a:endParaRPr/>
          </a:p>
        </p:txBody>
      </p:sp>
      <p:sp>
        <p:nvSpPr>
          <p:cNvPr id="109" name="Google Shape;109;p9"/>
          <p:cNvSpPr txBox="1"/>
          <p:nvPr/>
        </p:nvSpPr>
        <p:spPr>
          <a:xfrm>
            <a:off x="3387725" y="1600200"/>
            <a:ext cx="2428875" cy="2119312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txBody>
          <a:bodyPr anchorCtr="0" anchor="ctr" bIns="144000" lIns="144000" spcFirstLastPara="1" rIns="144000" wrap="square" tIns="144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Homosexual 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 </a:t>
            </a: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gay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describes someone who has an emotional, romantic or sexual attraction to someone of the same gender </a:t>
            </a:r>
            <a:b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 them. </a:t>
            </a:r>
            <a:endParaRPr/>
          </a:p>
        </p:txBody>
      </p:sp>
      <p:sp>
        <p:nvSpPr>
          <p:cNvPr id="110" name="Google Shape;110;p9"/>
          <p:cNvSpPr txBox="1"/>
          <p:nvPr/>
        </p:nvSpPr>
        <p:spPr>
          <a:xfrm>
            <a:off x="6003925" y="1600200"/>
            <a:ext cx="2420937" cy="2119312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txBody>
          <a:bodyPr anchorCtr="0" anchor="ctr" bIns="144000" lIns="144000" spcFirstLastPara="1" rIns="144000" wrap="square" tIns="144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Lesbian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 word used to describe a female who has an emotional, romantic or sexual attraction to someone who is also female.</a:t>
            </a:r>
            <a:endParaRPr/>
          </a:p>
        </p:txBody>
      </p:sp>
      <p:sp>
        <p:nvSpPr>
          <p:cNvPr id="111" name="Google Shape;111;p9"/>
          <p:cNvSpPr txBox="1"/>
          <p:nvPr/>
        </p:nvSpPr>
        <p:spPr>
          <a:xfrm>
            <a:off x="755650" y="3906837"/>
            <a:ext cx="3702050" cy="1522412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txBody>
          <a:bodyPr anchorCtr="0" anchor="ctr" bIns="144000" lIns="144000" spcFirstLastPara="1" rIns="144000" wrap="square" tIns="144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Bisexual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 word used to describe someone who has an emotional, romantic or sexual attraction to more than one gender.</a:t>
            </a:r>
            <a:endParaRPr/>
          </a:p>
        </p:txBody>
      </p:sp>
      <p:sp>
        <p:nvSpPr>
          <p:cNvPr id="112" name="Google Shape;112;p9"/>
          <p:cNvSpPr txBox="1"/>
          <p:nvPr/>
        </p:nvSpPr>
        <p:spPr>
          <a:xfrm>
            <a:off x="4699000" y="3906837"/>
            <a:ext cx="3727450" cy="1522412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txBody>
          <a:bodyPr anchorCtr="0" anchor="t" bIns="144000" lIns="144000" spcFirstLastPara="1" rIns="144000" wrap="square" tIns="144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Pansexual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 word used to </a:t>
            </a:r>
            <a:b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describe someone whose emotional, romantic or sexual attraction to others is not limited by sex, gender or gender identity.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0"/>
          <p:cNvSpPr/>
          <p:nvPr>
            <p:ph type="title"/>
          </p:nvPr>
        </p:nvSpPr>
        <p:spPr>
          <a:xfrm>
            <a:off x="606425" y="544512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Sad Times for LGBTQ+ People</a:t>
            </a:r>
            <a:endParaRPr/>
          </a:p>
        </p:txBody>
      </p:sp>
      <p:sp>
        <p:nvSpPr>
          <p:cNvPr id="118" name="Google Shape;118;p10"/>
          <p:cNvSpPr/>
          <p:nvPr/>
        </p:nvSpPr>
        <p:spPr>
          <a:xfrm>
            <a:off x="966787" y="1744662"/>
            <a:ext cx="7188200" cy="168433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47B1E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Today, most people know it is important to be kind and treat all people fairly. 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Sadly, this wasn’t always the case.</a:t>
            </a:r>
            <a:endParaRPr/>
          </a:p>
        </p:txBody>
      </p:sp>
      <p:pic>
        <p:nvPicPr>
          <p:cNvPr id="119" name="Google Shape;11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05362" y="787400"/>
            <a:ext cx="2573337" cy="5305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1"/>
          <p:cNvSpPr/>
          <p:nvPr>
            <p:ph type="title"/>
          </p:nvPr>
        </p:nvSpPr>
        <p:spPr>
          <a:xfrm>
            <a:off x="606425" y="544512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What is a History Month?</a:t>
            </a:r>
            <a:endParaRPr/>
          </a:p>
        </p:txBody>
      </p:sp>
      <p:sp>
        <p:nvSpPr>
          <p:cNvPr id="125" name="Google Shape;125;p11"/>
          <p:cNvSpPr/>
          <p:nvPr/>
        </p:nvSpPr>
        <p:spPr>
          <a:xfrm>
            <a:off x="977900" y="1851025"/>
            <a:ext cx="3594100" cy="315595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47B1E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History Month is a month that celebrates the history of a group of people. 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helps people find out about important people who belong to that group and the special things that have happened.</a:t>
            </a:r>
            <a:endParaRPr/>
          </a:p>
        </p:txBody>
      </p:sp>
      <p:sp>
        <p:nvSpPr>
          <p:cNvPr id="126" name="Google Shape;126;p11"/>
          <p:cNvSpPr/>
          <p:nvPr/>
        </p:nvSpPr>
        <p:spPr>
          <a:xfrm>
            <a:off x="5019675" y="1851025"/>
            <a:ext cx="3146425" cy="3155950"/>
          </a:xfrm>
          <a:prstGeom prst="flowChartConnector">
            <a:avLst/>
          </a:prstGeom>
          <a:solidFill>
            <a:srgbClr val="AFDEF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11"/>
          <p:cNvPicPr preferRelativeResize="0"/>
          <p:nvPr/>
        </p:nvPicPr>
        <p:blipFill rotWithShape="1">
          <a:blip r:embed="rId3">
            <a:alphaModFix/>
          </a:blip>
          <a:srcRect b="14948" l="-19940" r="-19939" t="-5943"/>
          <a:stretch/>
        </p:blipFill>
        <p:spPr>
          <a:xfrm>
            <a:off x="5019899" y="1851349"/>
            <a:ext cx="3145905" cy="3155302"/>
          </a:xfrm>
          <a:prstGeom prst="flowChartConnector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2"/>
          <p:cNvSpPr/>
          <p:nvPr>
            <p:ph type="title"/>
          </p:nvPr>
        </p:nvSpPr>
        <p:spPr>
          <a:xfrm>
            <a:off x="606425" y="544512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What is a History Month?</a:t>
            </a:r>
            <a:endParaRPr/>
          </a:p>
        </p:txBody>
      </p:sp>
      <p:sp>
        <p:nvSpPr>
          <p:cNvPr id="133" name="Google Shape;133;p12"/>
          <p:cNvSpPr/>
          <p:nvPr/>
        </p:nvSpPr>
        <p:spPr>
          <a:xfrm>
            <a:off x="977900" y="1851025"/>
            <a:ext cx="3594100" cy="315595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47B1E5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no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is a Black History Month and a Women’s History Month. 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LGBT+ History Month is celebrated in February each year.</a:t>
            </a:r>
            <a:endParaRPr/>
          </a:p>
        </p:txBody>
      </p:sp>
      <p:sp>
        <p:nvSpPr>
          <p:cNvPr id="134" name="Google Shape;134;p12"/>
          <p:cNvSpPr/>
          <p:nvPr/>
        </p:nvSpPr>
        <p:spPr>
          <a:xfrm>
            <a:off x="5019675" y="1851025"/>
            <a:ext cx="3146425" cy="3155950"/>
          </a:xfrm>
          <a:prstGeom prst="flowChartConnector">
            <a:avLst/>
          </a:prstGeom>
          <a:solidFill>
            <a:srgbClr val="AFDEF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12"/>
          <p:cNvPicPr preferRelativeResize="0"/>
          <p:nvPr/>
        </p:nvPicPr>
        <p:blipFill rotWithShape="1">
          <a:blip r:embed="rId3">
            <a:alphaModFix/>
          </a:blip>
          <a:srcRect b="0" l="-22009" r="-104820" t="-21079"/>
          <a:stretch/>
        </p:blipFill>
        <p:spPr>
          <a:xfrm>
            <a:off x="5019898" y="1851350"/>
            <a:ext cx="3145905" cy="3155301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36" name="Google Shape;136;p12"/>
          <p:cNvPicPr preferRelativeResize="0"/>
          <p:nvPr/>
        </p:nvPicPr>
        <p:blipFill rotWithShape="1">
          <a:blip r:embed="rId4">
            <a:alphaModFix/>
          </a:blip>
          <a:srcRect b="0" l="-15408" r="-85008" t="-21703"/>
          <a:stretch/>
        </p:blipFill>
        <p:spPr>
          <a:xfrm flipH="1">
            <a:off x="5019898" y="1851349"/>
            <a:ext cx="3145905" cy="315530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"/>
          <p:cNvSpPr/>
          <p:nvPr>
            <p:ph type="title"/>
          </p:nvPr>
        </p:nvSpPr>
        <p:spPr>
          <a:xfrm>
            <a:off x="461962" y="76517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What Happens During LGBT+ History Month?</a:t>
            </a:r>
            <a:endParaRPr/>
          </a:p>
        </p:txBody>
      </p:sp>
      <p:sp>
        <p:nvSpPr>
          <p:cNvPr id="142" name="Google Shape;142;p13"/>
          <p:cNvSpPr/>
          <p:nvPr/>
        </p:nvSpPr>
        <p:spPr>
          <a:xfrm rot="5400000">
            <a:off x="2176386" y="454656"/>
            <a:ext cx="948740" cy="4437912"/>
          </a:xfrm>
          <a:prstGeom prst="round2SameRect">
            <a:avLst>
              <a:gd fmla="val 16667" name="adj1"/>
              <a:gd fmla="val 0" name="adj2"/>
            </a:avLst>
          </a:prstGeom>
          <a:solidFill>
            <a:srgbClr val="AFDEF9"/>
          </a:solidFill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3"/>
          <p:cNvSpPr txBox="1"/>
          <p:nvPr/>
        </p:nvSpPr>
        <p:spPr>
          <a:xfrm>
            <a:off x="431789" y="2245550"/>
            <a:ext cx="4391598" cy="856113"/>
          </a:xfrm>
          <a:prstGeom prst="rect">
            <a:avLst/>
          </a:prstGeom>
          <a:noFill/>
          <a:ln>
            <a:noFill/>
          </a:ln>
        </p:spPr>
        <p:txBody>
          <a:bodyPr anchorCtr="0" anchor="ctr" bIns="360000" lIns="10800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Well-known LGBT+ people are remembered and their stories are told.</a:t>
            </a:r>
            <a:endParaRPr/>
          </a:p>
        </p:txBody>
      </p:sp>
      <p:sp>
        <p:nvSpPr>
          <p:cNvPr id="144" name="Google Shape;144;p13"/>
          <p:cNvSpPr/>
          <p:nvPr/>
        </p:nvSpPr>
        <p:spPr>
          <a:xfrm rot="5400000">
            <a:off x="1992506" y="1776353"/>
            <a:ext cx="1316500" cy="4437912"/>
          </a:xfrm>
          <a:prstGeom prst="round2SameRect">
            <a:avLst>
              <a:gd fmla="val 16667" name="adj1"/>
              <a:gd fmla="val 0" name="adj2"/>
            </a:avLst>
          </a:prstGeom>
          <a:solidFill>
            <a:srgbClr val="AFDEF9"/>
          </a:solidFill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3"/>
          <p:cNvSpPr txBox="1"/>
          <p:nvPr/>
        </p:nvSpPr>
        <p:spPr>
          <a:xfrm>
            <a:off x="431794" y="3401322"/>
            <a:ext cx="4373646" cy="1187968"/>
          </a:xfrm>
          <a:prstGeom prst="rect">
            <a:avLst/>
          </a:prstGeom>
          <a:noFill/>
          <a:ln>
            <a:noFill/>
          </a:ln>
        </p:spPr>
        <p:txBody>
          <a:bodyPr anchorCtr="0" anchor="ctr" bIns="360000" lIns="10800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aim of LGBT+ History Month is help people be kind and accept LGBT+ people.</a:t>
            </a:r>
            <a:endParaRPr/>
          </a:p>
        </p:txBody>
      </p:sp>
      <p:pic>
        <p:nvPicPr>
          <p:cNvPr id="146" name="Google Shape;14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92812" y="1998662"/>
            <a:ext cx="2262187" cy="2676525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3"/>
          <p:cNvSpPr/>
          <p:nvPr/>
        </p:nvSpPr>
        <p:spPr>
          <a:xfrm rot="5400000">
            <a:off x="2176386" y="3098051"/>
            <a:ext cx="948740" cy="4437912"/>
          </a:xfrm>
          <a:prstGeom prst="round2SameRect">
            <a:avLst>
              <a:gd fmla="val 16667" name="adj1"/>
              <a:gd fmla="val 0" name="adj2"/>
            </a:avLst>
          </a:prstGeom>
          <a:solidFill>
            <a:srgbClr val="AFDEF9"/>
          </a:solidFill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3"/>
          <p:cNvSpPr txBox="1"/>
          <p:nvPr/>
        </p:nvSpPr>
        <p:spPr>
          <a:xfrm>
            <a:off x="431789" y="4888950"/>
            <a:ext cx="4391598" cy="856113"/>
          </a:xfrm>
          <a:prstGeom prst="rect">
            <a:avLst/>
          </a:prstGeom>
          <a:noFill/>
          <a:ln>
            <a:noFill/>
          </a:ln>
        </p:spPr>
        <p:txBody>
          <a:bodyPr anchorCtr="0" anchor="ctr" bIns="360000" lIns="10800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year, LGBT+ History Month has a theme.</a:t>
            </a:r>
            <a:endParaRPr/>
          </a:p>
        </p:txBody>
      </p:sp>
      <p:pic>
        <p:nvPicPr>
          <p:cNvPr id="149" name="Google Shape;14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7500" y="2593975"/>
            <a:ext cx="2055812" cy="3570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4"/>
          <p:cNvSpPr/>
          <p:nvPr>
            <p:ph type="title"/>
          </p:nvPr>
        </p:nvSpPr>
        <p:spPr>
          <a:xfrm>
            <a:off x="461962" y="636587"/>
            <a:ext cx="8220075" cy="99536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200"/>
              <a:buFont typeface="Arial"/>
              <a:buNone/>
            </a:pPr>
            <a:r>
              <a:rPr b="1" i="0" lang="en-GB" sz="32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What Important People Might Be Talked About During LGBT+ History Month?</a:t>
            </a:r>
            <a:endParaRPr/>
          </a:p>
        </p:txBody>
      </p:sp>
      <p:pic>
        <p:nvPicPr>
          <p:cNvPr descr="Image result for sally ride" id="155" name="Google Shape;15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20925" y="1871156"/>
            <a:ext cx="1902151" cy="1902151"/>
          </a:xfrm>
          <a:prstGeom prst="flowChartConnector">
            <a:avLst/>
          </a:prstGeom>
          <a:noFill/>
          <a:ln cap="flat" cmpd="sng" w="28575">
            <a:solidFill>
              <a:srgbClr val="AFDEF9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Image result for harvey milk" id="156" name="Google Shape;156;p14"/>
          <p:cNvPicPr preferRelativeResize="0"/>
          <p:nvPr/>
        </p:nvPicPr>
        <p:blipFill rotWithShape="1">
          <a:blip r:embed="rId4">
            <a:alphaModFix/>
          </a:blip>
          <a:srcRect b="0" l="0" r="-26" t="0"/>
          <a:stretch/>
        </p:blipFill>
        <p:spPr>
          <a:xfrm>
            <a:off x="1003714" y="1871155"/>
            <a:ext cx="1902152" cy="1902152"/>
          </a:xfrm>
          <a:prstGeom prst="flowChartConnector">
            <a:avLst/>
          </a:prstGeom>
          <a:noFill/>
          <a:ln cap="flat" cmpd="sng" w="28575">
            <a:solidFill>
              <a:srgbClr val="AFDEF9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Related image" id="157" name="Google Shape;157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38134" y="1871155"/>
            <a:ext cx="1902152" cy="1902152"/>
          </a:xfrm>
          <a:prstGeom prst="flowChartConnector">
            <a:avLst/>
          </a:prstGeom>
          <a:noFill/>
          <a:ln cap="flat" cmpd="sng" w="28575">
            <a:solidFill>
              <a:srgbClr val="AFDEF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58" name="Google Shape;158;p14"/>
          <p:cNvSpPr/>
          <p:nvPr/>
        </p:nvSpPr>
        <p:spPr>
          <a:xfrm>
            <a:off x="6016625" y="3910012"/>
            <a:ext cx="2344737" cy="239871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AFDEF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Alan Turing was a scientist whose work helped the United Kingdom win World War Two.</a:t>
            </a:r>
            <a:endParaRPr/>
          </a:p>
        </p:txBody>
      </p:sp>
      <p:sp>
        <p:nvSpPr>
          <p:cNvPr id="159" name="Google Shape;159;p14"/>
          <p:cNvSpPr/>
          <p:nvPr/>
        </p:nvSpPr>
        <p:spPr>
          <a:xfrm>
            <a:off x="782637" y="3910012"/>
            <a:ext cx="2344737" cy="239871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AFDEF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Harvey Milk was a politician who campaigned to make life better for LGBT people.</a:t>
            </a:r>
            <a:endParaRPr/>
          </a:p>
        </p:txBody>
      </p:sp>
      <p:sp>
        <p:nvSpPr>
          <p:cNvPr id="160" name="Google Shape;160;p14"/>
          <p:cNvSpPr/>
          <p:nvPr/>
        </p:nvSpPr>
        <p:spPr>
          <a:xfrm>
            <a:off x="3400425" y="3910012"/>
            <a:ext cx="2343150" cy="239871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8575">
            <a:solidFill>
              <a:srgbClr val="AFDEF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no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Sally Ride was an American astronaut.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5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Historically Speaking</a:t>
            </a:r>
            <a:endParaRPr/>
          </a:p>
        </p:txBody>
      </p:sp>
      <p:sp>
        <p:nvSpPr>
          <p:cNvPr id="166" name="Google Shape;166;p15"/>
          <p:cNvSpPr txBox="1"/>
          <p:nvPr/>
        </p:nvSpPr>
        <p:spPr>
          <a:xfrm>
            <a:off x="755650" y="1457325"/>
            <a:ext cx="7632700" cy="29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1967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Homosexual behaviour was made legal in the UK.</a:t>
            </a:r>
            <a:endParaRPr/>
          </a:p>
          <a:p>
            <a:pPr indent="-1841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1988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A law was passed making it illegal for people to talk positively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about homosexuality  in schools. This law ended in 2003.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2000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Gay and lesbian people were finally allowed to serve in the armed forces.</a:t>
            </a:r>
            <a:endParaRPr/>
          </a:p>
          <a:p>
            <a:pPr indent="-1841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2002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Equal rights were granted to same-sex couples applying for adoption.</a:t>
            </a:r>
            <a:endParaRPr/>
          </a:p>
          <a:p>
            <a:pPr indent="-1841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2004</a:t>
            </a: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The Civil Partnership Act was passed, which gave same-sex couples in relationships the same legal rights as heterosexual couples. </a:t>
            </a:r>
            <a:endParaRPr/>
          </a:p>
        </p:txBody>
      </p:sp>
      <p:grpSp>
        <p:nvGrpSpPr>
          <p:cNvPr id="167" name="Google Shape;167;p15"/>
          <p:cNvGrpSpPr/>
          <p:nvPr/>
        </p:nvGrpSpPr>
        <p:grpSpPr>
          <a:xfrm>
            <a:off x="755650" y="4352925"/>
            <a:ext cx="7504112" cy="1739900"/>
            <a:chOff x="755650" y="4352299"/>
            <a:chExt cx="7504112" cy="1740526"/>
          </a:xfrm>
        </p:grpSpPr>
        <p:sp>
          <p:nvSpPr>
            <p:cNvPr id="168" name="Google Shape;168;p15"/>
            <p:cNvSpPr txBox="1"/>
            <p:nvPr/>
          </p:nvSpPr>
          <p:spPr>
            <a:xfrm>
              <a:off x="755650" y="4707824"/>
              <a:ext cx="5314950" cy="1029476"/>
            </a:xfrm>
            <a:prstGeom prst="rect">
              <a:avLst/>
            </a:prstGeom>
            <a:solidFill>
              <a:srgbClr val="C0DEC2"/>
            </a:solidFill>
            <a:ln>
              <a:noFill/>
            </a:ln>
          </p:spPr>
          <p:txBody>
            <a:bodyPr anchorCtr="0" anchor="t" bIns="144000" lIns="144000" spcFirstLastPara="1" rIns="144000" wrap="square" tIns="1440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 some countries, including Sudan, Saudi Arabia, Pakistan and Yemen, being gay or bisexual is still illegal and can be punishable by death.</a:t>
              </a:r>
              <a:endParaRPr/>
            </a:p>
          </p:txBody>
        </p:sp>
        <p:pic>
          <p:nvPicPr>
            <p:cNvPr id="169" name="Google Shape;169;p1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664199" y="4352299"/>
              <a:ext cx="2595563" cy="174052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7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Having Some Pride</a:t>
            </a:r>
            <a:endParaRPr/>
          </a:p>
        </p:txBody>
      </p:sp>
      <p:sp>
        <p:nvSpPr>
          <p:cNvPr id="175" name="Google Shape;175;p17"/>
          <p:cNvSpPr txBox="1"/>
          <p:nvPr/>
        </p:nvSpPr>
        <p:spPr>
          <a:xfrm>
            <a:off x="755650" y="1457325"/>
            <a:ext cx="7632700" cy="63817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0" lang="en-GB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Pride was started to raise awareness of LGBT and promote equal rights to all people.</a:t>
            </a:r>
            <a:endParaRPr/>
          </a:p>
        </p:txBody>
      </p:sp>
      <p:grpSp>
        <p:nvGrpSpPr>
          <p:cNvPr id="176" name="Google Shape;176;p17"/>
          <p:cNvGrpSpPr/>
          <p:nvPr/>
        </p:nvGrpSpPr>
        <p:grpSpPr>
          <a:xfrm>
            <a:off x="755650" y="2193925"/>
            <a:ext cx="7669212" cy="3898900"/>
            <a:chOff x="755649" y="2194061"/>
            <a:chExt cx="7669214" cy="3898764"/>
          </a:xfrm>
        </p:grpSpPr>
        <p:sp>
          <p:nvSpPr>
            <p:cNvPr id="177" name="Google Shape;177;p17"/>
            <p:cNvSpPr txBox="1"/>
            <p:nvPr/>
          </p:nvSpPr>
          <p:spPr>
            <a:xfrm>
              <a:off x="4571999" y="2194061"/>
              <a:ext cx="3852864" cy="389876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17"/>
            <p:cNvSpPr txBox="1"/>
            <p:nvPr/>
          </p:nvSpPr>
          <p:spPr>
            <a:xfrm>
              <a:off x="755649" y="2194061"/>
              <a:ext cx="3816350" cy="3898764"/>
            </a:xfrm>
            <a:prstGeom prst="rect">
              <a:avLst/>
            </a:prstGeom>
            <a:solidFill>
              <a:srgbClr val="CDB5D7"/>
            </a:solidFill>
            <a:ln>
              <a:noFill/>
            </a:ln>
          </p:spPr>
          <p:txBody>
            <a:bodyPr anchorCtr="0" anchor="ctr" bIns="144000" lIns="144000" spcFirstLastPara="1" rIns="144000" wrap="square" tIns="144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Pride includes all people, regardless of: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t/>
              </a:r>
              <a:endParaRPr b="0" i="0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0160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sexuality;</a:t>
              </a:r>
              <a:endParaRPr/>
            </a:p>
            <a:p>
              <a:pPr indent="-10160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race;</a:t>
              </a:r>
              <a:endParaRPr/>
            </a:p>
            <a:p>
              <a:pPr indent="-10160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faith;</a:t>
              </a:r>
              <a:endParaRPr/>
            </a:p>
            <a:p>
              <a:pPr indent="-10160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disability;</a:t>
              </a:r>
              <a:endParaRPr/>
            </a:p>
            <a:p>
              <a:pPr indent="-10160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gender.</a:t>
              </a:r>
              <a:endParaRPr/>
            </a:p>
          </p:txBody>
        </p:sp>
        <p:pic>
          <p:nvPicPr>
            <p:cNvPr id="179" name="Google Shape;179;p1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128420" y="2451233"/>
              <a:ext cx="3110019" cy="364159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8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Start of Pride</a:t>
            </a:r>
            <a:endParaRPr/>
          </a:p>
        </p:txBody>
      </p:sp>
      <p:grpSp>
        <p:nvGrpSpPr>
          <p:cNvPr id="185" name="Google Shape;185;p18"/>
          <p:cNvGrpSpPr/>
          <p:nvPr/>
        </p:nvGrpSpPr>
        <p:grpSpPr>
          <a:xfrm>
            <a:off x="755650" y="1479550"/>
            <a:ext cx="7669212" cy="4616450"/>
            <a:chOff x="755649" y="1479617"/>
            <a:chExt cx="7669214" cy="4616383"/>
          </a:xfrm>
        </p:grpSpPr>
        <p:sp>
          <p:nvSpPr>
            <p:cNvPr id="186" name="Google Shape;186;p18"/>
            <p:cNvSpPr txBox="1"/>
            <p:nvPr/>
          </p:nvSpPr>
          <p:spPr>
            <a:xfrm>
              <a:off x="755649" y="1479617"/>
              <a:ext cx="3816351" cy="4613207"/>
            </a:xfrm>
            <a:prstGeom prst="rect">
              <a:avLst/>
            </a:prstGeom>
            <a:solidFill>
              <a:srgbClr val="C0DEC2"/>
            </a:solidFill>
            <a:ln>
              <a:noFill/>
            </a:ln>
          </p:spPr>
          <p:txBody>
            <a:bodyPr anchorCtr="0" anchor="ctr" bIns="144000" lIns="144000" spcFirstLastPara="1" rIns="144000" wrap="square" tIns="144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Being gay used to be illegal in the United States. Anyone who was suspected of being gay was arrested. 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t/>
              </a:r>
              <a:endParaRPr b="0" i="0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 June 1969, riots broke out between the police and LGBT people in New York City around the Stonewall Inn. This was a bar where gay people socialised and the bar was frequently targeted by the authorities.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t/>
              </a:r>
              <a:endParaRPr b="0" i="0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 June 1970, to remember the Stonewall riots and celebrate the changes they made, the first Pride march took place in Chicago.</a:t>
              </a:r>
              <a:endParaRPr/>
            </a:p>
          </p:txBody>
        </p:sp>
        <p:pic>
          <p:nvPicPr>
            <p:cNvPr descr="https://upload.wikimedia.org/wikipedia/commons/3/35/Stonewall_Inn_1969.jpg" id="187" name="Google Shape;187;p18"/>
            <p:cNvPicPr preferRelativeResize="0"/>
            <p:nvPr/>
          </p:nvPicPr>
          <p:blipFill rotWithShape="1">
            <a:blip r:embed="rId3">
              <a:alphaModFix/>
            </a:blip>
            <a:srcRect b="16845" l="0" r="0" t="5157"/>
            <a:stretch/>
          </p:blipFill>
          <p:spPr>
            <a:xfrm>
              <a:off x="4572000" y="1485900"/>
              <a:ext cx="3852863" cy="46101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9"/>
          <p:cNvSpPr/>
          <p:nvPr>
            <p:ph type="title"/>
          </p:nvPr>
        </p:nvSpPr>
        <p:spPr>
          <a:xfrm>
            <a:off x="457200" y="439737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Rainbow Flag</a:t>
            </a:r>
            <a:endParaRPr/>
          </a:p>
        </p:txBody>
      </p:sp>
      <p:grpSp>
        <p:nvGrpSpPr>
          <p:cNvPr id="193" name="Google Shape;193;p19"/>
          <p:cNvGrpSpPr/>
          <p:nvPr/>
        </p:nvGrpSpPr>
        <p:grpSpPr>
          <a:xfrm>
            <a:off x="755650" y="1460500"/>
            <a:ext cx="7677150" cy="4619625"/>
            <a:chOff x="755650" y="1460501"/>
            <a:chExt cx="7677150" cy="4619623"/>
          </a:xfrm>
        </p:grpSpPr>
        <p:sp>
          <p:nvSpPr>
            <p:cNvPr id="194" name="Google Shape;194;p19"/>
            <p:cNvSpPr txBox="1"/>
            <p:nvPr/>
          </p:nvSpPr>
          <p:spPr>
            <a:xfrm>
              <a:off x="755650" y="1460501"/>
              <a:ext cx="3816350" cy="4619622"/>
            </a:xfrm>
            <a:prstGeom prst="rect">
              <a:avLst/>
            </a:prstGeom>
            <a:solidFill>
              <a:srgbClr val="CDB5D7"/>
            </a:solidFill>
            <a:ln>
              <a:noFill/>
            </a:ln>
          </p:spPr>
          <p:txBody>
            <a:bodyPr anchorCtr="0" anchor="ctr" bIns="144000" lIns="144000" spcFirstLastPara="1" rIns="144000" wrap="square" tIns="1440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rainbow flag was first used at the San Francisco Gay Freedom Day Parade in 1978.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t/>
              </a:r>
              <a:endParaRPr b="0" i="0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gay rights civil movement did not have a symbol at the time, so Gilbert Baker was asked to design one.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t/>
              </a:r>
              <a:endParaRPr b="0" i="0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He chose the rainbow because…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t/>
              </a:r>
              <a:endParaRPr b="0" i="0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b="0" i="0" lang="en-GB" sz="16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‘We are all the colours and all the genders and all the races. The rainbow is a magical part of nature.’</a:t>
              </a:r>
              <a:endParaRPr/>
            </a:p>
          </p:txBody>
        </p:sp>
        <p:pic>
          <p:nvPicPr>
            <p:cNvPr id="195" name="Google Shape;195;p19"/>
            <p:cNvPicPr preferRelativeResize="0"/>
            <p:nvPr/>
          </p:nvPicPr>
          <p:blipFill rotWithShape="1">
            <a:blip r:embed="rId3">
              <a:alphaModFix/>
            </a:blip>
            <a:srcRect b="0" l="14494" r="29728" t="0"/>
            <a:stretch/>
          </p:blipFill>
          <p:spPr>
            <a:xfrm>
              <a:off x="4572000" y="1465579"/>
              <a:ext cx="3860800" cy="461454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0"/>
          <p:cNvSpPr/>
          <p:nvPr>
            <p:ph type="title"/>
          </p:nvPr>
        </p:nvSpPr>
        <p:spPr>
          <a:xfrm>
            <a:off x="366712" y="49847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Time to Think</a:t>
            </a:r>
            <a:br>
              <a:rPr b="1" i="0" lang="en-GB" sz="3600" u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pic>
        <p:nvPicPr>
          <p:cNvPr id="201" name="Google Shape;20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53987" y="1643419"/>
            <a:ext cx="6236024" cy="440959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202" name="Google Shape;202;p20"/>
          <p:cNvPicPr preferRelativeResize="0"/>
          <p:nvPr/>
        </p:nvPicPr>
        <p:blipFill rotWithShape="1">
          <a:blip r:embed="rId4">
            <a:alphaModFix/>
          </a:blip>
          <a:srcRect b="0" l="0" r="0" t="-59015"/>
          <a:stretch/>
        </p:blipFill>
        <p:spPr>
          <a:xfrm>
            <a:off x="1453987" y="1543050"/>
            <a:ext cx="6135533" cy="446434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id="203" name="Google Shape;203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89475" y="3568700"/>
            <a:ext cx="1892300" cy="274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84437" y="3568700"/>
            <a:ext cx="1992312" cy="274002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0"/>
          <p:cNvSpPr txBox="1"/>
          <p:nvPr/>
        </p:nvSpPr>
        <p:spPr>
          <a:xfrm>
            <a:off x="509587" y="995362"/>
            <a:ext cx="8077200" cy="6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1800"/>
              <a:buFont typeface="Oi"/>
              <a:buNone/>
            </a:pPr>
            <a:r>
              <a:rPr b="0" i="0" lang="en-GB" sz="1800" u="none">
                <a:solidFill>
                  <a:srgbClr val="00A8E7"/>
                </a:solidFill>
                <a:latin typeface="Oi"/>
                <a:ea typeface="Oi"/>
                <a:cs typeface="Oi"/>
                <a:sym typeface="Oi"/>
              </a:rPr>
              <a:t>Why was it important for these changes to have happened?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1"/>
          <p:cNvSpPr/>
          <p:nvPr/>
        </p:nvSpPr>
        <p:spPr>
          <a:xfrm>
            <a:off x="503237" y="512762"/>
            <a:ext cx="8137525" cy="2192337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GB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11" name="Google Shape;211;p21"/>
          <p:cNvSpPr txBox="1"/>
          <p:nvPr/>
        </p:nvSpPr>
        <p:spPr>
          <a:xfrm>
            <a:off x="628650" y="7350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GB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212" name="Google Shape;212;p21"/>
          <p:cNvSpPr/>
          <p:nvPr>
            <p:ph idx="4294967295" type="body"/>
          </p:nvPr>
        </p:nvSpPr>
        <p:spPr>
          <a:xfrm>
            <a:off x="628650" y="1127125"/>
            <a:ext cx="7886700" cy="140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-228600" lvl="0" marL="22860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To learn what the letters LGBT+ stands for.</a:t>
            </a:r>
            <a:endParaRPr/>
          </a:p>
          <a:p>
            <a:pPr indent="-228600" lvl="0" marL="2286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To learn about LGBT+ History Month and how it is celebrated.</a:t>
            </a:r>
            <a:endParaRPr/>
          </a:p>
        </p:txBody>
      </p:sp>
      <p:pic>
        <p:nvPicPr>
          <p:cNvPr id="213" name="Google Shape;21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7500" y="3098800"/>
            <a:ext cx="3429000" cy="375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4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2020-05-23T11:25:08Z</dcterms:created>
  <dc:creator>Becky Smith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