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62C8E-82B5-4134-A175-166F4C37744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82E93-05B6-41BF-95BD-E09687DA76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471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62C8E-82B5-4134-A175-166F4C37744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82E93-05B6-41BF-95BD-E09687DA76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264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62C8E-82B5-4134-A175-166F4C37744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82E93-05B6-41BF-95BD-E09687DA76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439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62C8E-82B5-4134-A175-166F4C37744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82E93-05B6-41BF-95BD-E09687DA76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462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62C8E-82B5-4134-A175-166F4C37744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82E93-05B6-41BF-95BD-E09687DA76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020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62C8E-82B5-4134-A175-166F4C37744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82E93-05B6-41BF-95BD-E09687DA76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14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62C8E-82B5-4134-A175-166F4C37744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82E93-05B6-41BF-95BD-E09687DA76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160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62C8E-82B5-4134-A175-166F4C37744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82E93-05B6-41BF-95BD-E09687DA76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285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62C8E-82B5-4134-A175-166F4C37744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82E93-05B6-41BF-95BD-E09687DA76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031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62C8E-82B5-4134-A175-166F4C37744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82E93-05B6-41BF-95BD-E09687DA76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68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62C8E-82B5-4134-A175-166F4C37744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82E93-05B6-41BF-95BD-E09687DA76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761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62C8E-82B5-4134-A175-166F4C37744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82E93-05B6-41BF-95BD-E09687DA76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962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82789" y="1165882"/>
            <a:ext cx="5664926" cy="4468541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Algerian" panose="04020705040A02060702" pitchFamily="82" charset="0"/>
              </a:rPr>
              <a:t>Reading </a:t>
            </a:r>
            <a:br>
              <a:rPr lang="en-GB" dirty="0" smtClean="0">
                <a:latin typeface="Algerian" panose="04020705040A02060702" pitchFamily="82" charset="0"/>
              </a:rPr>
            </a:br>
            <a:r>
              <a:rPr lang="en-GB" dirty="0" err="1" smtClean="0">
                <a:latin typeface="Algerian" panose="04020705040A02060702" pitchFamily="82" charset="0"/>
              </a:rPr>
              <a:t>Mousehole</a:t>
            </a:r>
            <a:r>
              <a:rPr lang="en-GB" dirty="0" smtClean="0">
                <a:latin typeface="Algerian" panose="04020705040A02060702" pitchFamily="82" charset="0"/>
              </a:rPr>
              <a:t> </a:t>
            </a:r>
            <a:r>
              <a:rPr lang="en-GB" dirty="0" smtClean="0">
                <a:latin typeface="Algerian" panose="04020705040A02060702" pitchFamily="82" charset="0"/>
              </a:rPr>
              <a:t>Cat</a:t>
            </a:r>
            <a:br>
              <a:rPr lang="en-GB" dirty="0" smtClean="0">
                <a:latin typeface="Algerian" panose="04020705040A02060702" pitchFamily="82" charset="0"/>
              </a:rPr>
            </a:br>
            <a:r>
              <a:rPr lang="en-GB" dirty="0">
                <a:latin typeface="Algerian" panose="04020705040A02060702" pitchFamily="82" charset="0"/>
              </a:rPr>
              <a:t/>
            </a:r>
            <a:br>
              <a:rPr lang="en-GB" dirty="0">
                <a:latin typeface="Algerian" panose="04020705040A02060702" pitchFamily="82" charset="0"/>
              </a:rPr>
            </a:br>
            <a:r>
              <a:rPr lang="en-GB" dirty="0" smtClean="0">
                <a:solidFill>
                  <a:srgbClr val="7030A0"/>
                </a:solidFill>
                <a:latin typeface="Algerian" panose="04020705040A02060702" pitchFamily="82" charset="0"/>
              </a:rPr>
              <a:t>Don’t read the story yet!</a:t>
            </a:r>
            <a:endParaRPr lang="en-GB" dirty="0">
              <a:solidFill>
                <a:srgbClr val="7030A0"/>
              </a:solidFill>
              <a:latin typeface="Algerian" panose="04020705040A02060702" pitchFamily="82" charset="0"/>
            </a:endParaRPr>
          </a:p>
        </p:txBody>
      </p:sp>
      <p:pic>
        <p:nvPicPr>
          <p:cNvPr id="1026" name="Picture 2" descr="The Mousehole Cat: Amazon.co.uk: Antonia Barber, Nicola Bayley: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70" y="1018903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2104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7530" y="879348"/>
            <a:ext cx="7676198" cy="410561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5488" y="256032"/>
            <a:ext cx="45592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XCCW Joined 6a" panose="03050602040000000000" pitchFamily="66" charset="0"/>
              </a:rPr>
              <a:t>Look at the images </a:t>
            </a:r>
            <a:endParaRPr lang="en-GB" sz="2800" dirty="0">
              <a:latin typeface="XCCW Joined 6a" panose="03050602040000000000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8952" y="5067774"/>
            <a:ext cx="871584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XCCW Joined 6a" panose="03050602040000000000" pitchFamily="66" charset="0"/>
              </a:rPr>
              <a:t>Write 10 things that you </a:t>
            </a:r>
            <a:r>
              <a:rPr lang="en-GB" sz="2800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see</a:t>
            </a:r>
          </a:p>
          <a:p>
            <a:r>
              <a:rPr lang="en-GB" sz="2800" dirty="0" smtClean="0">
                <a:latin typeface="XCCW Joined 6a" panose="03050602040000000000" pitchFamily="66" charset="0"/>
              </a:rPr>
              <a:t>Write 3 things that it makes you </a:t>
            </a:r>
            <a:r>
              <a:rPr lang="en-GB" sz="2800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think </a:t>
            </a:r>
          </a:p>
          <a:p>
            <a:r>
              <a:rPr lang="en-GB" sz="2800" dirty="0" smtClean="0">
                <a:latin typeface="XCCW Joined 6a" panose="03050602040000000000" pitchFamily="66" charset="0"/>
              </a:rPr>
              <a:t>Write 1 thing that makes your </a:t>
            </a:r>
            <a:r>
              <a:rPr lang="en-GB" sz="2800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wonder</a:t>
            </a:r>
            <a:endParaRPr lang="en-GB" sz="2800" dirty="0">
              <a:solidFill>
                <a:srgbClr val="FF0000"/>
              </a:solidFill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081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760" y="68516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latin typeface="XCCW Joined 6a" panose="03050602040000000000" pitchFamily="66" charset="0"/>
              </a:rPr>
              <a:t>You will be reading and learning about a new book called </a:t>
            </a:r>
            <a:r>
              <a:rPr lang="en-GB" dirty="0" err="1" smtClean="0">
                <a:latin typeface="XCCW Joined 6a" panose="03050602040000000000" pitchFamily="66" charset="0"/>
              </a:rPr>
              <a:t>Mousehole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smtClean="0">
                <a:latin typeface="XCCW Joined 6a" panose="03050602040000000000" pitchFamily="66" charset="0"/>
              </a:rPr>
              <a:t>Cat! </a:t>
            </a:r>
            <a:endParaRPr lang="en-GB" dirty="0">
              <a:latin typeface="XCCW Joined 6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6760" y="2612571"/>
            <a:ext cx="10515600" cy="27275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XCCW Joined 6a" panose="03050602040000000000" pitchFamily="66" charset="0"/>
              </a:rPr>
              <a:t>Before you get started there is some vocabulary that you will need to know because it appears in the book</a:t>
            </a:r>
            <a:r>
              <a:rPr lang="en-GB" dirty="0" smtClean="0">
                <a:latin typeface="XCCW Joined 6a" panose="03050602040000000000" pitchFamily="66" charset="0"/>
              </a:rPr>
              <a:t>.</a:t>
            </a:r>
          </a:p>
          <a:p>
            <a:pPr marL="0" indent="0">
              <a:buNone/>
            </a:pPr>
            <a:endParaRPr lang="en-GB" dirty="0" smtClean="0">
              <a:latin typeface="XCCW Joined 6a" panose="03050602040000000000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Having a look at the vocabulary will help you understand what you have read. </a:t>
            </a:r>
            <a:endParaRPr lang="en-GB" dirty="0">
              <a:solidFill>
                <a:srgbClr val="FF0000"/>
              </a:solidFill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523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274" y="40818"/>
            <a:ext cx="12213566" cy="869315"/>
          </a:xfrm>
        </p:spPr>
        <p:txBody>
          <a:bodyPr/>
          <a:lstStyle/>
          <a:p>
            <a:r>
              <a:rPr lang="en-GB" b="1" i="1" u="sng" dirty="0" smtClean="0">
                <a:solidFill>
                  <a:srgbClr val="7030A0"/>
                </a:solidFill>
              </a:rPr>
              <a:t>New Vocabulary </a:t>
            </a:r>
            <a:endParaRPr lang="en-GB" b="1" i="1" u="sng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5760" y="1834693"/>
            <a:ext cx="2220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XCCW Joined 6a" panose="03050602040000000000" pitchFamily="66" charset="0"/>
              </a:rPr>
              <a:t>Moorland</a:t>
            </a:r>
            <a:endParaRPr lang="en-GB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0741" y="1451419"/>
            <a:ext cx="2354337" cy="157524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443728" y="177737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/>
              <a:t>Open </a:t>
            </a:r>
            <a:r>
              <a:rPr lang="en-GB" dirty="0"/>
              <a:t>land, often overgrown with heather (a purple flowering bush) and found in places high above ground where its gets a lot of rain.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0741" y="3159334"/>
            <a:ext cx="2354337" cy="156037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5176" y="3544621"/>
            <a:ext cx="21691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XCCW Joined 6a" panose="03050602040000000000" pitchFamily="66" charset="0"/>
              </a:rPr>
              <a:t>Headland</a:t>
            </a:r>
            <a:endParaRPr lang="en-GB" dirty="0">
              <a:latin typeface="XCCW Joined 6a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443728" y="362156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/>
              <a:t>A </a:t>
            </a:r>
            <a:r>
              <a:rPr lang="en-GB" dirty="0"/>
              <a:t>narrow piece of land that comes from a coastline into the sea. Usually high above the ground level.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7731" y="4977040"/>
            <a:ext cx="2297347" cy="177395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1408" y="5419141"/>
            <a:ext cx="1930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XCCW Joined 6a" panose="03050602040000000000" pitchFamily="66" charset="0"/>
              </a:rPr>
              <a:t>Harbour</a:t>
            </a:r>
            <a:endParaRPr lang="en-GB" dirty="0">
              <a:latin typeface="XCCW Joined 6a" panose="03050602040000000000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590032" y="541914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/>
              <a:t>A </a:t>
            </a:r>
            <a:r>
              <a:rPr lang="en-GB" dirty="0"/>
              <a:t>sheltered area of water where boats can be anchored.</a:t>
            </a:r>
          </a:p>
        </p:txBody>
      </p:sp>
    </p:spTree>
    <p:extLst>
      <p:ext uri="{BB962C8B-B14F-4D97-AF65-F5344CB8AC3E}">
        <p14:creationId xmlns:p14="http://schemas.microsoft.com/office/powerpoint/2010/main" val="3224799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468"/>
            <a:ext cx="10515600" cy="869315"/>
          </a:xfrm>
        </p:spPr>
        <p:txBody>
          <a:bodyPr/>
          <a:lstStyle/>
          <a:p>
            <a:r>
              <a:rPr lang="en-GB" dirty="0" smtClean="0"/>
              <a:t>Vocabulary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42022" y="1370475"/>
            <a:ext cx="27013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XCCW Joined 6a" panose="03050602040000000000" pitchFamily="66" charset="0"/>
              </a:rPr>
              <a:t>breakwaters</a:t>
            </a:r>
            <a:endParaRPr lang="en-GB" dirty="0">
              <a:latin typeface="XCCW Joined 6a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68498" y="1552974"/>
            <a:ext cx="58603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A </a:t>
            </a:r>
            <a:r>
              <a:rPr lang="en-GB" dirty="0"/>
              <a:t>barrier built out into the sea to protect a coast or harbour from the force of wave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5177" y="3069133"/>
            <a:ext cx="24140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XCCW Joined 6a" panose="03050602040000000000" pitchFamily="66" charset="0"/>
              </a:rPr>
              <a:t>Stoke the range</a:t>
            </a:r>
            <a:endParaRPr lang="en-GB" dirty="0">
              <a:latin typeface="XCCW Joined 6a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80760" y="3146077"/>
            <a:ext cx="5458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To </a:t>
            </a:r>
            <a:r>
              <a:rPr lang="en-GB" dirty="0"/>
              <a:t>poke the fire in an oven which has a fire inside to cook the food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0531" y="5266818"/>
            <a:ext cx="23631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XCCW Joined 6a" panose="03050602040000000000" pitchFamily="66" charset="0"/>
              </a:rPr>
              <a:t>Patchwork</a:t>
            </a:r>
            <a:endParaRPr lang="en-GB" dirty="0">
              <a:latin typeface="XCCW Joined 6a" panose="03050602040000000000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663184" y="494365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/>
              <a:t>Made </a:t>
            </a:r>
            <a:r>
              <a:rPr lang="en-GB" dirty="0"/>
              <a:t>by sewing together small pieces of material of different colours or patterns.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403" y="1100519"/>
            <a:ext cx="3118259" cy="155124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403" y="2921717"/>
            <a:ext cx="2542413" cy="167529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3403" y="4738687"/>
            <a:ext cx="1971675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826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latin typeface="XCCW Joined 6a" panose="03050602040000000000" pitchFamily="66" charset="0"/>
              </a:rPr>
              <a:t>LO: I am learning to respond to a text</a:t>
            </a:r>
            <a:endParaRPr lang="en-GB" sz="3200" dirty="0">
              <a:latin typeface="XCCW Joined 6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849368" cy="40631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dirty="0" smtClean="0"/>
              <a:t>Read up to page 9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As you are reading think carefully about what is happening in the book. </a:t>
            </a:r>
          </a:p>
          <a:p>
            <a:pPr marL="0" indent="0">
              <a:buNone/>
            </a:pPr>
            <a:r>
              <a:rPr lang="en-GB" dirty="0" smtClean="0"/>
              <a:t>Write down any new words that look interesting or you’re unsure about and try to predict what’s going to happen next!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7226" y="1825625"/>
            <a:ext cx="4407789" cy="437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897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192" y="365125"/>
            <a:ext cx="10960608" cy="74129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Now complete the sheet, or write your answers directly in your books.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2017" y="1419796"/>
            <a:ext cx="7219950" cy="46767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99232" y="2377440"/>
            <a:ext cx="2304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Write at least 3 things that you’re unsure about.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720840" y="2377440"/>
            <a:ext cx="2304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Write at least 1 thing  you've found out.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756916" y="4553712"/>
            <a:ext cx="334708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a (online) dictionary to help you find the definitions for words you are unsure about. Make sure the definition makes sense when you re-read the sentence it’s in!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345936" y="4487024"/>
            <a:ext cx="3054096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the stem sentences to explain your prediction. </a:t>
            </a:r>
          </a:p>
          <a:p>
            <a:endParaRPr lang="en-GB" sz="1050" dirty="0"/>
          </a:p>
          <a:p>
            <a:r>
              <a:rPr lang="en-GB" dirty="0" smtClean="0"/>
              <a:t>I predict that….</a:t>
            </a:r>
          </a:p>
          <a:p>
            <a:r>
              <a:rPr lang="en-GB" dirty="0" smtClean="0"/>
              <a:t>I think this because…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4560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330</Words>
  <Application>Microsoft Office PowerPoint</Application>
  <PresentationFormat>Widescreen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Algerian</vt:lpstr>
      <vt:lpstr>Arial</vt:lpstr>
      <vt:lpstr>Calibri</vt:lpstr>
      <vt:lpstr>Calibri Light</vt:lpstr>
      <vt:lpstr>XCCW Joined 6a</vt:lpstr>
      <vt:lpstr>Office Theme</vt:lpstr>
      <vt:lpstr>Reading  Mousehole Cat  Don’t read the story yet!</vt:lpstr>
      <vt:lpstr>PowerPoint Presentation</vt:lpstr>
      <vt:lpstr>You will be reading and learning about a new book called Mousehole Cat! </vt:lpstr>
      <vt:lpstr>New Vocabulary </vt:lpstr>
      <vt:lpstr>Vocabulary </vt:lpstr>
      <vt:lpstr>LO: I am learning to respond to a text</vt:lpstr>
      <vt:lpstr>Now complete the sheet, or write your answers directly in your books.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 Mousehole Cat</dc:title>
  <dc:creator>Lloyd Viney</dc:creator>
  <cp:lastModifiedBy>Rachel Woods</cp:lastModifiedBy>
  <cp:revision>5</cp:revision>
  <dcterms:created xsi:type="dcterms:W3CDTF">2021-01-08T14:56:44Z</dcterms:created>
  <dcterms:modified xsi:type="dcterms:W3CDTF">2021-01-08T15:28:59Z</dcterms:modified>
</cp:coreProperties>
</file>