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72" r:id="rId5"/>
    <p:sldId id="273" r:id="rId6"/>
    <p:sldId id="274" r:id="rId7"/>
    <p:sldId id="271" r:id="rId8"/>
    <p:sldId id="26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04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929445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42203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10675CF-9A7E-4438-812B-EEB14F92E949}"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465407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10675CF-9A7E-4438-812B-EEB14F92E949}"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197588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10675CF-9A7E-4438-812B-EEB14F92E949}"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811404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10675CF-9A7E-4438-812B-EEB14F92E949}"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781767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0675CF-9A7E-4438-812B-EEB14F92E949}"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040985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0675CF-9A7E-4438-812B-EEB14F92E949}"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642345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0675CF-9A7E-4438-812B-EEB14F92E949}"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787256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1457024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03592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0675CF-9A7E-4438-812B-EEB14F92E949}" type="datetimeFigureOut">
              <a:rPr lang="en-GB" smtClean="0"/>
              <a:t>18/01/2021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2F3D32-E1F6-4173-BE0E-D796248D2664}" type="slidenum">
              <a:rPr lang="en-GB" smtClean="0"/>
              <a:t>‹#›</a:t>
            </a:fld>
            <a:endParaRPr lang="en-GB"/>
          </a:p>
        </p:txBody>
      </p:sp>
    </p:spTree>
    <p:extLst>
      <p:ext uri="{BB962C8B-B14F-4D97-AF65-F5344CB8AC3E}">
        <p14:creationId xmlns:p14="http://schemas.microsoft.com/office/powerpoint/2010/main" val="216099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pic>
        <p:nvPicPr>
          <p:cNvPr id="1026" name="Picture 2"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335" y="1365840"/>
            <a:ext cx="11229975" cy="3990976"/>
          </a:xfrm>
          <a:prstGeom prst="rect">
            <a:avLst/>
          </a:prstGeom>
          <a:noFill/>
          <a:extLst>
            <a:ext uri="{909E8E84-426E-40DD-AFC4-6F175D3DCCD1}">
              <a14:hiddenFill xmlns:a14="http://schemas.microsoft.com/office/drawing/2010/main">
                <a:solidFill>
                  <a:srgbClr val="FFFFFF"/>
                </a:solidFill>
              </a14:hiddenFill>
            </a:ext>
          </a:extLst>
        </p:spPr>
      </p:pic>
      <p:pic>
        <p:nvPicPr>
          <p:cNvPr id="2"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04080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4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75657" y="731520"/>
            <a:ext cx="9588137" cy="5016758"/>
          </a:xfrm>
          <a:prstGeom prst="rect">
            <a:avLst/>
          </a:prstGeom>
          <a:solidFill>
            <a:schemeClr val="accent2">
              <a:lumMod val="20000"/>
              <a:lumOff val="80000"/>
            </a:schemeClr>
          </a:solidFill>
        </p:spPr>
        <p:txBody>
          <a:bodyPr wrap="square" rtlCol="0">
            <a:spAutoFit/>
          </a:bodyPr>
          <a:lstStyle/>
          <a:p>
            <a:r>
              <a:rPr lang="en-GB" sz="2000" dirty="0" smtClean="0">
                <a:latin typeface="XCCW Joined 6a" panose="03050602040000000000" pitchFamily="66" charset="0"/>
              </a:rPr>
              <a:t>What is prediction?</a:t>
            </a:r>
          </a:p>
          <a:p>
            <a:endParaRPr lang="en-GB" sz="2000" dirty="0">
              <a:latin typeface="XCCW Joined 6a" panose="03050602040000000000" pitchFamily="66" charset="0"/>
            </a:endParaRPr>
          </a:p>
          <a:p>
            <a:r>
              <a:rPr lang="en-GB" sz="2000" i="1" dirty="0" smtClean="0">
                <a:latin typeface="XCCW Joined 6a" panose="03050602040000000000" pitchFamily="66" charset="0"/>
              </a:rPr>
              <a:t>In order to make a prediction, readers need to explain what they believe will happen in the text before reading.  Predictions can be done at the beginning of the text or throughout reading.</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Look at images in the book</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Think about what we already know about the story and characters</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Look at the text – what is </a:t>
            </a:r>
            <a:r>
              <a:rPr lang="en-GB" sz="2000" dirty="0" smtClean="0">
                <a:latin typeface="XCCW Joined 6a" panose="03050602040000000000" pitchFamily="66" charset="0"/>
              </a:rPr>
              <a:t>happening</a:t>
            </a:r>
            <a:r>
              <a:rPr lang="en-GB" sz="2000" i="1" dirty="0" smtClean="0">
                <a:latin typeface="XCCW Joined 6a" panose="03050602040000000000" pitchFamily="66" charset="0"/>
              </a:rPr>
              <a:t>  </a:t>
            </a:r>
            <a:endParaRPr lang="en-GB" sz="1400" i="1" dirty="0">
              <a:latin typeface="XCCW Joined 6a" panose="03050602040000000000" pitchFamily="66" charset="0"/>
            </a:endParaRPr>
          </a:p>
        </p:txBody>
      </p:sp>
      <p:pic>
        <p:nvPicPr>
          <p:cNvPr id="3"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13861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200"/>
                                  </p:stCondLst>
                                  <p:childTnLst>
                                    <p:set>
                                      <p:cBhvr>
                                        <p:cTn id="6" dur="1" fill="hold">
                                          <p:stCondLst>
                                            <p:cond delay="0"/>
                                          </p:stCondLst>
                                        </p:cTn>
                                        <p:tgtEl>
                                          <p:spTgt spid="2">
                                            <p:bg/>
                                          </p:spTgt>
                                        </p:tgtEl>
                                        <p:attrNameLst>
                                          <p:attrName>style.visibility</p:attrName>
                                        </p:attrNameLst>
                                      </p:cBhvr>
                                      <p:to>
                                        <p:strVal val="visible"/>
                                      </p:to>
                                    </p:set>
                                    <p:anim calcmode="lin" valueType="num">
                                      <p:cBhvr additive="base">
                                        <p:cTn id="7" dur="500" fill="hold"/>
                                        <p:tgtEl>
                                          <p:spTgt spid="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20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20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20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20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20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3"/>
                    </p:tgtEl>
                  </p:cond>
                </p:stCondLst>
                <p:endSync evt="end" delay="0">
                  <p:rtn val="all"/>
                </p:endSync>
                <p:childTnLst>
                  <p:par>
                    <p:cTn id="40" fill="hold">
                      <p:stCondLst>
                        <p:cond delay="0"/>
                      </p:stCondLst>
                      <p:childTnLst>
                        <p:par>
                          <p:cTn id="41" fill="hold">
                            <p:stCondLst>
                              <p:cond delay="0"/>
                            </p:stCondLst>
                            <p:childTnLst>
                              <p:par>
                                <p:cTn id="42" presetID="1" presetClass="mediacall" presetSubtype="0" fill="hold" nodeType="clickEffect">
                                  <p:stCondLst>
                                    <p:cond delay="0"/>
                                  </p:stCondLst>
                                  <p:childTnLst>
                                    <p:cmd type="call" cmd="playFrom(0.0)">
                                      <p:cBhvr>
                                        <p:cTn id="43" dur="53024" fill="hold"/>
                                        <p:tgtEl>
                                          <p:spTgt spid="3"/>
                                        </p:tgtEl>
                                      </p:cBhvr>
                                    </p:cmd>
                                  </p:childTnLst>
                                </p:cTn>
                              </p:par>
                            </p:childTnLst>
                          </p:cTn>
                        </p:par>
                      </p:childTnLst>
                    </p:cTn>
                  </p:par>
                </p:childTnLst>
              </p:cTn>
              <p:nextCondLst>
                <p:cond evt="onClick" delay="0">
                  <p:tgtEl>
                    <p:spTgt spid="3"/>
                  </p:tgtEl>
                </p:cond>
              </p:nextCondLst>
            </p:seq>
            <p:audio>
              <p:cMediaNode vol="80000">
                <p:cTn id="44" fill="hold" display="0">
                  <p:stCondLst>
                    <p:cond delay="indefinite"/>
                  </p:stCondLst>
                  <p:endCondLst>
                    <p:cond evt="onStopAudio" delay="0">
                      <p:tgtEl>
                        <p:sldTgt/>
                      </p:tgtEl>
                    </p:cond>
                  </p:endCondLst>
                </p:cTn>
                <p:tgtEl>
                  <p:spTgt spid="3"/>
                </p:tgtEl>
              </p:cMediaNode>
            </p:audio>
          </p:childTnLst>
        </p:cTn>
      </p:par>
    </p:tnLst>
    <p:bldLst>
      <p:bldP spid="2"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240970" y="744583"/>
            <a:ext cx="9588137" cy="5262979"/>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Today, we will be using text to find our evidence to make a prediction.  </a:t>
            </a: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r>
              <a:rPr lang="en-GB" sz="2400" dirty="0" smtClean="0">
                <a:latin typeface="XCCW Joined 6a" panose="03050602040000000000" pitchFamily="66" charset="0"/>
              </a:rPr>
              <a:t>What might be happening?</a:t>
            </a:r>
            <a:endParaRPr lang="en-GB" sz="2400" dirty="0">
              <a:latin typeface="XCCW Joined 6a" panose="03050602040000000000" pitchFamily="66" charset="0"/>
            </a:endParaRPr>
          </a:p>
          <a:p>
            <a:endParaRPr lang="en-GB" sz="2400" i="1" dirty="0" smtClean="0">
              <a:latin typeface="XCCW Joined 6a" panose="03050602040000000000" pitchFamily="66" charset="0"/>
            </a:endParaRPr>
          </a:p>
        </p:txBody>
      </p:sp>
      <p:sp>
        <p:nvSpPr>
          <p:cNvPr id="2" name="TextBox 1"/>
          <p:cNvSpPr txBox="1"/>
          <p:nvPr/>
        </p:nvSpPr>
        <p:spPr>
          <a:xfrm>
            <a:off x="3376746" y="2083410"/>
            <a:ext cx="5316584" cy="2585323"/>
          </a:xfrm>
          <a:prstGeom prst="rect">
            <a:avLst/>
          </a:prstGeom>
          <a:solidFill>
            <a:schemeClr val="accent2">
              <a:lumMod val="60000"/>
              <a:lumOff val="40000"/>
            </a:schemeClr>
          </a:solidFill>
        </p:spPr>
        <p:txBody>
          <a:bodyPr wrap="square" rtlCol="0">
            <a:spAutoFit/>
          </a:bodyPr>
          <a:lstStyle/>
          <a:p>
            <a:pPr algn="just"/>
            <a:r>
              <a:rPr lang="en-GB" dirty="0" smtClean="0">
                <a:latin typeface="XCCW Joined 6a" panose="03050602040000000000" pitchFamily="66" charset="0"/>
              </a:rPr>
              <a:t>As the clouds rolled in from the sea, the temperature started to drop.  Darkness began to cover the small house and Bob quickly returned to his home.  A rumbling sounded.  It was almost here.  Flashes of light lit up the dark sky.  The black clouds were overhead now, as the next flash and rumble was heard.  </a:t>
            </a:r>
            <a:endParaRPr lang="en-GB" dirty="0">
              <a:latin typeface="XCCW Joined 6a" panose="03050602040000000000" pitchFamily="66" charset="0"/>
            </a:endParaRPr>
          </a:p>
        </p:txBody>
      </p:sp>
      <p:pic>
        <p:nvPicPr>
          <p:cNvPr id="3"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4599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20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20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200"/>
                                  </p:stCondLst>
                                  <p:childTnLst>
                                    <p:set>
                                      <p:cBhvr>
                                        <p:cTn id="18" dur="1" fill="hold">
                                          <p:stCondLst>
                                            <p:cond delay="0"/>
                                          </p:stCondLst>
                                        </p:cTn>
                                        <p:tgtEl>
                                          <p:spTgt spid="5">
                                            <p:txEl>
                                              <p:pRg st="11" end="11"/>
                                            </p:txEl>
                                          </p:spTgt>
                                        </p:tgtEl>
                                        <p:attrNameLst>
                                          <p:attrName>style.visibility</p:attrName>
                                        </p:attrNameLst>
                                      </p:cBhvr>
                                      <p:to>
                                        <p:strVal val="visible"/>
                                      </p:to>
                                    </p:set>
                                    <p:anim calcmode="lin" valueType="num">
                                      <p:cBhvr additive="base">
                                        <p:cTn id="19"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3"/>
                    </p:tgtEl>
                  </p:cond>
                </p:stCondLst>
                <p:endSync evt="end" delay="0">
                  <p:rtn val="all"/>
                </p:endSync>
                <p:childTnLst>
                  <p:par>
                    <p:cTn id="22" fill="hold">
                      <p:stCondLst>
                        <p:cond delay="0"/>
                      </p:stCondLst>
                      <p:childTnLst>
                        <p:par>
                          <p:cTn id="23" fill="hold">
                            <p:stCondLst>
                              <p:cond delay="0"/>
                            </p:stCondLst>
                            <p:childTnLst>
                              <p:par>
                                <p:cTn id="24" presetID="1" presetClass="mediacall" presetSubtype="0" fill="hold" nodeType="clickEffect">
                                  <p:stCondLst>
                                    <p:cond delay="0"/>
                                  </p:stCondLst>
                                  <p:childTnLst>
                                    <p:cmd type="call" cmd="playFrom(0.0)">
                                      <p:cBhvr>
                                        <p:cTn id="25" dur="64346" fill="hold"/>
                                        <p:tgtEl>
                                          <p:spTgt spid="3"/>
                                        </p:tgtEl>
                                      </p:cBhvr>
                                    </p:cmd>
                                  </p:childTnLst>
                                </p:cTn>
                              </p:par>
                            </p:childTnLst>
                          </p:cTn>
                        </p:par>
                      </p:childTnLst>
                    </p:cTn>
                  </p:par>
                </p:childTnLst>
              </p:cTn>
              <p:nextCondLst>
                <p:cond evt="onClick" delay="0">
                  <p:tgtEl>
                    <p:spTgt spid="3"/>
                  </p:tgtEl>
                </p:cond>
              </p:nextCondLst>
            </p:seq>
            <p:audio>
              <p:cMediaNode vol="80000">
                <p:cTn id="26" fill="hold" display="0">
                  <p:stCondLst>
                    <p:cond delay="indefinite"/>
                  </p:stCondLst>
                  <p:endCondLst>
                    <p:cond evt="onStopAudio" delay="0">
                      <p:tgtEl>
                        <p:sldTgt/>
                      </p:tgtEl>
                    </p:cond>
                  </p:endCondLst>
                </p:cTn>
                <p:tgtEl>
                  <p:spTgt spid="3"/>
                </p:tgtEl>
              </p:cMediaNode>
            </p:audio>
          </p:childTnLst>
        </p:cTn>
      </p:par>
    </p:tnLst>
    <p:bldLst>
      <p:bldP spid="5"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240970" y="744583"/>
            <a:ext cx="9588137" cy="5262979"/>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might be happening?</a:t>
            </a:r>
            <a:endParaRPr lang="en-GB" sz="2400"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dirty="0"/>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p:txBody>
      </p:sp>
      <p:sp>
        <p:nvSpPr>
          <p:cNvPr id="2" name="TextBox 1"/>
          <p:cNvSpPr txBox="1"/>
          <p:nvPr/>
        </p:nvSpPr>
        <p:spPr>
          <a:xfrm>
            <a:off x="3376746" y="2083410"/>
            <a:ext cx="5316584" cy="2585323"/>
          </a:xfrm>
          <a:prstGeom prst="rect">
            <a:avLst/>
          </a:prstGeom>
          <a:solidFill>
            <a:schemeClr val="accent2">
              <a:lumMod val="60000"/>
              <a:lumOff val="40000"/>
            </a:schemeClr>
          </a:solidFill>
        </p:spPr>
        <p:txBody>
          <a:bodyPr wrap="square" rtlCol="0">
            <a:spAutoFit/>
          </a:bodyPr>
          <a:lstStyle/>
          <a:p>
            <a:pPr algn="just"/>
            <a:r>
              <a:rPr lang="en-GB" dirty="0">
                <a:latin typeface="XCCW Joined 6a" panose="03050602040000000000" pitchFamily="66" charset="0"/>
              </a:rPr>
              <a:t>As the clouds rolled in from the sea, the temperature started to drop.  Darkness began to cover the small house and Bob quickly returned to his home.  A rumbling sounded.  It was almost here.  Flashes of light lit up the dark sky. </a:t>
            </a:r>
            <a:r>
              <a:rPr lang="en-GB" dirty="0" smtClean="0">
                <a:latin typeface="XCCW Joined 6a" panose="03050602040000000000" pitchFamily="66" charset="0"/>
              </a:rPr>
              <a:t>The </a:t>
            </a:r>
            <a:r>
              <a:rPr lang="en-GB" dirty="0">
                <a:latin typeface="XCCW Joined 6a" panose="03050602040000000000" pitchFamily="66" charset="0"/>
              </a:rPr>
              <a:t>black clouds were overhead now, as the next flash and </a:t>
            </a:r>
            <a:r>
              <a:rPr lang="en-GB" dirty="0" smtClean="0">
                <a:latin typeface="XCCW Joined 6a" panose="03050602040000000000" pitchFamily="66" charset="0"/>
              </a:rPr>
              <a:t>rumble was </a:t>
            </a:r>
            <a:r>
              <a:rPr lang="en-GB" dirty="0">
                <a:latin typeface="XCCW Joined 6a" panose="03050602040000000000" pitchFamily="66" charset="0"/>
              </a:rPr>
              <a:t>heard.  </a:t>
            </a:r>
          </a:p>
        </p:txBody>
      </p:sp>
      <p:cxnSp>
        <p:nvCxnSpPr>
          <p:cNvPr id="24" name="Elbow Connector 23"/>
          <p:cNvCxnSpPr/>
          <p:nvPr/>
        </p:nvCxnSpPr>
        <p:spPr>
          <a:xfrm flipV="1">
            <a:off x="4741817" y="2384085"/>
            <a:ext cx="4689566" cy="235019"/>
          </a:xfrm>
          <a:prstGeom prst="bentConnector3">
            <a:avLst>
              <a:gd name="adj1" fmla="val 83705"/>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Elbow Connector 32"/>
          <p:cNvCxnSpPr/>
          <p:nvPr/>
        </p:nvCxnSpPr>
        <p:spPr>
          <a:xfrm>
            <a:off x="1867989" y="2384085"/>
            <a:ext cx="5218611" cy="555058"/>
          </a:xfrm>
          <a:prstGeom prst="bentConnector3">
            <a:avLst>
              <a:gd name="adj1" fmla="val 29975"/>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6" name="Elbow Connector 35"/>
          <p:cNvCxnSpPr/>
          <p:nvPr/>
        </p:nvCxnSpPr>
        <p:spPr>
          <a:xfrm>
            <a:off x="6387737" y="3757657"/>
            <a:ext cx="3984172" cy="310862"/>
          </a:xfrm>
          <a:prstGeom prst="bentConnector3">
            <a:avLst>
              <a:gd name="adj1" fmla="val 61475"/>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Elbow Connector 38"/>
          <p:cNvCxnSpPr/>
          <p:nvPr/>
        </p:nvCxnSpPr>
        <p:spPr>
          <a:xfrm flipV="1">
            <a:off x="1698167" y="3474722"/>
            <a:ext cx="6257113" cy="100841"/>
          </a:xfrm>
          <a:prstGeom prst="bentConnector3">
            <a:avLst/>
          </a:prstGeom>
          <a:ln w="38100">
            <a:solidFill>
              <a:srgbClr val="CE0494"/>
            </a:solidFill>
          </a:ln>
        </p:spPr>
        <p:style>
          <a:lnRef idx="1">
            <a:schemeClr val="accent1"/>
          </a:lnRef>
          <a:fillRef idx="0">
            <a:schemeClr val="accent1"/>
          </a:fillRef>
          <a:effectRef idx="0">
            <a:schemeClr val="accent1"/>
          </a:effectRef>
          <a:fontRef idx="minor">
            <a:schemeClr val="tx1"/>
          </a:fontRef>
        </p:style>
      </p:cxnSp>
      <p:pic>
        <p:nvPicPr>
          <p:cNvPr id="3"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8936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anim calcmode="lin" valueType="num">
                                      <p:cBhvr>
                                        <p:cTn id="15" dur="1000" fill="hold"/>
                                        <p:tgtEl>
                                          <p:spTgt spid="33"/>
                                        </p:tgtEl>
                                        <p:attrNameLst>
                                          <p:attrName>ppt_x</p:attrName>
                                        </p:attrNameLst>
                                      </p:cBhvr>
                                      <p:tavLst>
                                        <p:tav tm="0">
                                          <p:val>
                                            <p:strVal val="#ppt_x"/>
                                          </p:val>
                                        </p:tav>
                                        <p:tav tm="100000">
                                          <p:val>
                                            <p:strVal val="#ppt_x"/>
                                          </p:val>
                                        </p:tav>
                                      </p:tavLst>
                                    </p:anim>
                                    <p:anim calcmode="lin" valueType="num">
                                      <p:cBhvr>
                                        <p:cTn id="1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1000"/>
                                        <p:tgtEl>
                                          <p:spTgt spid="36"/>
                                        </p:tgtEl>
                                      </p:cBhvr>
                                    </p:animEffect>
                                    <p:anim calcmode="lin" valueType="num">
                                      <p:cBhvr>
                                        <p:cTn id="29" dur="1000" fill="hold"/>
                                        <p:tgtEl>
                                          <p:spTgt spid="36"/>
                                        </p:tgtEl>
                                        <p:attrNameLst>
                                          <p:attrName>ppt_x</p:attrName>
                                        </p:attrNameLst>
                                      </p:cBhvr>
                                      <p:tavLst>
                                        <p:tav tm="0">
                                          <p:val>
                                            <p:strVal val="#ppt_x"/>
                                          </p:val>
                                        </p:tav>
                                        <p:tav tm="100000">
                                          <p:val>
                                            <p:strVal val="#ppt_x"/>
                                          </p:val>
                                        </p:tav>
                                      </p:tavLst>
                                    </p:anim>
                                    <p:anim calcmode="lin" valueType="num">
                                      <p:cBhvr>
                                        <p:cTn id="3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1" restart="whenNotActive" fill="hold" evtFilter="cancelBubble" nodeType="interactiveSeq">
                <p:stCondLst>
                  <p:cond evt="onClick" delay="0">
                    <p:tgtEl>
                      <p:spTgt spid="3"/>
                    </p:tgtEl>
                  </p:cond>
                </p:stCondLst>
                <p:endSync evt="end" delay="0">
                  <p:rtn val="all"/>
                </p:endSync>
                <p:childTnLst>
                  <p:par>
                    <p:cTn id="32" fill="hold">
                      <p:stCondLst>
                        <p:cond delay="0"/>
                      </p:stCondLst>
                      <p:childTnLst>
                        <p:par>
                          <p:cTn id="33" fill="hold">
                            <p:stCondLst>
                              <p:cond delay="0"/>
                            </p:stCondLst>
                            <p:childTnLst>
                              <p:par>
                                <p:cTn id="34" presetID="1" presetClass="mediacall" presetSubtype="0" fill="hold" nodeType="clickEffect">
                                  <p:stCondLst>
                                    <p:cond delay="0"/>
                                  </p:stCondLst>
                                  <p:childTnLst>
                                    <p:cmd type="call" cmd="playFrom(0.0)">
                                      <p:cBhvr>
                                        <p:cTn id="35" dur="41660" fill="hold"/>
                                        <p:tgtEl>
                                          <p:spTgt spid="3"/>
                                        </p:tgtEl>
                                      </p:cBhvr>
                                    </p:cmd>
                                  </p:childTnLst>
                                </p:cTn>
                              </p:par>
                            </p:childTnLst>
                          </p:cTn>
                        </p:par>
                      </p:childTnLst>
                    </p:cTn>
                  </p:par>
                </p:childTnLst>
              </p:cTn>
              <p:nextCondLst>
                <p:cond evt="onClick" delay="0">
                  <p:tgtEl>
                    <p:spTgt spid="3"/>
                  </p:tgtEl>
                </p:cond>
              </p:nextCondLst>
            </p:seq>
            <p:audio>
              <p:cMediaNode vol="80000">
                <p:cTn id="36"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240970" y="744583"/>
            <a:ext cx="9588137" cy="5262979"/>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might be happening?</a:t>
            </a:r>
            <a:endParaRPr lang="en-GB" sz="2400"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dirty="0"/>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p:txBody>
      </p:sp>
      <p:pic>
        <p:nvPicPr>
          <p:cNvPr id="8" name="Picture 7"/>
          <p:cNvPicPr/>
          <p:nvPr/>
        </p:nvPicPr>
        <p:blipFill>
          <a:blip r:embed="rId5">
            <a:extLst>
              <a:ext uri="{28A0092B-C50C-407E-A947-70E740481C1C}">
                <a14:useLocalDpi xmlns:a14="http://schemas.microsoft.com/office/drawing/2010/main" val="0"/>
              </a:ext>
            </a:extLst>
          </a:blip>
          <a:stretch>
            <a:fillRect/>
          </a:stretch>
        </p:blipFill>
        <p:spPr>
          <a:xfrm>
            <a:off x="1662791" y="1492025"/>
            <a:ext cx="2256065" cy="2191702"/>
          </a:xfrm>
          <a:prstGeom prst="rect">
            <a:avLst/>
          </a:prstGeom>
        </p:spPr>
      </p:pic>
      <p:sp>
        <p:nvSpPr>
          <p:cNvPr id="3" name="TextBox 2"/>
          <p:cNvSpPr txBox="1"/>
          <p:nvPr/>
        </p:nvSpPr>
        <p:spPr>
          <a:xfrm>
            <a:off x="1841863" y="1933303"/>
            <a:ext cx="1828800" cy="1200329"/>
          </a:xfrm>
          <a:prstGeom prst="rect">
            <a:avLst/>
          </a:prstGeom>
          <a:noFill/>
        </p:spPr>
        <p:txBody>
          <a:bodyPr wrap="square" rtlCol="0">
            <a:spAutoFit/>
          </a:bodyPr>
          <a:lstStyle/>
          <a:p>
            <a:r>
              <a:rPr lang="en-GB" dirty="0" smtClean="0">
                <a:latin typeface="XCCW Joined 6a" panose="03050602040000000000" pitchFamily="66" charset="0"/>
              </a:rPr>
              <a:t>Temperature started to drop –  it’s getting cold</a:t>
            </a:r>
            <a:endParaRPr lang="en-GB" dirty="0">
              <a:latin typeface="XCCW Joined 6a" panose="03050602040000000000" pitchFamily="66" charset="0"/>
            </a:endParaRPr>
          </a:p>
        </p:txBody>
      </p:sp>
      <p:pic>
        <p:nvPicPr>
          <p:cNvPr id="11" name="Picture 10"/>
          <p:cNvPicPr/>
          <p:nvPr/>
        </p:nvPicPr>
        <p:blipFill>
          <a:blip r:embed="rId5">
            <a:extLst>
              <a:ext uri="{28A0092B-C50C-407E-A947-70E740481C1C}">
                <a14:useLocalDpi xmlns:a14="http://schemas.microsoft.com/office/drawing/2010/main" val="0"/>
              </a:ext>
            </a:extLst>
          </a:blip>
          <a:stretch>
            <a:fillRect/>
          </a:stretch>
        </p:blipFill>
        <p:spPr>
          <a:xfrm>
            <a:off x="4480014" y="1492025"/>
            <a:ext cx="2256065" cy="2191702"/>
          </a:xfrm>
          <a:prstGeom prst="rect">
            <a:avLst/>
          </a:prstGeom>
        </p:spPr>
      </p:pic>
      <p:pic>
        <p:nvPicPr>
          <p:cNvPr id="12" name="Picture 11"/>
          <p:cNvPicPr/>
          <p:nvPr/>
        </p:nvPicPr>
        <p:blipFill>
          <a:blip r:embed="rId5">
            <a:extLst>
              <a:ext uri="{28A0092B-C50C-407E-A947-70E740481C1C}">
                <a14:useLocalDpi xmlns:a14="http://schemas.microsoft.com/office/drawing/2010/main" val="0"/>
              </a:ext>
            </a:extLst>
          </a:blip>
          <a:stretch>
            <a:fillRect/>
          </a:stretch>
        </p:blipFill>
        <p:spPr>
          <a:xfrm>
            <a:off x="7297237" y="1492025"/>
            <a:ext cx="2256065" cy="2191702"/>
          </a:xfrm>
          <a:prstGeom prst="rect">
            <a:avLst/>
          </a:prstGeom>
        </p:spPr>
      </p:pic>
      <p:pic>
        <p:nvPicPr>
          <p:cNvPr id="13" name="Picture 12"/>
          <p:cNvPicPr/>
          <p:nvPr/>
        </p:nvPicPr>
        <p:blipFill>
          <a:blip r:embed="rId5">
            <a:extLst>
              <a:ext uri="{28A0092B-C50C-407E-A947-70E740481C1C}">
                <a14:useLocalDpi xmlns:a14="http://schemas.microsoft.com/office/drawing/2010/main" val="0"/>
              </a:ext>
            </a:extLst>
          </a:blip>
          <a:stretch>
            <a:fillRect/>
          </a:stretch>
        </p:blipFill>
        <p:spPr>
          <a:xfrm>
            <a:off x="3474174" y="3815860"/>
            <a:ext cx="2256065" cy="2191702"/>
          </a:xfrm>
          <a:prstGeom prst="rect">
            <a:avLst/>
          </a:prstGeom>
        </p:spPr>
      </p:pic>
      <p:sp>
        <p:nvSpPr>
          <p:cNvPr id="14" name="TextBox 13"/>
          <p:cNvSpPr txBox="1"/>
          <p:nvPr/>
        </p:nvSpPr>
        <p:spPr>
          <a:xfrm>
            <a:off x="4693646" y="1933302"/>
            <a:ext cx="1828800" cy="646331"/>
          </a:xfrm>
          <a:prstGeom prst="rect">
            <a:avLst/>
          </a:prstGeom>
          <a:noFill/>
        </p:spPr>
        <p:txBody>
          <a:bodyPr wrap="square" rtlCol="0">
            <a:spAutoFit/>
          </a:bodyPr>
          <a:lstStyle/>
          <a:p>
            <a:r>
              <a:rPr lang="en-GB" dirty="0" smtClean="0">
                <a:latin typeface="XCCW Joined 6a" panose="03050602040000000000" pitchFamily="66" charset="0"/>
              </a:rPr>
              <a:t>It’s getting very dark</a:t>
            </a:r>
            <a:endParaRPr lang="en-GB" dirty="0">
              <a:latin typeface="XCCW Joined 6a" panose="03050602040000000000" pitchFamily="66" charset="0"/>
            </a:endParaRPr>
          </a:p>
        </p:txBody>
      </p:sp>
      <p:sp>
        <p:nvSpPr>
          <p:cNvPr id="15" name="TextBox 14"/>
          <p:cNvSpPr txBox="1"/>
          <p:nvPr/>
        </p:nvSpPr>
        <p:spPr>
          <a:xfrm>
            <a:off x="7448005" y="1987711"/>
            <a:ext cx="1828800" cy="923330"/>
          </a:xfrm>
          <a:prstGeom prst="rect">
            <a:avLst/>
          </a:prstGeom>
          <a:noFill/>
        </p:spPr>
        <p:txBody>
          <a:bodyPr wrap="square" rtlCol="0">
            <a:spAutoFit/>
          </a:bodyPr>
          <a:lstStyle/>
          <a:p>
            <a:r>
              <a:rPr lang="en-GB" dirty="0" smtClean="0">
                <a:latin typeface="XCCW Joined 6a" panose="03050602040000000000" pitchFamily="66" charset="0"/>
              </a:rPr>
              <a:t>Flashes of light in the sky</a:t>
            </a:r>
            <a:endParaRPr lang="en-GB" dirty="0">
              <a:latin typeface="XCCW Joined 6a" panose="03050602040000000000" pitchFamily="66" charset="0"/>
            </a:endParaRPr>
          </a:p>
        </p:txBody>
      </p:sp>
      <p:sp>
        <p:nvSpPr>
          <p:cNvPr id="16" name="TextBox 15"/>
          <p:cNvSpPr txBox="1"/>
          <p:nvPr/>
        </p:nvSpPr>
        <p:spPr>
          <a:xfrm>
            <a:off x="3687806" y="4311546"/>
            <a:ext cx="1828800" cy="646331"/>
          </a:xfrm>
          <a:prstGeom prst="rect">
            <a:avLst/>
          </a:prstGeom>
          <a:noFill/>
        </p:spPr>
        <p:txBody>
          <a:bodyPr wrap="square" rtlCol="0">
            <a:spAutoFit/>
          </a:bodyPr>
          <a:lstStyle/>
          <a:p>
            <a:r>
              <a:rPr lang="en-GB" dirty="0" smtClean="0">
                <a:latin typeface="XCCW Joined 6a" panose="03050602040000000000" pitchFamily="66" charset="0"/>
              </a:rPr>
              <a:t>Rumbling sound</a:t>
            </a:r>
            <a:endParaRPr lang="en-GB" dirty="0">
              <a:latin typeface="XCCW Joined 6a" panose="03050602040000000000" pitchFamily="66" charset="0"/>
            </a:endParaRPr>
          </a:p>
        </p:txBody>
      </p:sp>
      <p:pic>
        <p:nvPicPr>
          <p:cNvPr id="2"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531013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66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240970" y="744583"/>
            <a:ext cx="9588137" cy="5262979"/>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do you predict might happen next?</a:t>
            </a:r>
            <a:endParaRPr lang="en-GB" sz="2400"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dirty="0"/>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pPr algn="just"/>
            <a:r>
              <a:rPr lang="en-GB" i="1" dirty="0" smtClean="0">
                <a:latin typeface="XCCW Joined 6a" panose="03050602040000000000" pitchFamily="66" charset="0"/>
              </a:rPr>
              <a:t>I predict that there will be a big storm.  I think this because there are ‘flashes of light in the sky’, which could be lightning.  Also, there is a ‘rumbling sound’ and that is the thunder rumbling in the air.  I know that storms make the sky very dark and it gets cold just before it starts to rain. Additionally, thunder and lightning always go together and it has to be dark to see the lightning flash. This is why I think there will be a storm next.</a:t>
            </a:r>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p:txBody>
      </p:sp>
      <p:pic>
        <p:nvPicPr>
          <p:cNvPr id="8" name="Picture 7"/>
          <p:cNvPicPr/>
          <p:nvPr/>
        </p:nvPicPr>
        <p:blipFill>
          <a:blip r:embed="rId5">
            <a:extLst>
              <a:ext uri="{28A0092B-C50C-407E-A947-70E740481C1C}">
                <a14:useLocalDpi xmlns:a14="http://schemas.microsoft.com/office/drawing/2010/main" val="0"/>
              </a:ext>
            </a:extLst>
          </a:blip>
          <a:stretch>
            <a:fillRect/>
          </a:stretch>
        </p:blipFill>
        <p:spPr>
          <a:xfrm>
            <a:off x="1590127" y="1228792"/>
            <a:ext cx="2007872" cy="1747564"/>
          </a:xfrm>
          <a:prstGeom prst="rect">
            <a:avLst/>
          </a:prstGeom>
        </p:spPr>
      </p:pic>
      <p:sp>
        <p:nvSpPr>
          <p:cNvPr id="3" name="TextBox 2"/>
          <p:cNvSpPr txBox="1"/>
          <p:nvPr/>
        </p:nvSpPr>
        <p:spPr>
          <a:xfrm>
            <a:off x="1679663" y="1599394"/>
            <a:ext cx="1828800" cy="954107"/>
          </a:xfrm>
          <a:prstGeom prst="rect">
            <a:avLst/>
          </a:prstGeom>
          <a:noFill/>
        </p:spPr>
        <p:txBody>
          <a:bodyPr wrap="square" rtlCol="0">
            <a:spAutoFit/>
          </a:bodyPr>
          <a:lstStyle/>
          <a:p>
            <a:r>
              <a:rPr lang="en-GB" sz="1400" dirty="0" smtClean="0">
                <a:latin typeface="XCCW Joined 6a" panose="03050602040000000000" pitchFamily="66" charset="0"/>
              </a:rPr>
              <a:t>Temperature started to drop –  it’s getting cold</a:t>
            </a:r>
            <a:endParaRPr lang="en-GB" sz="1400" dirty="0">
              <a:latin typeface="XCCW Joined 6a" panose="03050602040000000000" pitchFamily="66" charset="0"/>
            </a:endParaRPr>
          </a:p>
        </p:txBody>
      </p:sp>
      <p:pic>
        <p:nvPicPr>
          <p:cNvPr id="11" name="Picture 10"/>
          <p:cNvPicPr/>
          <p:nvPr/>
        </p:nvPicPr>
        <p:blipFill>
          <a:blip r:embed="rId5">
            <a:extLst>
              <a:ext uri="{28A0092B-C50C-407E-A947-70E740481C1C}">
                <a14:useLocalDpi xmlns:a14="http://schemas.microsoft.com/office/drawing/2010/main" val="0"/>
              </a:ext>
            </a:extLst>
          </a:blip>
          <a:stretch>
            <a:fillRect/>
          </a:stretch>
        </p:blipFill>
        <p:spPr>
          <a:xfrm>
            <a:off x="4031522" y="1241855"/>
            <a:ext cx="1698717" cy="1669186"/>
          </a:xfrm>
          <a:prstGeom prst="rect">
            <a:avLst/>
          </a:prstGeom>
        </p:spPr>
      </p:pic>
      <p:sp>
        <p:nvSpPr>
          <p:cNvPr id="14" name="TextBox 13"/>
          <p:cNvSpPr txBox="1"/>
          <p:nvPr/>
        </p:nvSpPr>
        <p:spPr>
          <a:xfrm>
            <a:off x="4221478" y="1579354"/>
            <a:ext cx="1828800" cy="523220"/>
          </a:xfrm>
          <a:prstGeom prst="rect">
            <a:avLst/>
          </a:prstGeom>
          <a:noFill/>
        </p:spPr>
        <p:txBody>
          <a:bodyPr wrap="square" rtlCol="0">
            <a:spAutoFit/>
          </a:bodyPr>
          <a:lstStyle/>
          <a:p>
            <a:r>
              <a:rPr lang="en-GB" sz="1400" dirty="0" smtClean="0">
                <a:latin typeface="XCCW Joined 6a" panose="03050602040000000000" pitchFamily="66" charset="0"/>
              </a:rPr>
              <a:t>It’s getting very dark</a:t>
            </a:r>
            <a:endParaRPr lang="en-GB" sz="1400" dirty="0">
              <a:latin typeface="XCCW Joined 6a" panose="03050602040000000000" pitchFamily="66" charset="0"/>
            </a:endParaRPr>
          </a:p>
        </p:txBody>
      </p:sp>
      <p:pic>
        <p:nvPicPr>
          <p:cNvPr id="12" name="Picture 11"/>
          <p:cNvPicPr/>
          <p:nvPr/>
        </p:nvPicPr>
        <p:blipFill>
          <a:blip r:embed="rId5">
            <a:extLst>
              <a:ext uri="{28A0092B-C50C-407E-A947-70E740481C1C}">
                <a14:useLocalDpi xmlns:a14="http://schemas.microsoft.com/office/drawing/2010/main" val="0"/>
              </a:ext>
            </a:extLst>
          </a:blip>
          <a:stretch>
            <a:fillRect/>
          </a:stretch>
        </p:blipFill>
        <p:spPr>
          <a:xfrm>
            <a:off x="6106341" y="1241855"/>
            <a:ext cx="1661704" cy="1669186"/>
          </a:xfrm>
          <a:prstGeom prst="rect">
            <a:avLst/>
          </a:prstGeom>
        </p:spPr>
      </p:pic>
      <p:pic>
        <p:nvPicPr>
          <p:cNvPr id="13" name="Picture 12"/>
          <p:cNvPicPr/>
          <p:nvPr/>
        </p:nvPicPr>
        <p:blipFill>
          <a:blip r:embed="rId5">
            <a:extLst>
              <a:ext uri="{28A0092B-C50C-407E-A947-70E740481C1C}">
                <a14:useLocalDpi xmlns:a14="http://schemas.microsoft.com/office/drawing/2010/main" val="0"/>
              </a:ext>
            </a:extLst>
          </a:blip>
          <a:stretch>
            <a:fillRect/>
          </a:stretch>
        </p:blipFill>
        <p:spPr>
          <a:xfrm>
            <a:off x="7993924" y="1184370"/>
            <a:ext cx="1659528" cy="1726671"/>
          </a:xfrm>
          <a:prstGeom prst="rect">
            <a:avLst/>
          </a:prstGeom>
        </p:spPr>
      </p:pic>
      <p:sp>
        <p:nvSpPr>
          <p:cNvPr id="15" name="TextBox 14"/>
          <p:cNvSpPr txBox="1"/>
          <p:nvPr/>
        </p:nvSpPr>
        <p:spPr>
          <a:xfrm>
            <a:off x="6163762" y="1579354"/>
            <a:ext cx="1491072" cy="738664"/>
          </a:xfrm>
          <a:prstGeom prst="rect">
            <a:avLst/>
          </a:prstGeom>
          <a:noFill/>
        </p:spPr>
        <p:txBody>
          <a:bodyPr wrap="square" rtlCol="0">
            <a:spAutoFit/>
          </a:bodyPr>
          <a:lstStyle/>
          <a:p>
            <a:r>
              <a:rPr lang="en-GB" sz="1400" dirty="0" smtClean="0">
                <a:latin typeface="XCCW Joined 6a" panose="03050602040000000000" pitchFamily="66" charset="0"/>
              </a:rPr>
              <a:t>Flashes of light in the sky</a:t>
            </a:r>
            <a:endParaRPr lang="en-GB" sz="1400" dirty="0">
              <a:latin typeface="XCCW Joined 6a" panose="03050602040000000000" pitchFamily="66" charset="0"/>
            </a:endParaRPr>
          </a:p>
        </p:txBody>
      </p:sp>
      <p:sp>
        <p:nvSpPr>
          <p:cNvPr id="16" name="TextBox 15"/>
          <p:cNvSpPr txBox="1"/>
          <p:nvPr/>
        </p:nvSpPr>
        <p:spPr>
          <a:xfrm>
            <a:off x="8113939" y="1579354"/>
            <a:ext cx="1828800" cy="523220"/>
          </a:xfrm>
          <a:prstGeom prst="rect">
            <a:avLst/>
          </a:prstGeom>
          <a:noFill/>
        </p:spPr>
        <p:txBody>
          <a:bodyPr wrap="square" rtlCol="0">
            <a:spAutoFit/>
          </a:bodyPr>
          <a:lstStyle/>
          <a:p>
            <a:r>
              <a:rPr lang="en-GB" sz="1400" dirty="0" smtClean="0">
                <a:latin typeface="XCCW Joined 6a" panose="03050602040000000000" pitchFamily="66" charset="0"/>
              </a:rPr>
              <a:t>Rumbling sound</a:t>
            </a:r>
            <a:endParaRPr lang="en-GB" sz="1400" dirty="0">
              <a:latin typeface="XCCW Joined 6a" panose="03050602040000000000" pitchFamily="66" charset="0"/>
            </a:endParaRPr>
          </a:p>
        </p:txBody>
      </p:sp>
      <p:pic>
        <p:nvPicPr>
          <p:cNvPr id="2"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7552355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53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61357" y="662940"/>
            <a:ext cx="9588137" cy="2554545"/>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do you predict will happen in the gladiator fight?  </a:t>
            </a:r>
          </a:p>
          <a:p>
            <a:endParaRPr lang="en-GB" sz="2400" dirty="0" smtClean="0">
              <a:latin typeface="XCCW Joined 6a" panose="03050602040000000000" pitchFamily="66" charset="0"/>
            </a:endParaRPr>
          </a:p>
          <a:p>
            <a:endParaRPr lang="en-GB" sz="2400" dirty="0">
              <a:latin typeface="XCCW Joined 6a" panose="03050602040000000000" pitchFamily="66" charset="0"/>
            </a:endParaRPr>
          </a:p>
          <a:p>
            <a:pPr algn="just"/>
            <a:r>
              <a:rPr lang="en-GB" sz="2000" dirty="0" smtClean="0">
                <a:latin typeface="XCCW Joined 6a" panose="03050602040000000000" pitchFamily="66" charset="0"/>
              </a:rPr>
              <a:t>Read Chapter 6, pages 89-97.  Think about evidence as you read – you could always write down your evidence as you read.</a:t>
            </a:r>
            <a:r>
              <a:rPr lang="en-GB" sz="2400" dirty="0" smtClean="0">
                <a:latin typeface="XCCW Joined 6a" panose="03050602040000000000" pitchFamily="66" charset="0"/>
              </a:rPr>
              <a:t> </a:t>
            </a:r>
            <a:endParaRPr lang="en-GB" sz="2400" dirty="0">
              <a:latin typeface="XCCW Joined 6a" panose="03050602040000000000" pitchFamily="66" charset="0"/>
            </a:endParaRPr>
          </a:p>
        </p:txBody>
      </p:sp>
      <p:pic>
        <p:nvPicPr>
          <p:cNvPr id="3"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896986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88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888274" y="2325188"/>
            <a:ext cx="9588137" cy="1200329"/>
          </a:xfrm>
          <a:prstGeom prst="rect">
            <a:avLst/>
          </a:prstGeom>
          <a:solidFill>
            <a:schemeClr val="accent2">
              <a:lumMod val="20000"/>
              <a:lumOff val="80000"/>
            </a:schemeClr>
          </a:solidFill>
        </p:spPr>
        <p:txBody>
          <a:bodyPr wrap="square" rtlCol="0">
            <a:spAutoFit/>
          </a:bodyPr>
          <a:lstStyle/>
          <a:p>
            <a:pPr algn="just"/>
            <a:r>
              <a:rPr lang="en-GB" sz="2400" dirty="0" smtClean="0">
                <a:latin typeface="XCCW Joined 6a" panose="03050602040000000000" pitchFamily="66" charset="0"/>
              </a:rPr>
              <a:t>Now find some evidence and use it to write your own predictions on what might happen in the gladiator fight.</a:t>
            </a:r>
            <a:endParaRPr lang="en-GB" sz="1600" i="1" dirty="0">
              <a:latin typeface="XCCW Joined 6a" panose="03050602040000000000" pitchFamily="66" charset="0"/>
            </a:endParaRPr>
          </a:p>
        </p:txBody>
      </p:sp>
      <p:pic>
        <p:nvPicPr>
          <p:cNvPr id="3" name="Picture 2"/>
          <p:cNvPicPr>
            <a:picLocks noChangeAspect="1"/>
          </p:cNvPicPr>
          <p:nvPr/>
        </p:nvPicPr>
        <p:blipFill>
          <a:blip r:embed="rId5"/>
          <a:stretch>
            <a:fillRect/>
          </a:stretch>
        </p:blipFill>
        <p:spPr>
          <a:xfrm>
            <a:off x="7537268" y="239213"/>
            <a:ext cx="4448175" cy="2085975"/>
          </a:xfrm>
          <a:prstGeom prst="rect">
            <a:avLst/>
          </a:prstGeom>
        </p:spPr>
      </p:pic>
      <p:pic>
        <p:nvPicPr>
          <p:cNvPr id="4" name="Slide 8 ">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277453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37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429</Words>
  <Application>Microsoft Office PowerPoint</Application>
  <PresentationFormat>Widescreen</PresentationFormat>
  <Paragraphs>65</Paragraphs>
  <Slides>8</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XCCW Joined 6a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 Murphy</dc:creator>
  <cp:lastModifiedBy>Dawn Murphy</cp:lastModifiedBy>
  <cp:revision>24</cp:revision>
  <dcterms:created xsi:type="dcterms:W3CDTF">2021-01-16T14:04:48Z</dcterms:created>
  <dcterms:modified xsi:type="dcterms:W3CDTF">2021-01-18T09:54:07Z</dcterms:modified>
</cp:coreProperties>
</file>