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61"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014DD-E5F3-46F1-918B-2F55E28746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7F99E67-0A05-4C35-A4F1-4C2E8BE2D4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853B745-A4F2-4243-A3E0-D7EC5B15AB61}"/>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5" name="Footer Placeholder 4">
            <a:extLst>
              <a:ext uri="{FF2B5EF4-FFF2-40B4-BE49-F238E27FC236}">
                <a16:creationId xmlns:a16="http://schemas.microsoft.com/office/drawing/2014/main" id="{AE022F84-4675-476A-8261-4E03B4299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5B2405-3B9C-4FC3-988E-7A23851154F8}"/>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2045543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EB49F-4BD8-4A64-9109-9F619B5E5A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99FF82-1599-4C6F-931B-111B02C6CE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2C510B-A6CF-4B10-8120-E3448ECBD0A6}"/>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5" name="Footer Placeholder 4">
            <a:extLst>
              <a:ext uri="{FF2B5EF4-FFF2-40B4-BE49-F238E27FC236}">
                <a16:creationId xmlns:a16="http://schemas.microsoft.com/office/drawing/2014/main" id="{8D227C93-53F8-4567-8088-48996A1BC0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391EB9-3768-43AB-8284-4FD4E42A11C4}"/>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1894952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49580-78F5-4EEA-AB89-1E0CF80F32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E92F246-6C7E-4668-9D63-6CCB71C0DD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1ABDF50-E02E-4F02-8E21-87CF256CC60B}"/>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5" name="Footer Placeholder 4">
            <a:extLst>
              <a:ext uri="{FF2B5EF4-FFF2-40B4-BE49-F238E27FC236}">
                <a16:creationId xmlns:a16="http://schemas.microsoft.com/office/drawing/2014/main" id="{A9260E50-15CC-491E-9B30-930D4DF73B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1F3B25-03F0-4FD8-9433-96933FD9B998}"/>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942876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009EE-8C0D-49E6-BC8D-77678E2FF9C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E71C2E-87ED-4B7C-9E5B-20ED36181AA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52BEFF-E3EF-4F3A-913E-538277B6096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A8831B8-0B49-40E6-9B53-2C409EDE8F2D}"/>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6" name="Footer Placeholder 5">
            <a:extLst>
              <a:ext uri="{FF2B5EF4-FFF2-40B4-BE49-F238E27FC236}">
                <a16:creationId xmlns:a16="http://schemas.microsoft.com/office/drawing/2014/main" id="{1466CEB3-2B33-40DF-B3AC-A73DB3BBB7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C7648A-3678-459C-AA91-B6BD8F8A7F4E}"/>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216976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71197-14DA-46A7-94ED-72098FF971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C92FE3-A46D-47C0-86EB-F62FC00BC1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CAAFE33-3AAD-42F8-ADED-E74B2D60977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E3F6DD5-A081-4E50-9743-B8CF6D89E1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79C87B-B22B-4741-95C3-EB56187183C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CB2B0E-4A61-4E10-9813-BC9BF676CEC0}"/>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8" name="Footer Placeholder 7">
            <a:extLst>
              <a:ext uri="{FF2B5EF4-FFF2-40B4-BE49-F238E27FC236}">
                <a16:creationId xmlns:a16="http://schemas.microsoft.com/office/drawing/2014/main" id="{69AB319E-491C-4171-AAA7-AADC8419520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E5BD89F-40A3-4F4B-830E-2B95A2E35C33}"/>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1969760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C7541-4C46-4892-8785-18417D5E176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240B5F7-37AB-45E1-8702-722760ADECA4}"/>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4" name="Footer Placeholder 3">
            <a:extLst>
              <a:ext uri="{FF2B5EF4-FFF2-40B4-BE49-F238E27FC236}">
                <a16:creationId xmlns:a16="http://schemas.microsoft.com/office/drawing/2014/main" id="{66FE2BBF-60C6-4223-ACBF-E0B52235CF6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A7F919-1237-4646-B62E-475FB1365B68}"/>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146465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FF511E-4055-48BF-8D4E-2B2018AB5373}"/>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3" name="Footer Placeholder 2">
            <a:extLst>
              <a:ext uri="{FF2B5EF4-FFF2-40B4-BE49-F238E27FC236}">
                <a16:creationId xmlns:a16="http://schemas.microsoft.com/office/drawing/2014/main" id="{49BD1515-ACD7-49C7-A66A-07B8C0C109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687F4C4-2EA2-4388-8825-8421060C9AA9}"/>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1307543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DC6D3-4991-465C-A29D-5F630B30BA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DC9B7DA-FDAA-4E6B-8EB6-E70826AB63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5021C0E-B802-41A1-8C90-DA2F8CDB5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86870BC-963F-4F0D-9252-002CE0858452}"/>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6" name="Footer Placeholder 5">
            <a:extLst>
              <a:ext uri="{FF2B5EF4-FFF2-40B4-BE49-F238E27FC236}">
                <a16:creationId xmlns:a16="http://schemas.microsoft.com/office/drawing/2014/main" id="{6F981826-93C3-45E1-9B62-95D45939AB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E38CDC-6F86-44DC-8F7B-913D1F046EF6}"/>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2719929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D5392-23CD-46EA-9ECE-F06BC27938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4280CC-06AC-491C-BB0C-93AE51E2AD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B8945A3-7F03-4CEF-AFB9-44DE747E91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A6D1AFB-BA16-4E02-A3AD-9575DC1D480D}"/>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6" name="Footer Placeholder 5">
            <a:extLst>
              <a:ext uri="{FF2B5EF4-FFF2-40B4-BE49-F238E27FC236}">
                <a16:creationId xmlns:a16="http://schemas.microsoft.com/office/drawing/2014/main" id="{C491058F-0225-4407-94E3-0856489697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BC786F-6449-444D-8457-21FBE346A75C}"/>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3194016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314A9-4CE3-49BA-96C8-B3E4035E445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0CC156A-15ED-4152-A0D5-8FF0A7C5E54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108C88-929D-47AF-B5A8-84077AB5A905}"/>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5" name="Footer Placeholder 4">
            <a:extLst>
              <a:ext uri="{FF2B5EF4-FFF2-40B4-BE49-F238E27FC236}">
                <a16:creationId xmlns:a16="http://schemas.microsoft.com/office/drawing/2014/main" id="{6203556A-BF7A-40D6-A001-454E12E1C4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6773F0-8C94-4C1D-A242-BF2AFF3EB680}"/>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2040971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236F25-F408-4500-A67D-91E7B66B375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4D9A27-E488-453A-98C9-6F294155D08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4B7E9E-E811-4A60-8C12-C44018928BF5}"/>
              </a:ext>
            </a:extLst>
          </p:cNvPr>
          <p:cNvSpPr>
            <a:spLocks noGrp="1"/>
          </p:cNvSpPr>
          <p:nvPr>
            <p:ph type="dt" sz="half" idx="10"/>
          </p:nvPr>
        </p:nvSpPr>
        <p:spPr/>
        <p:txBody>
          <a:bodyPr/>
          <a:lstStyle/>
          <a:p>
            <a:fld id="{2064E2BF-783B-460B-B006-4BB561BD517B}" type="datetimeFigureOut">
              <a:rPr lang="en-GB" smtClean="0"/>
              <a:t>28/12/2021</a:t>
            </a:fld>
            <a:endParaRPr lang="en-GB"/>
          </a:p>
        </p:txBody>
      </p:sp>
      <p:sp>
        <p:nvSpPr>
          <p:cNvPr id="5" name="Footer Placeholder 4">
            <a:extLst>
              <a:ext uri="{FF2B5EF4-FFF2-40B4-BE49-F238E27FC236}">
                <a16:creationId xmlns:a16="http://schemas.microsoft.com/office/drawing/2014/main" id="{1FC1ABA1-0E37-4826-A2BD-1A86C8A0F1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6FA9BE-1EFA-40CB-9A01-7856912D9E40}"/>
              </a:ext>
            </a:extLst>
          </p:cNvPr>
          <p:cNvSpPr>
            <a:spLocks noGrp="1"/>
          </p:cNvSpPr>
          <p:nvPr>
            <p:ph type="sldNum" sz="quarter" idx="12"/>
          </p:nvPr>
        </p:nvSpPr>
        <p:spPr/>
        <p:txBody>
          <a:bodyPr/>
          <a:lstStyle/>
          <a:p>
            <a:fld id="{ED3F89CB-CD7F-4C8B-AE08-3582265569A6}" type="slidenum">
              <a:rPr lang="en-GB" smtClean="0"/>
              <a:t>‹#›</a:t>
            </a:fld>
            <a:endParaRPr lang="en-GB"/>
          </a:p>
        </p:txBody>
      </p:sp>
    </p:spTree>
    <p:extLst>
      <p:ext uri="{BB962C8B-B14F-4D97-AF65-F5344CB8AC3E}">
        <p14:creationId xmlns:p14="http://schemas.microsoft.com/office/powerpoint/2010/main" val="2883228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719C7A-0CEE-457A-AA4C-E63235D35E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763C70-DE02-410D-BD12-AF8295E3F4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43A93C-BA52-42DF-B4B3-BA32FC9975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4E2BF-783B-460B-B006-4BB561BD517B}" type="datetimeFigureOut">
              <a:rPr lang="en-GB" smtClean="0"/>
              <a:t>28/12/2021</a:t>
            </a:fld>
            <a:endParaRPr lang="en-GB"/>
          </a:p>
        </p:txBody>
      </p:sp>
      <p:sp>
        <p:nvSpPr>
          <p:cNvPr id="5" name="Footer Placeholder 4">
            <a:extLst>
              <a:ext uri="{FF2B5EF4-FFF2-40B4-BE49-F238E27FC236}">
                <a16:creationId xmlns:a16="http://schemas.microsoft.com/office/drawing/2014/main" id="{F90582AA-66CF-4D31-9AFE-A35238C438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E08DB1-C720-419C-BB5B-71E10C6347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3F89CB-CD7F-4C8B-AE08-3582265569A6}" type="slidenum">
              <a:rPr lang="en-GB" smtClean="0"/>
              <a:t>‹#›</a:t>
            </a:fld>
            <a:endParaRPr lang="en-GB"/>
          </a:p>
        </p:txBody>
      </p:sp>
    </p:spTree>
    <p:extLst>
      <p:ext uri="{BB962C8B-B14F-4D97-AF65-F5344CB8AC3E}">
        <p14:creationId xmlns:p14="http://schemas.microsoft.com/office/powerpoint/2010/main" val="3049203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history.com/topics/us-presidents/barack-obama" TargetMode="External"/><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LGBTQ+ Rights Are Human Rights (@lgbtqrights30) | Twitter">
            <a:extLst>
              <a:ext uri="{FF2B5EF4-FFF2-40B4-BE49-F238E27FC236}">
                <a16:creationId xmlns:a16="http://schemas.microsoft.com/office/drawing/2014/main" id="{117D2F91-5635-49B6-AA42-B39A4A474A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9189"/>
            <a:ext cx="4108173" cy="44489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even stats that show business support for pride has a lasting ...">
            <a:extLst>
              <a:ext uri="{FF2B5EF4-FFF2-40B4-BE49-F238E27FC236}">
                <a16:creationId xmlns:a16="http://schemas.microsoft.com/office/drawing/2014/main" id="{6B79423A-B174-4C74-96C2-F91A10556C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126064"/>
            <a:ext cx="4108174" cy="27319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OneKind at Edinburgh Pride Festival">
            <a:extLst>
              <a:ext uri="{FF2B5EF4-FFF2-40B4-BE49-F238E27FC236}">
                <a16:creationId xmlns:a16="http://schemas.microsoft.com/office/drawing/2014/main" id="{1FD1C9B4-47D7-48C9-89DE-4FF9A3D535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08174" y="3829878"/>
            <a:ext cx="5300869" cy="30281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gbtq+ Society Sunderland - Home | Facebook">
            <a:extLst>
              <a:ext uri="{FF2B5EF4-FFF2-40B4-BE49-F238E27FC236}">
                <a16:creationId xmlns:a16="http://schemas.microsoft.com/office/drawing/2014/main" id="{25D545BC-0011-43E6-ABD0-54882D1AA6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8716" y="427237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tonewall Forever - NYC Pride">
            <a:extLst>
              <a:ext uri="{FF2B5EF4-FFF2-40B4-BE49-F238E27FC236}">
                <a16:creationId xmlns:a16="http://schemas.microsoft.com/office/drawing/2014/main" id="{69B74418-2C42-405C-9E6A-3641C5B7CD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08173" y="0"/>
            <a:ext cx="8083828" cy="3829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6076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089" t="5131" r="4341" b="7186"/>
          <a:stretch/>
        </p:blipFill>
        <p:spPr>
          <a:xfrm>
            <a:off x="0" y="0"/>
            <a:ext cx="12192000" cy="7045490"/>
          </a:xfrm>
          <a:prstGeom prst="rect">
            <a:avLst/>
          </a:prstGeom>
        </p:spPr>
      </p:pic>
      <p:sp>
        <p:nvSpPr>
          <p:cNvPr id="2" name="Title 1"/>
          <p:cNvSpPr>
            <a:spLocks noGrp="1"/>
          </p:cNvSpPr>
          <p:nvPr>
            <p:ph type="title"/>
          </p:nvPr>
        </p:nvSpPr>
        <p:spPr>
          <a:xfrm>
            <a:off x="2852530" y="357464"/>
            <a:ext cx="6874565" cy="1325563"/>
          </a:xfrm>
          <a:solidFill>
            <a:schemeClr val="bg1"/>
          </a:solidFill>
        </p:spPr>
        <p:txBody>
          <a:bodyPr>
            <a:normAutofit/>
          </a:bodyPr>
          <a:lstStyle/>
          <a:p>
            <a:pPr algn="ctr"/>
            <a:r>
              <a:rPr lang="en-GB" sz="5400" b="1" dirty="0"/>
              <a:t>Stonewall riots</a:t>
            </a:r>
          </a:p>
        </p:txBody>
      </p:sp>
      <p:sp>
        <p:nvSpPr>
          <p:cNvPr id="3" name="Content Placeholder 2"/>
          <p:cNvSpPr>
            <a:spLocks noGrp="1"/>
          </p:cNvSpPr>
          <p:nvPr>
            <p:ph idx="1"/>
          </p:nvPr>
        </p:nvSpPr>
        <p:spPr>
          <a:xfrm>
            <a:off x="913795" y="3909389"/>
            <a:ext cx="10353762" cy="2703445"/>
          </a:xfrm>
          <a:solidFill>
            <a:schemeClr val="tx1"/>
          </a:solidFill>
        </p:spPr>
        <p:txBody>
          <a:bodyPr>
            <a:normAutofit fontScale="62500" lnSpcReduction="20000"/>
          </a:bodyPr>
          <a:lstStyle/>
          <a:p>
            <a:pPr marL="0" indent="0">
              <a:buNone/>
            </a:pPr>
            <a:endParaRPr lang="en-GB" sz="3400" b="1" dirty="0">
              <a:solidFill>
                <a:schemeClr val="bg1"/>
              </a:solidFill>
              <a:effectLst/>
            </a:endParaRPr>
          </a:p>
          <a:p>
            <a:pPr marL="0" indent="0" algn="ctr">
              <a:buNone/>
            </a:pPr>
            <a:r>
              <a:rPr lang="en-GB" sz="4000" b="1" dirty="0">
                <a:solidFill>
                  <a:schemeClr val="bg1"/>
                </a:solidFill>
                <a:effectLst/>
              </a:rPr>
              <a:t>Stonewall riots</a:t>
            </a:r>
            <a:r>
              <a:rPr lang="en-GB" sz="4000" dirty="0">
                <a:solidFill>
                  <a:schemeClr val="bg1"/>
                </a:solidFill>
                <a:effectLst/>
              </a:rPr>
              <a:t> took place on June 28, 1969, between police and gay rights activists outside the Stonewall Inn, a gay bar in New York City. As the riots progressed, an international gay rights movement was born.</a:t>
            </a:r>
          </a:p>
          <a:p>
            <a:pPr marL="0" indent="0" algn="ctr">
              <a:buNone/>
            </a:pPr>
            <a:endParaRPr lang="en-GB" sz="4000" dirty="0">
              <a:solidFill>
                <a:schemeClr val="bg1"/>
              </a:solidFill>
              <a:effectLst/>
            </a:endParaRPr>
          </a:p>
          <a:p>
            <a:pPr marL="0" indent="0" algn="ctr">
              <a:buNone/>
            </a:pPr>
            <a:r>
              <a:rPr lang="en-GB" sz="4000" dirty="0">
                <a:solidFill>
                  <a:schemeClr val="bg1"/>
                </a:solidFill>
                <a:effectLst/>
              </a:rPr>
              <a:t>In 1969 being LGBTQ+ was illegal in New York City. Gay bars were places of refuge for people to get safety from public harassment. Many of those bars were, however, subject to regular police harassment.</a:t>
            </a:r>
          </a:p>
          <a:p>
            <a:pPr marL="0" indent="0">
              <a:buNone/>
            </a:pPr>
            <a:endParaRPr lang="en-GB" sz="2800" dirty="0">
              <a:solidFill>
                <a:schemeClr val="bg1"/>
              </a:solidFill>
              <a:effectLst/>
            </a:endParaRPr>
          </a:p>
          <a:p>
            <a:pPr marL="0" indent="0">
              <a:buNone/>
            </a:pPr>
            <a:endParaRPr lang="en-GB" dirty="0">
              <a:solidFill>
                <a:schemeClr val="bg1"/>
              </a:solidFill>
              <a:effectLst/>
            </a:endParaRPr>
          </a:p>
        </p:txBody>
      </p:sp>
      <p:sp>
        <p:nvSpPr>
          <p:cNvPr id="5" name="Rectangle 4">
            <a:extLst>
              <a:ext uri="{FF2B5EF4-FFF2-40B4-BE49-F238E27FC236}">
                <a16:creationId xmlns:a16="http://schemas.microsoft.com/office/drawing/2014/main" id="{EA39A712-897D-4C2D-9A08-AB0A90BBFBB2}"/>
              </a:ext>
            </a:extLst>
          </p:cNvPr>
          <p:cNvSpPr/>
          <p:nvPr/>
        </p:nvSpPr>
        <p:spPr>
          <a:xfrm>
            <a:off x="665567" y="1934817"/>
            <a:ext cx="10850217" cy="1722783"/>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rPr>
              <a:t>Pride events/parades/marches celebrate the LGBTQ+ community. They celebrate social and self acceptance, achievements, legal rights and of course… pride! </a:t>
            </a:r>
          </a:p>
          <a:p>
            <a:pPr algn="ctr"/>
            <a:r>
              <a:rPr lang="en-GB" sz="2400" b="1" dirty="0">
                <a:solidFill>
                  <a:schemeClr val="bg1"/>
                </a:solidFill>
              </a:rPr>
              <a:t>But pride isn’t just a parade – Most pride events occur annually to commemorate the Stonewall riots in 1969, New York City. An important moment in LGBTQ+ history. </a:t>
            </a:r>
          </a:p>
        </p:txBody>
      </p:sp>
    </p:spTree>
    <p:extLst>
      <p:ext uri="{BB962C8B-B14F-4D97-AF65-F5344CB8AC3E}">
        <p14:creationId xmlns:p14="http://schemas.microsoft.com/office/powerpoint/2010/main" val="2732200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2" name="Picture 10" descr="Generation Woodstock' airs Tonight at 10/9c on ABC Video - ABC News">
            <a:extLst>
              <a:ext uri="{FF2B5EF4-FFF2-40B4-BE49-F238E27FC236}">
                <a16:creationId xmlns:a16="http://schemas.microsoft.com/office/drawing/2014/main" id="{5D7C7F3B-31C4-45F5-9B0F-62BA31F59DA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7606"/>
          <a:stretch/>
        </p:blipFill>
        <p:spPr bwMode="auto">
          <a:xfrm>
            <a:off x="4251193" y="-2"/>
            <a:ext cx="4049758" cy="365097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Stonewall Riots: 50th Anniversary 1969-2019">
            <a:extLst>
              <a:ext uri="{FF2B5EF4-FFF2-40B4-BE49-F238E27FC236}">
                <a16:creationId xmlns:a16="http://schemas.microsoft.com/office/drawing/2014/main" id="{DDD49D8D-447A-4C5D-868F-D46535B3D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76625"/>
            <a:ext cx="6429375" cy="33813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et's finish the fight for LGBT liberation that the Stonewall ...">
            <a:extLst>
              <a:ext uri="{FF2B5EF4-FFF2-40B4-BE49-F238E27FC236}">
                <a16:creationId xmlns:a16="http://schemas.microsoft.com/office/drawing/2014/main" id="{FF58E811-5B36-41B3-871F-BD42E833DD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9375" y="3207026"/>
            <a:ext cx="5762625" cy="365097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50 years after Stonewall: Yuval Noah Harari on the new threats to ...">
            <a:extLst>
              <a:ext uri="{FF2B5EF4-FFF2-40B4-BE49-F238E27FC236}">
                <a16:creationId xmlns:a16="http://schemas.microsoft.com/office/drawing/2014/main" id="{79B4622F-5ED2-4D8B-92B9-78B65AD212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53640" y="0"/>
            <a:ext cx="4238360" cy="320702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LGBT History Part III: Stonewall Riots">
            <a:extLst>
              <a:ext uri="{FF2B5EF4-FFF2-40B4-BE49-F238E27FC236}">
                <a16:creationId xmlns:a16="http://schemas.microsoft.com/office/drawing/2014/main" id="{6456190D-4142-49E6-A6A8-278424CF944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1567"/>
          <a:stretch/>
        </p:blipFill>
        <p:spPr bwMode="auto">
          <a:xfrm>
            <a:off x="0" y="-1"/>
            <a:ext cx="4598504" cy="3476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9240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089" t="5131" r="4341" b="7186"/>
          <a:stretch/>
        </p:blipFill>
        <p:spPr>
          <a:xfrm>
            <a:off x="0" y="13252"/>
            <a:ext cx="12192000" cy="7045490"/>
          </a:xfrm>
          <a:prstGeom prst="rect">
            <a:avLst/>
          </a:prstGeom>
        </p:spPr>
      </p:pic>
      <p:sp>
        <p:nvSpPr>
          <p:cNvPr id="3" name="Content Placeholder 2"/>
          <p:cNvSpPr>
            <a:spLocks noGrp="1"/>
          </p:cNvSpPr>
          <p:nvPr>
            <p:ph idx="1"/>
          </p:nvPr>
        </p:nvSpPr>
        <p:spPr>
          <a:xfrm>
            <a:off x="794525" y="377542"/>
            <a:ext cx="10867388" cy="1769310"/>
          </a:xfrm>
          <a:solidFill>
            <a:schemeClr val="tx1"/>
          </a:solidFill>
        </p:spPr>
        <p:txBody>
          <a:bodyPr>
            <a:normAutofit/>
          </a:bodyPr>
          <a:lstStyle/>
          <a:p>
            <a:pPr marL="0" indent="0" algn="ctr">
              <a:buNone/>
            </a:pPr>
            <a:r>
              <a:rPr lang="en-GB" sz="2800" dirty="0">
                <a:solidFill>
                  <a:schemeClr val="bg1"/>
                </a:solidFill>
                <a:effectLst/>
              </a:rPr>
              <a:t>On</a:t>
            </a:r>
            <a:r>
              <a:rPr lang="en-GB" dirty="0">
                <a:solidFill>
                  <a:schemeClr val="bg1"/>
                </a:solidFill>
                <a:effectLst/>
              </a:rPr>
              <a:t> </a:t>
            </a:r>
            <a:r>
              <a:rPr lang="en-GB" sz="2800" dirty="0">
                <a:solidFill>
                  <a:schemeClr val="bg1"/>
                </a:solidFill>
                <a:effectLst/>
              </a:rPr>
              <a:t>Saturday, June 28, 1969, policemen entered the Stonewall Inn and arrested a large number of people for </a:t>
            </a:r>
            <a:r>
              <a:rPr lang="en-GB" sz="2800" u="sng" dirty="0">
                <a:solidFill>
                  <a:schemeClr val="bg1"/>
                </a:solidFill>
                <a:effectLst/>
              </a:rPr>
              <a:t>not wearing at least three articles of gender-appropriate </a:t>
            </a:r>
            <a:r>
              <a:rPr lang="en-GB" sz="2800" dirty="0">
                <a:solidFill>
                  <a:schemeClr val="bg1"/>
                </a:solidFill>
                <a:effectLst/>
              </a:rPr>
              <a:t>clothing. </a:t>
            </a:r>
          </a:p>
          <a:p>
            <a:pPr marL="0" indent="0" algn="ctr">
              <a:buNone/>
            </a:pPr>
            <a:r>
              <a:rPr lang="en-GB" sz="2800" dirty="0">
                <a:solidFill>
                  <a:schemeClr val="bg1"/>
                </a:solidFill>
                <a:effectLst/>
              </a:rPr>
              <a:t>It was the third such raid on Greenwich Village gay bars in a short period.</a:t>
            </a:r>
          </a:p>
          <a:p>
            <a:pPr marL="0" indent="0" algn="ctr">
              <a:buNone/>
            </a:pPr>
            <a:endParaRPr lang="en-GB" sz="2800" dirty="0">
              <a:solidFill>
                <a:schemeClr val="bg1"/>
              </a:solidFill>
              <a:effectLst/>
            </a:endParaRPr>
          </a:p>
          <a:p>
            <a:pPr marL="0" indent="0">
              <a:buNone/>
            </a:pPr>
            <a:endParaRPr lang="en-GB" dirty="0">
              <a:solidFill>
                <a:schemeClr val="bg1"/>
              </a:solidFill>
            </a:endParaRPr>
          </a:p>
        </p:txBody>
      </p:sp>
      <p:pic>
        <p:nvPicPr>
          <p:cNvPr id="2" name="Picture 1">
            <a:extLst>
              <a:ext uri="{FF2B5EF4-FFF2-40B4-BE49-F238E27FC236}">
                <a16:creationId xmlns:a16="http://schemas.microsoft.com/office/drawing/2014/main" id="{C3E964EF-3D81-48C8-87C6-39BD26BAF724}"/>
              </a:ext>
            </a:extLst>
          </p:cNvPr>
          <p:cNvPicPr>
            <a:picLocks noChangeAspect="1"/>
          </p:cNvPicPr>
          <p:nvPr/>
        </p:nvPicPr>
        <p:blipFill>
          <a:blip r:embed="rId3"/>
          <a:stretch>
            <a:fillRect/>
          </a:stretch>
        </p:blipFill>
        <p:spPr>
          <a:xfrm>
            <a:off x="8889962" y="2545397"/>
            <a:ext cx="2821358" cy="4101548"/>
          </a:xfrm>
          <a:prstGeom prst="rect">
            <a:avLst/>
          </a:prstGeom>
        </p:spPr>
      </p:pic>
      <p:sp>
        <p:nvSpPr>
          <p:cNvPr id="5" name="Rectangle 4">
            <a:extLst>
              <a:ext uri="{FF2B5EF4-FFF2-40B4-BE49-F238E27FC236}">
                <a16:creationId xmlns:a16="http://schemas.microsoft.com/office/drawing/2014/main" id="{10A712C9-0701-41AB-BD62-D5FF4B9B38FD}"/>
              </a:ext>
            </a:extLst>
          </p:cNvPr>
          <p:cNvSpPr/>
          <p:nvPr/>
        </p:nvSpPr>
        <p:spPr>
          <a:xfrm>
            <a:off x="794525" y="2545397"/>
            <a:ext cx="7300912" cy="410154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dirty="0">
                <a:solidFill>
                  <a:schemeClr val="bg1"/>
                </a:solidFill>
              </a:rPr>
              <a:t>Fed up with constant police harassment and social discrimination people hung around outside of the bar rather than disperse. At one point, an officer hit a lesbian over the head as he forced her into the police van— she shouted to onlookers to act, inciting the crowd to begin throw pennies, bottles, cobble stones and other objects at the police. </a:t>
            </a:r>
          </a:p>
        </p:txBody>
      </p:sp>
    </p:spTree>
    <p:extLst>
      <p:ext uri="{BB962C8B-B14F-4D97-AF65-F5344CB8AC3E}">
        <p14:creationId xmlns:p14="http://schemas.microsoft.com/office/powerpoint/2010/main" val="38676513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089" t="5131" r="4341" b="7186"/>
          <a:stretch/>
        </p:blipFill>
        <p:spPr>
          <a:xfrm>
            <a:off x="0" y="0"/>
            <a:ext cx="12192000" cy="7045490"/>
          </a:xfrm>
          <a:prstGeom prst="rect">
            <a:avLst/>
          </a:prstGeom>
        </p:spPr>
      </p:pic>
      <p:pic>
        <p:nvPicPr>
          <p:cNvPr id="5" name="Picture 8" descr="LGBT History Part III: Stonewall Riots">
            <a:extLst>
              <a:ext uri="{FF2B5EF4-FFF2-40B4-BE49-F238E27FC236}">
                <a16:creationId xmlns:a16="http://schemas.microsoft.com/office/drawing/2014/main" id="{88EBF4F9-762D-4C5A-8D21-3241C0041C4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1567" b="36008"/>
          <a:stretch/>
        </p:blipFill>
        <p:spPr bwMode="auto">
          <a:xfrm>
            <a:off x="0" y="5218245"/>
            <a:ext cx="3776869" cy="18272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Generation Woodstock' airs Tonight at 10/9c on ABC Video - ABC News">
            <a:extLst>
              <a:ext uri="{FF2B5EF4-FFF2-40B4-BE49-F238E27FC236}">
                <a16:creationId xmlns:a16="http://schemas.microsoft.com/office/drawing/2014/main" id="{B0336797-1A78-4A4D-ABE3-3B5FE15ECCE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7606"/>
          <a:stretch/>
        </p:blipFill>
        <p:spPr bwMode="auto">
          <a:xfrm>
            <a:off x="8229600" y="0"/>
            <a:ext cx="3962400" cy="357221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0" y="1832485"/>
            <a:ext cx="10353762" cy="3385759"/>
          </a:xfrm>
          <a:solidFill>
            <a:schemeClr val="tx1"/>
          </a:solidFill>
        </p:spPr>
        <p:txBody>
          <a:bodyPr>
            <a:normAutofit/>
          </a:bodyPr>
          <a:lstStyle/>
          <a:p>
            <a:pPr marL="0" indent="0" algn="ctr">
              <a:buNone/>
            </a:pPr>
            <a:r>
              <a:rPr lang="en-US" dirty="0">
                <a:solidFill>
                  <a:schemeClr val="bg1"/>
                </a:solidFill>
              </a:rPr>
              <a:t>Within minutes, a full-blown riot involving hundreds of people began.</a:t>
            </a:r>
          </a:p>
          <a:p>
            <a:pPr marL="0" indent="0" algn="ctr">
              <a:buNone/>
            </a:pPr>
            <a:r>
              <a:rPr lang="en-US" dirty="0">
                <a:solidFill>
                  <a:schemeClr val="bg1"/>
                </a:solidFill>
              </a:rPr>
              <a:t> The police, a few prisoners and a </a:t>
            </a:r>
            <a:r>
              <a:rPr lang="en-US" i="1" dirty="0">
                <a:solidFill>
                  <a:schemeClr val="bg1"/>
                </a:solidFill>
              </a:rPr>
              <a:t>Village Voice</a:t>
            </a:r>
            <a:r>
              <a:rPr lang="en-US" dirty="0">
                <a:solidFill>
                  <a:schemeClr val="bg1"/>
                </a:solidFill>
              </a:rPr>
              <a:t> writer barricaded themselves in the bar, which was then set on fire. </a:t>
            </a:r>
            <a:r>
              <a:rPr lang="en-GB" dirty="0">
                <a:solidFill>
                  <a:schemeClr val="bg1"/>
                </a:solidFill>
              </a:rPr>
              <a:t>Police reinforcements arrived and extinguished the fire, and they eventually dispersed the crowd.</a:t>
            </a:r>
          </a:p>
          <a:p>
            <a:pPr marL="0" indent="0" algn="ctr">
              <a:buNone/>
            </a:pPr>
            <a:r>
              <a:rPr lang="en-GB" dirty="0">
                <a:solidFill>
                  <a:schemeClr val="bg1"/>
                </a:solidFill>
              </a:rPr>
              <a:t>However, the</a:t>
            </a:r>
            <a:r>
              <a:rPr lang="en-GB" sz="2800" dirty="0">
                <a:solidFill>
                  <a:schemeClr val="bg1"/>
                </a:solidFill>
                <a:effectLst/>
              </a:rPr>
              <a:t> riots outside the Stonewall Inn continued for the next five days and became an incredibly important moment in history.</a:t>
            </a:r>
          </a:p>
        </p:txBody>
      </p:sp>
    </p:spTree>
    <p:extLst>
      <p:ext uri="{BB962C8B-B14F-4D97-AF65-F5344CB8AC3E}">
        <p14:creationId xmlns:p14="http://schemas.microsoft.com/office/powerpoint/2010/main" val="5030607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089" t="5131" r="4341" b="7186"/>
          <a:stretch/>
        </p:blipFill>
        <p:spPr>
          <a:xfrm>
            <a:off x="0" y="0"/>
            <a:ext cx="12192000" cy="7045490"/>
          </a:xfrm>
          <a:prstGeom prst="rect">
            <a:avLst/>
          </a:prstGeom>
        </p:spPr>
      </p:pic>
      <p:sp>
        <p:nvSpPr>
          <p:cNvPr id="3" name="Content Placeholder 2"/>
          <p:cNvSpPr>
            <a:spLocks noGrp="1"/>
          </p:cNvSpPr>
          <p:nvPr>
            <p:ph idx="1"/>
          </p:nvPr>
        </p:nvSpPr>
        <p:spPr>
          <a:xfrm>
            <a:off x="794525" y="377542"/>
            <a:ext cx="10867388" cy="1999266"/>
          </a:xfrm>
          <a:solidFill>
            <a:schemeClr val="tx1"/>
          </a:solidFill>
        </p:spPr>
        <p:txBody>
          <a:bodyPr>
            <a:normAutofit lnSpcReduction="10000"/>
          </a:bodyPr>
          <a:lstStyle/>
          <a:p>
            <a:pPr marL="0" indent="0" algn="ctr">
              <a:buNone/>
            </a:pPr>
            <a:r>
              <a:rPr lang="en-US" dirty="0">
                <a:solidFill>
                  <a:schemeClr val="bg1"/>
                </a:solidFill>
              </a:rPr>
              <a:t>On the one-year anniversary of the riots on June 28, 1970, thousands of people marched in the streets of Manhattan from the Stonewall Inn to Central Park in what was then called “Christopher Street Liberation Day,” America’s first gay pride parade. </a:t>
            </a:r>
          </a:p>
          <a:p>
            <a:pPr marL="0" indent="0" algn="ctr">
              <a:buNone/>
            </a:pPr>
            <a:r>
              <a:rPr lang="en-US" dirty="0">
                <a:solidFill>
                  <a:schemeClr val="bg1"/>
                </a:solidFill>
              </a:rPr>
              <a:t>The parade’s official chant was: “Say it loud, gay is proud.”</a:t>
            </a:r>
            <a:endParaRPr lang="en-GB" sz="2800" dirty="0">
              <a:solidFill>
                <a:schemeClr val="bg1"/>
              </a:solidFill>
              <a:effectLst/>
            </a:endParaRPr>
          </a:p>
          <a:p>
            <a:pPr marL="0" indent="0">
              <a:buNone/>
            </a:pPr>
            <a:endParaRPr lang="en-GB" dirty="0">
              <a:solidFill>
                <a:schemeClr val="bg1"/>
              </a:solidFill>
            </a:endParaRPr>
          </a:p>
        </p:txBody>
      </p:sp>
      <p:pic>
        <p:nvPicPr>
          <p:cNvPr id="5122" name="Picture 2" descr="The first gay pride parades">
            <a:extLst>
              <a:ext uri="{FF2B5EF4-FFF2-40B4-BE49-F238E27FC236}">
                <a16:creationId xmlns:a16="http://schemas.microsoft.com/office/drawing/2014/main" id="{E5D219A5-CAAA-443A-A53F-AF2962E1E5B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78" r="9578"/>
          <a:stretch/>
        </p:blipFill>
        <p:spPr bwMode="auto">
          <a:xfrm>
            <a:off x="3498573" y="2812294"/>
            <a:ext cx="5459896" cy="3797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4035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089" t="5131" r="4341" b="7186"/>
          <a:stretch/>
        </p:blipFill>
        <p:spPr>
          <a:xfrm>
            <a:off x="0" y="0"/>
            <a:ext cx="12192000" cy="7045490"/>
          </a:xfrm>
          <a:prstGeom prst="rect">
            <a:avLst/>
          </a:prstGeom>
        </p:spPr>
      </p:pic>
      <p:sp>
        <p:nvSpPr>
          <p:cNvPr id="3" name="Content Placeholder 2"/>
          <p:cNvSpPr>
            <a:spLocks noGrp="1"/>
          </p:cNvSpPr>
          <p:nvPr>
            <p:ph idx="1"/>
          </p:nvPr>
        </p:nvSpPr>
        <p:spPr>
          <a:xfrm>
            <a:off x="847533" y="332366"/>
            <a:ext cx="10867388" cy="1999266"/>
          </a:xfrm>
          <a:solidFill>
            <a:schemeClr val="tx1"/>
          </a:solidFill>
        </p:spPr>
        <p:txBody>
          <a:bodyPr>
            <a:normAutofit/>
          </a:bodyPr>
          <a:lstStyle/>
          <a:p>
            <a:pPr marL="0" indent="0" algn="ctr">
              <a:buNone/>
            </a:pPr>
            <a:r>
              <a:rPr lang="en-US" sz="3200" dirty="0">
                <a:solidFill>
                  <a:schemeClr val="bg1"/>
                </a:solidFill>
              </a:rPr>
              <a:t>In 2016, then-President </a:t>
            </a:r>
            <a:r>
              <a:rPr lang="en-US" sz="3200" u="sng" dirty="0">
                <a:solidFill>
                  <a:schemeClr val="bg1"/>
                </a:solidFill>
                <a:hlinkClick r:id="rId3">
                  <a:extLst>
                    <a:ext uri="{A12FA001-AC4F-418D-AE19-62706E023703}">
                      <ahyp:hlinkClr xmlns:ahyp="http://schemas.microsoft.com/office/drawing/2018/hyperlinkcolor" xmlns="" val="tx"/>
                    </a:ext>
                  </a:extLst>
                </a:hlinkClick>
              </a:rPr>
              <a:t>Barack Obama</a:t>
            </a:r>
            <a:r>
              <a:rPr lang="en-US" sz="3200" dirty="0">
                <a:solidFill>
                  <a:schemeClr val="bg1"/>
                </a:solidFill>
              </a:rPr>
              <a:t> designated the site of the riots—Stonewall Inn, Christopher Park, and the surrounding streets and sidewalks—a national monument in recognition of the area’s contribution to gay rights.</a:t>
            </a:r>
            <a:endParaRPr lang="en-GB" sz="3200" dirty="0">
              <a:solidFill>
                <a:schemeClr val="bg1"/>
              </a:solidFill>
            </a:endParaRPr>
          </a:p>
        </p:txBody>
      </p:sp>
      <p:pic>
        <p:nvPicPr>
          <p:cNvPr id="7170" name="Picture 2" descr="Obama Makes Stonewall Inn a National Monument to Gay Rights - YouTube">
            <a:extLst>
              <a:ext uri="{FF2B5EF4-FFF2-40B4-BE49-F238E27FC236}">
                <a16:creationId xmlns:a16="http://schemas.microsoft.com/office/drawing/2014/main" id="{2EF32AED-5594-47FB-9658-202017A7318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522" r="17681"/>
          <a:stretch/>
        </p:blipFill>
        <p:spPr bwMode="auto">
          <a:xfrm>
            <a:off x="1007166" y="2896664"/>
            <a:ext cx="4890052" cy="362897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Google Gives $1 Million For Stonewall Inn History Project - Gothamist">
            <a:extLst>
              <a:ext uri="{FF2B5EF4-FFF2-40B4-BE49-F238E27FC236}">
                <a16:creationId xmlns:a16="http://schemas.microsoft.com/office/drawing/2014/main" id="{4A5776FD-DF83-46DB-9C24-ACFEFA8B3E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9495" y="2896664"/>
            <a:ext cx="4550228" cy="3583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9590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295</Words>
  <Application>Microsoft Office PowerPoint</Application>
  <PresentationFormat>Widescreen</PresentationFormat>
  <Paragraphs>16</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Stonewall riots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Vanessa Nelson</dc:creator>
  <cp:lastModifiedBy>Charlotte Thornton</cp:lastModifiedBy>
  <cp:revision>10</cp:revision>
  <dcterms:created xsi:type="dcterms:W3CDTF">2020-06-02T12:20:44Z</dcterms:created>
  <dcterms:modified xsi:type="dcterms:W3CDTF">2021-12-28T12:09:16Z</dcterms:modified>
</cp:coreProperties>
</file>