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8"/>
  </p:notesMasterIdLst>
  <p:handoutMasterIdLst>
    <p:handoutMasterId r:id="rId19"/>
  </p:handoutMasterIdLst>
  <p:sldIdLst>
    <p:sldId id="258" r:id="rId2"/>
    <p:sldId id="264" r:id="rId3"/>
    <p:sldId id="273" r:id="rId4"/>
    <p:sldId id="275" r:id="rId5"/>
    <p:sldId id="276" r:id="rId6"/>
    <p:sldId id="277" r:id="rId7"/>
    <p:sldId id="278" r:id="rId8"/>
    <p:sldId id="279" r:id="rId9"/>
    <p:sldId id="280" r:id="rId10"/>
    <p:sldId id="281" r:id="rId11"/>
    <p:sldId id="282" r:id="rId12"/>
    <p:sldId id="283" r:id="rId13"/>
    <p:sldId id="284" r:id="rId14"/>
    <p:sldId id="285" r:id="rId15"/>
    <p:sldId id="286" r:id="rId16"/>
    <p:sldId id="287" r:id="rId17"/>
  </p:sldIdLst>
  <p:sldSz cx="9144000" cy="6858000" type="screen4x3"/>
  <p:notesSz cx="6858000" cy="9144000"/>
  <p:embeddedFontLst>
    <p:embeddedFont>
      <p:font typeface="Twinkl" panose="020B0604020202020204" charset="0"/>
      <p:regular r:id="rId20"/>
      <p:bold r:id="rId21"/>
    </p:embeddedFont>
    <p:embeddedFont>
      <p:font typeface="Sassoon Infant Rg" panose="02000503030000020003" charset="0"/>
      <p:regular r:id="rId22"/>
      <p:bold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EDAA"/>
    <a:srgbClr val="F8BD95"/>
    <a:srgbClr val="11743A"/>
    <a:srgbClr val="6C9E72"/>
    <a:srgbClr val="18A0DB"/>
    <a:srgbClr val="DE1E5A"/>
    <a:srgbClr val="BC0105"/>
    <a:srgbClr val="4DB1E3"/>
    <a:srgbClr val="80C1EB"/>
    <a:srgbClr val="ACDDF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88" d="100"/>
          <a:sy n="88" d="100"/>
        </p:scale>
        <p:origin x="1291"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handoutMaster" Target="handoutMasters/handout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04/01/2021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04/01/2021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3.xml"/><Relationship Id="rId5" Type="http://schemas.openxmlformats.org/officeDocument/2006/relationships/image" Target="../media/image24.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r>
              <a:rPr lang="en-US" dirty="0">
                <a:solidFill>
                  <a:schemeClr val="bg1"/>
                </a:solidFill>
                <a:latin typeface="+mn-lt"/>
              </a:rPr>
              <a:t>Second World War</a:t>
            </a:r>
            <a:endParaRPr lang="en-GB" dirty="0">
              <a:solidFill>
                <a:schemeClr val="bg1"/>
              </a:solidFill>
              <a:latin typeface="+mn-lt"/>
            </a:endParaRPr>
          </a:p>
        </p:txBody>
      </p:sp>
      <p:grpSp>
        <p:nvGrpSpPr>
          <p:cNvPr id="4" name="Group 3">
            <a:extLst>
              <a:ext uri="{FF2B5EF4-FFF2-40B4-BE49-F238E27FC236}">
                <a16:creationId xmlns:a16="http://schemas.microsoft.com/office/drawing/2014/main" id="{9633629B-2B5E-41F0-B731-A16432865179}"/>
              </a:ext>
            </a:extLst>
          </p:cNvPr>
          <p:cNvGrpSpPr/>
          <p:nvPr/>
        </p:nvGrpSpPr>
        <p:grpSpPr>
          <a:xfrm>
            <a:off x="1505994" y="1494733"/>
            <a:ext cx="6132013" cy="4790791"/>
            <a:chOff x="1505994" y="1394065"/>
            <a:chExt cx="6132013" cy="4790791"/>
          </a:xfrm>
        </p:grpSpPr>
        <p:grpSp>
          <p:nvGrpSpPr>
            <p:cNvPr id="38" name="Group 37">
              <a:extLst>
                <a:ext uri="{FF2B5EF4-FFF2-40B4-BE49-F238E27FC236}">
                  <a16:creationId xmlns:a16="http://schemas.microsoft.com/office/drawing/2014/main" id="{62CD3D90-65B5-4E15-A630-1E26545E7D92}"/>
                </a:ext>
              </a:extLst>
            </p:cNvPr>
            <p:cNvGrpSpPr/>
            <p:nvPr/>
          </p:nvGrpSpPr>
          <p:grpSpPr>
            <a:xfrm rot="182504">
              <a:off x="1505994" y="1394065"/>
              <a:ext cx="6132013" cy="4790791"/>
              <a:chOff x="1501228" y="1281036"/>
              <a:chExt cx="6132013" cy="4790791"/>
            </a:xfrm>
          </p:grpSpPr>
          <p:pic>
            <p:nvPicPr>
              <p:cNvPr id="37" name="Picture 36">
                <a:extLst>
                  <a:ext uri="{FF2B5EF4-FFF2-40B4-BE49-F238E27FC236}">
                    <a16:creationId xmlns:a16="http://schemas.microsoft.com/office/drawing/2014/main" id="{00555E87-C851-43D3-B696-78EA72A65BF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01228" y="1544283"/>
                <a:ext cx="6132013" cy="4258203"/>
              </a:xfrm>
              <a:prstGeom prst="rect">
                <a:avLst/>
              </a:prstGeom>
            </p:spPr>
          </p:pic>
          <p:sp>
            <p:nvSpPr>
              <p:cNvPr id="27" name="Freeform: Shape 26">
                <a:extLst>
                  <a:ext uri="{FF2B5EF4-FFF2-40B4-BE49-F238E27FC236}">
                    <a16:creationId xmlns:a16="http://schemas.microsoft.com/office/drawing/2014/main" id="{5D0CA737-A97A-464D-83AF-C39CDFC53749}"/>
                  </a:ext>
                </a:extLst>
              </p:cNvPr>
              <p:cNvSpPr/>
              <p:nvPr/>
            </p:nvSpPr>
            <p:spPr>
              <a:xfrm rot="18900000">
                <a:off x="7083171" y="1281036"/>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28" name="Freeform: Shape 27">
                <a:extLst>
                  <a:ext uri="{FF2B5EF4-FFF2-40B4-BE49-F238E27FC236}">
                    <a16:creationId xmlns:a16="http://schemas.microsoft.com/office/drawing/2014/main" id="{F8300AB3-D955-4D73-B1EA-F143A70A5A8E}"/>
                  </a:ext>
                </a:extLst>
              </p:cNvPr>
              <p:cNvSpPr/>
              <p:nvPr/>
            </p:nvSpPr>
            <p:spPr>
              <a:xfrm rot="18900000">
                <a:off x="1737257" y="5061934"/>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grpSp>
        <p:sp>
          <p:nvSpPr>
            <p:cNvPr id="41" name="Rectangle 40">
              <a:extLst>
                <a:ext uri="{FF2B5EF4-FFF2-40B4-BE49-F238E27FC236}">
                  <a16:creationId xmlns:a16="http://schemas.microsoft.com/office/drawing/2014/main" id="{ECD931DC-0B85-4A2B-AC37-F850FE4E3D32}"/>
                </a:ext>
              </a:extLst>
            </p:cNvPr>
            <p:cNvSpPr/>
            <p:nvPr/>
          </p:nvSpPr>
          <p:spPr>
            <a:xfrm>
              <a:off x="1874247" y="2043525"/>
              <a:ext cx="5395506" cy="830997"/>
            </a:xfrm>
            <a:prstGeom prst="rect">
              <a:avLst/>
            </a:prstGeom>
          </p:spPr>
          <p:txBody>
            <a:bodyPr wrap="square" lIns="0" tIns="0" rIns="0" bIns="0">
              <a:spAutoFit/>
            </a:bodyPr>
            <a:lstStyle/>
            <a:p>
              <a:pPr algn="just" eaLnBrk="1" fontAlgn="auto" hangingPunct="1">
                <a:spcBef>
                  <a:spcPts val="0"/>
                </a:spcBef>
                <a:spcAft>
                  <a:spcPts val="0"/>
                </a:spcAft>
                <a:defRPr/>
              </a:pPr>
              <a:r>
                <a:rPr lang="en-GB" sz="1800" b="1" dirty="0">
                  <a:solidFill>
                    <a:schemeClr val="tx1"/>
                  </a:solidFill>
                </a:rPr>
                <a:t>1939 to 1945</a:t>
              </a:r>
            </a:p>
            <a:p>
              <a:pPr algn="just" eaLnBrk="1" fontAlgn="auto" hangingPunct="1">
                <a:spcBef>
                  <a:spcPts val="0"/>
                </a:spcBef>
                <a:spcAft>
                  <a:spcPts val="0"/>
                </a:spcAft>
                <a:defRPr/>
              </a:pPr>
              <a:r>
                <a:rPr lang="en-GB" sz="1800" dirty="0">
                  <a:solidFill>
                    <a:schemeClr val="tx1"/>
                  </a:solidFill>
                </a:rPr>
                <a:t>The Second World War was fought in Europe, Russia, North Africa and in Asia and involved 61 countries.</a:t>
              </a:r>
            </a:p>
          </p:txBody>
        </p:sp>
        <p:pic>
          <p:nvPicPr>
            <p:cNvPr id="43" name="Picture 42">
              <a:extLst>
                <a:ext uri="{FF2B5EF4-FFF2-40B4-BE49-F238E27FC236}">
                  <a16:creationId xmlns:a16="http://schemas.microsoft.com/office/drawing/2014/main" id="{0FE3D883-3647-4AB4-9FD5-D667EBD69C1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434466" y="3202610"/>
              <a:ext cx="4265537" cy="2157767"/>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66667"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ppt_x"/>
                                          </p:val>
                                        </p:tav>
                                        <p:tav tm="100000">
                                          <p:val>
                                            <p:strVal val="#ppt_x"/>
                                          </p:val>
                                        </p:tav>
                                      </p:tavLst>
                                    </p:anim>
                                    <p:anim calcmode="lin" valueType="num">
                                      <p:cBhvr additive="base">
                                        <p:cTn id="8" dur="75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46DB644-3FF6-423A-B5C1-7595561C3991}"/>
              </a:ext>
            </a:extLst>
          </p:cNvPr>
          <p:cNvSpPr/>
          <p:nvPr/>
        </p:nvSpPr>
        <p:spPr>
          <a:xfrm>
            <a:off x="540792" y="2055376"/>
            <a:ext cx="2948756" cy="4256429"/>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b="1" dirty="0">
              <a:solidFill>
                <a:schemeClr val="tx1"/>
              </a:solidFill>
            </a:endParaRPr>
          </a:p>
        </p:txBody>
      </p:sp>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r>
              <a:rPr lang="en-US" dirty="0">
                <a:solidFill>
                  <a:schemeClr val="bg1"/>
                </a:solidFill>
                <a:latin typeface="+mn-lt"/>
              </a:rPr>
              <a:t>Second World War</a:t>
            </a:r>
            <a:endParaRPr lang="en-GB" dirty="0">
              <a:solidFill>
                <a:schemeClr val="bg1"/>
              </a:solidFill>
              <a:latin typeface="+mn-lt"/>
            </a:endParaRPr>
          </a:p>
        </p:txBody>
      </p:sp>
      <p:sp>
        <p:nvSpPr>
          <p:cNvPr id="12" name="Rectangle 11">
            <a:extLst>
              <a:ext uri="{FF2B5EF4-FFF2-40B4-BE49-F238E27FC236}">
                <a16:creationId xmlns:a16="http://schemas.microsoft.com/office/drawing/2014/main" id="{B2A52D55-B39D-4D47-825D-5A2E0B028FD5}"/>
              </a:ext>
            </a:extLst>
          </p:cNvPr>
          <p:cNvSpPr/>
          <p:nvPr/>
        </p:nvSpPr>
        <p:spPr>
          <a:xfrm>
            <a:off x="3573142" y="2055376"/>
            <a:ext cx="5030066" cy="4256430"/>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7966CAF9-7D20-4075-B6AE-AE0EAC097E7B}"/>
              </a:ext>
            </a:extLst>
          </p:cNvPr>
          <p:cNvSpPr/>
          <p:nvPr/>
        </p:nvSpPr>
        <p:spPr>
          <a:xfrm>
            <a:off x="540792" y="1508132"/>
            <a:ext cx="8062416" cy="547245"/>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defRPr/>
            </a:pPr>
            <a:r>
              <a:rPr lang="en-GB" sz="1800" b="1" dirty="0">
                <a:solidFill>
                  <a:schemeClr val="tx1"/>
                </a:solidFill>
              </a:rPr>
              <a:t>1939 to 1945 </a:t>
            </a:r>
            <a:r>
              <a:rPr lang="en-GB" sz="1800" dirty="0">
                <a:solidFill>
                  <a:schemeClr val="tx1"/>
                </a:solidFill>
              </a:rPr>
              <a:t>The war was fought between two groups of countries. </a:t>
            </a:r>
          </a:p>
        </p:txBody>
      </p:sp>
      <p:sp>
        <p:nvSpPr>
          <p:cNvPr id="4" name="Rectangle 3">
            <a:extLst>
              <a:ext uri="{FF2B5EF4-FFF2-40B4-BE49-F238E27FC236}">
                <a16:creationId xmlns:a16="http://schemas.microsoft.com/office/drawing/2014/main" id="{6F421EF2-C9A5-4306-B7DD-96864D7A75A3}"/>
              </a:ext>
            </a:extLst>
          </p:cNvPr>
          <p:cNvSpPr/>
          <p:nvPr/>
        </p:nvSpPr>
        <p:spPr>
          <a:xfrm>
            <a:off x="540792" y="2066479"/>
            <a:ext cx="2948756" cy="43595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Axis Powers</a:t>
            </a:r>
          </a:p>
        </p:txBody>
      </p:sp>
      <p:sp>
        <p:nvSpPr>
          <p:cNvPr id="16" name="Rectangle 15">
            <a:extLst>
              <a:ext uri="{FF2B5EF4-FFF2-40B4-BE49-F238E27FC236}">
                <a16:creationId xmlns:a16="http://schemas.microsoft.com/office/drawing/2014/main" id="{E594FC76-D23E-4E4F-9028-BB2FB3745F39}"/>
              </a:ext>
            </a:extLst>
          </p:cNvPr>
          <p:cNvSpPr/>
          <p:nvPr/>
        </p:nvSpPr>
        <p:spPr>
          <a:xfrm>
            <a:off x="3581234" y="2066479"/>
            <a:ext cx="5030066" cy="435959"/>
          </a:xfrm>
          <a:prstGeom prst="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rPr>
              <a:t>Allies</a:t>
            </a:r>
          </a:p>
        </p:txBody>
      </p:sp>
      <p:grpSp>
        <p:nvGrpSpPr>
          <p:cNvPr id="15" name="Group 14">
            <a:extLst>
              <a:ext uri="{FF2B5EF4-FFF2-40B4-BE49-F238E27FC236}">
                <a16:creationId xmlns:a16="http://schemas.microsoft.com/office/drawing/2014/main" id="{F5DD31D7-EE3F-47DA-97DE-51D140FFBDBB}"/>
              </a:ext>
            </a:extLst>
          </p:cNvPr>
          <p:cNvGrpSpPr/>
          <p:nvPr/>
        </p:nvGrpSpPr>
        <p:grpSpPr>
          <a:xfrm>
            <a:off x="967882" y="3305914"/>
            <a:ext cx="2027465" cy="604886"/>
            <a:chOff x="676693" y="2635974"/>
            <a:chExt cx="2027465" cy="604886"/>
          </a:xfrm>
        </p:grpSpPr>
        <p:sp>
          <p:nvSpPr>
            <p:cNvPr id="29" name="Freeform: Shape 28">
              <a:extLst>
                <a:ext uri="{FF2B5EF4-FFF2-40B4-BE49-F238E27FC236}">
                  <a16:creationId xmlns:a16="http://schemas.microsoft.com/office/drawing/2014/main" id="{DACF09BD-1C81-4129-9AD6-11907566771C}"/>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5" name="Oval 4">
              <a:extLst>
                <a:ext uri="{FF2B5EF4-FFF2-40B4-BE49-F238E27FC236}">
                  <a16:creationId xmlns:a16="http://schemas.microsoft.com/office/drawing/2014/main" id="{13C153D1-5D67-4272-8E62-23FD7D237FEC}"/>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a:extLst>
                <a:ext uri="{FF2B5EF4-FFF2-40B4-BE49-F238E27FC236}">
                  <a16:creationId xmlns:a16="http://schemas.microsoft.com/office/drawing/2014/main" id="{7560BE36-A82E-4FCE-BC92-C4B335C2E5FF}"/>
                </a:ext>
              </a:extLst>
            </p:cNvPr>
            <p:cNvSpPr txBox="1"/>
            <p:nvPr/>
          </p:nvSpPr>
          <p:spPr>
            <a:xfrm>
              <a:off x="1281579" y="2740022"/>
              <a:ext cx="1320570" cy="369332"/>
            </a:xfrm>
            <a:prstGeom prst="rect">
              <a:avLst/>
            </a:prstGeom>
            <a:noFill/>
          </p:spPr>
          <p:txBody>
            <a:bodyPr wrap="square" rtlCol="0">
              <a:spAutoFit/>
            </a:bodyPr>
            <a:lstStyle/>
            <a:p>
              <a:pPr algn="ctr"/>
              <a:r>
                <a:rPr lang="en-US" dirty="0"/>
                <a:t>Germany</a:t>
              </a:r>
              <a:endParaRPr lang="en-GB" dirty="0"/>
            </a:p>
          </p:txBody>
        </p:sp>
      </p:grpSp>
      <p:grpSp>
        <p:nvGrpSpPr>
          <p:cNvPr id="30" name="Group 29">
            <a:extLst>
              <a:ext uri="{FF2B5EF4-FFF2-40B4-BE49-F238E27FC236}">
                <a16:creationId xmlns:a16="http://schemas.microsoft.com/office/drawing/2014/main" id="{3777EAC7-EB05-43D5-8E59-2B3C0060BDBB}"/>
              </a:ext>
            </a:extLst>
          </p:cNvPr>
          <p:cNvGrpSpPr/>
          <p:nvPr/>
        </p:nvGrpSpPr>
        <p:grpSpPr>
          <a:xfrm>
            <a:off x="967882" y="4169938"/>
            <a:ext cx="2027465" cy="604886"/>
            <a:chOff x="676693" y="2635974"/>
            <a:chExt cx="2027465" cy="604886"/>
          </a:xfrm>
        </p:grpSpPr>
        <p:sp>
          <p:nvSpPr>
            <p:cNvPr id="31" name="Freeform: Shape 30">
              <a:extLst>
                <a:ext uri="{FF2B5EF4-FFF2-40B4-BE49-F238E27FC236}">
                  <a16:creationId xmlns:a16="http://schemas.microsoft.com/office/drawing/2014/main" id="{659D8ED8-EBCA-49BD-9680-BE13D77AD6A8}"/>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32" name="Oval 31">
              <a:extLst>
                <a:ext uri="{FF2B5EF4-FFF2-40B4-BE49-F238E27FC236}">
                  <a16:creationId xmlns:a16="http://schemas.microsoft.com/office/drawing/2014/main" id="{F9B38499-F782-4DA5-863C-A18B1BB15EC9}"/>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TextBox 32">
              <a:extLst>
                <a:ext uri="{FF2B5EF4-FFF2-40B4-BE49-F238E27FC236}">
                  <a16:creationId xmlns:a16="http://schemas.microsoft.com/office/drawing/2014/main" id="{8B08DB34-430F-4011-B0CF-2598029A6522}"/>
                </a:ext>
              </a:extLst>
            </p:cNvPr>
            <p:cNvSpPr txBox="1"/>
            <p:nvPr/>
          </p:nvSpPr>
          <p:spPr>
            <a:xfrm>
              <a:off x="1281579" y="2740022"/>
              <a:ext cx="1320570" cy="369332"/>
            </a:xfrm>
            <a:prstGeom prst="rect">
              <a:avLst/>
            </a:prstGeom>
            <a:noFill/>
          </p:spPr>
          <p:txBody>
            <a:bodyPr wrap="square" rtlCol="0">
              <a:spAutoFit/>
            </a:bodyPr>
            <a:lstStyle/>
            <a:p>
              <a:pPr algn="ctr"/>
              <a:r>
                <a:rPr lang="en-US" dirty="0"/>
                <a:t>Italy</a:t>
              </a:r>
              <a:endParaRPr lang="en-GB" dirty="0"/>
            </a:p>
          </p:txBody>
        </p:sp>
      </p:grpSp>
      <p:grpSp>
        <p:nvGrpSpPr>
          <p:cNvPr id="34" name="Group 33">
            <a:extLst>
              <a:ext uri="{FF2B5EF4-FFF2-40B4-BE49-F238E27FC236}">
                <a16:creationId xmlns:a16="http://schemas.microsoft.com/office/drawing/2014/main" id="{85B9A20D-8C76-426F-9852-68BC53390315}"/>
              </a:ext>
            </a:extLst>
          </p:cNvPr>
          <p:cNvGrpSpPr/>
          <p:nvPr/>
        </p:nvGrpSpPr>
        <p:grpSpPr>
          <a:xfrm>
            <a:off x="967882" y="5033961"/>
            <a:ext cx="2027465" cy="604886"/>
            <a:chOff x="676693" y="2635974"/>
            <a:chExt cx="2027465" cy="604886"/>
          </a:xfrm>
        </p:grpSpPr>
        <p:sp>
          <p:nvSpPr>
            <p:cNvPr id="35" name="Freeform: Shape 34">
              <a:extLst>
                <a:ext uri="{FF2B5EF4-FFF2-40B4-BE49-F238E27FC236}">
                  <a16:creationId xmlns:a16="http://schemas.microsoft.com/office/drawing/2014/main" id="{4EF5DFCF-FC97-44B9-AF15-78E42DEA8E14}"/>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36" name="Oval 35">
              <a:extLst>
                <a:ext uri="{FF2B5EF4-FFF2-40B4-BE49-F238E27FC236}">
                  <a16:creationId xmlns:a16="http://schemas.microsoft.com/office/drawing/2014/main" id="{BCCF30CC-57D2-4673-9AF2-264DA095749E}"/>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9E92A9B9-DF61-4FB4-84BB-EBDC4A826A44}"/>
                </a:ext>
              </a:extLst>
            </p:cNvPr>
            <p:cNvSpPr txBox="1"/>
            <p:nvPr/>
          </p:nvSpPr>
          <p:spPr>
            <a:xfrm>
              <a:off x="1281579" y="2740022"/>
              <a:ext cx="1320570" cy="369332"/>
            </a:xfrm>
            <a:prstGeom prst="rect">
              <a:avLst/>
            </a:prstGeom>
            <a:noFill/>
          </p:spPr>
          <p:txBody>
            <a:bodyPr wrap="square" rtlCol="0">
              <a:spAutoFit/>
            </a:bodyPr>
            <a:lstStyle/>
            <a:p>
              <a:pPr algn="ctr"/>
              <a:r>
                <a:rPr lang="en-US" dirty="0"/>
                <a:t>Japan</a:t>
              </a:r>
              <a:endParaRPr lang="en-GB" dirty="0"/>
            </a:p>
          </p:txBody>
        </p:sp>
      </p:grpSp>
      <p:grpSp>
        <p:nvGrpSpPr>
          <p:cNvPr id="40" name="Group 39">
            <a:extLst>
              <a:ext uri="{FF2B5EF4-FFF2-40B4-BE49-F238E27FC236}">
                <a16:creationId xmlns:a16="http://schemas.microsoft.com/office/drawing/2014/main" id="{80109D68-6425-402A-B803-D04758B2A0B4}"/>
              </a:ext>
            </a:extLst>
          </p:cNvPr>
          <p:cNvGrpSpPr/>
          <p:nvPr/>
        </p:nvGrpSpPr>
        <p:grpSpPr>
          <a:xfrm>
            <a:off x="4048383" y="2635974"/>
            <a:ext cx="2027465" cy="604886"/>
            <a:chOff x="676693" y="2635974"/>
            <a:chExt cx="2027465" cy="604886"/>
          </a:xfrm>
        </p:grpSpPr>
        <p:sp>
          <p:nvSpPr>
            <p:cNvPr id="42" name="Freeform: Shape 41">
              <a:extLst>
                <a:ext uri="{FF2B5EF4-FFF2-40B4-BE49-F238E27FC236}">
                  <a16:creationId xmlns:a16="http://schemas.microsoft.com/office/drawing/2014/main" id="{AAEFBE5C-BA92-491B-A621-1D1B87C2FFF6}"/>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44" name="Oval 43">
              <a:extLst>
                <a:ext uri="{FF2B5EF4-FFF2-40B4-BE49-F238E27FC236}">
                  <a16:creationId xmlns:a16="http://schemas.microsoft.com/office/drawing/2014/main" id="{EABE799D-5EB1-4E92-BF23-3590E6C124E7}"/>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1A4B3A40-3B96-4A19-8935-C598F617A1C7}"/>
                </a:ext>
              </a:extLst>
            </p:cNvPr>
            <p:cNvSpPr txBox="1"/>
            <p:nvPr/>
          </p:nvSpPr>
          <p:spPr>
            <a:xfrm>
              <a:off x="1281579" y="2740022"/>
              <a:ext cx="1320570" cy="369332"/>
            </a:xfrm>
            <a:prstGeom prst="rect">
              <a:avLst/>
            </a:prstGeom>
            <a:noFill/>
          </p:spPr>
          <p:txBody>
            <a:bodyPr wrap="square" rtlCol="0">
              <a:spAutoFit/>
            </a:bodyPr>
            <a:lstStyle/>
            <a:p>
              <a:pPr algn="ctr"/>
              <a:r>
                <a:rPr lang="en-US" dirty="0"/>
                <a:t>Britain</a:t>
              </a:r>
              <a:endParaRPr lang="en-GB" dirty="0"/>
            </a:p>
          </p:txBody>
        </p:sp>
      </p:grpSp>
      <p:grpSp>
        <p:nvGrpSpPr>
          <p:cNvPr id="46" name="Group 45">
            <a:extLst>
              <a:ext uri="{FF2B5EF4-FFF2-40B4-BE49-F238E27FC236}">
                <a16:creationId xmlns:a16="http://schemas.microsoft.com/office/drawing/2014/main" id="{5B902819-8C7B-40AA-ABB3-5270D1A50B68}"/>
              </a:ext>
            </a:extLst>
          </p:cNvPr>
          <p:cNvGrpSpPr/>
          <p:nvPr/>
        </p:nvGrpSpPr>
        <p:grpSpPr>
          <a:xfrm>
            <a:off x="3730854" y="3354228"/>
            <a:ext cx="2027465" cy="604886"/>
            <a:chOff x="676693" y="2635974"/>
            <a:chExt cx="2027465" cy="604886"/>
          </a:xfrm>
        </p:grpSpPr>
        <p:sp>
          <p:nvSpPr>
            <p:cNvPr id="47" name="Freeform: Shape 46">
              <a:extLst>
                <a:ext uri="{FF2B5EF4-FFF2-40B4-BE49-F238E27FC236}">
                  <a16:creationId xmlns:a16="http://schemas.microsoft.com/office/drawing/2014/main" id="{DF61AA40-8CD0-4F8F-98A7-BAFF5A8691E7}"/>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48" name="Oval 47">
              <a:extLst>
                <a:ext uri="{FF2B5EF4-FFF2-40B4-BE49-F238E27FC236}">
                  <a16:creationId xmlns:a16="http://schemas.microsoft.com/office/drawing/2014/main" id="{C0A2D14D-1886-48BA-847B-7EDCF0BF7DA8}"/>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TextBox 48">
              <a:extLst>
                <a:ext uri="{FF2B5EF4-FFF2-40B4-BE49-F238E27FC236}">
                  <a16:creationId xmlns:a16="http://schemas.microsoft.com/office/drawing/2014/main" id="{A5786B4A-D593-4959-96F0-BB9900E2EEA9}"/>
                </a:ext>
              </a:extLst>
            </p:cNvPr>
            <p:cNvSpPr txBox="1"/>
            <p:nvPr/>
          </p:nvSpPr>
          <p:spPr>
            <a:xfrm>
              <a:off x="1281579" y="2740022"/>
              <a:ext cx="1320570" cy="369332"/>
            </a:xfrm>
            <a:prstGeom prst="rect">
              <a:avLst/>
            </a:prstGeom>
            <a:noFill/>
          </p:spPr>
          <p:txBody>
            <a:bodyPr wrap="square" rtlCol="0">
              <a:spAutoFit/>
            </a:bodyPr>
            <a:lstStyle/>
            <a:p>
              <a:pPr algn="ctr"/>
              <a:r>
                <a:rPr lang="en-US" dirty="0"/>
                <a:t>France</a:t>
              </a:r>
              <a:endParaRPr lang="en-GB" dirty="0"/>
            </a:p>
          </p:txBody>
        </p:sp>
      </p:grpSp>
      <p:grpSp>
        <p:nvGrpSpPr>
          <p:cNvPr id="50" name="Group 49">
            <a:extLst>
              <a:ext uri="{FF2B5EF4-FFF2-40B4-BE49-F238E27FC236}">
                <a16:creationId xmlns:a16="http://schemas.microsoft.com/office/drawing/2014/main" id="{D83FFBD3-7BDD-4D89-B3F1-3FC66CFB41DD}"/>
              </a:ext>
            </a:extLst>
          </p:cNvPr>
          <p:cNvGrpSpPr/>
          <p:nvPr/>
        </p:nvGrpSpPr>
        <p:grpSpPr>
          <a:xfrm>
            <a:off x="4048383" y="4072482"/>
            <a:ext cx="2027465" cy="604886"/>
            <a:chOff x="676693" y="2635974"/>
            <a:chExt cx="2027465" cy="604886"/>
          </a:xfrm>
        </p:grpSpPr>
        <p:sp>
          <p:nvSpPr>
            <p:cNvPr id="51" name="Freeform: Shape 50">
              <a:extLst>
                <a:ext uri="{FF2B5EF4-FFF2-40B4-BE49-F238E27FC236}">
                  <a16:creationId xmlns:a16="http://schemas.microsoft.com/office/drawing/2014/main" id="{7196F880-2245-4A96-9DF3-9CACEEAABE3C}"/>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52" name="Oval 51">
              <a:extLst>
                <a:ext uri="{FF2B5EF4-FFF2-40B4-BE49-F238E27FC236}">
                  <a16:creationId xmlns:a16="http://schemas.microsoft.com/office/drawing/2014/main" id="{F78F8C47-78CE-41BD-A3E0-E1FE51562CE3}"/>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TextBox 52">
              <a:extLst>
                <a:ext uri="{FF2B5EF4-FFF2-40B4-BE49-F238E27FC236}">
                  <a16:creationId xmlns:a16="http://schemas.microsoft.com/office/drawing/2014/main" id="{F30868FB-57E0-43CB-A39D-C5E77CDFF037}"/>
                </a:ext>
              </a:extLst>
            </p:cNvPr>
            <p:cNvSpPr txBox="1"/>
            <p:nvPr/>
          </p:nvSpPr>
          <p:spPr>
            <a:xfrm>
              <a:off x="1281579" y="2740022"/>
              <a:ext cx="1320570" cy="369332"/>
            </a:xfrm>
            <a:prstGeom prst="rect">
              <a:avLst/>
            </a:prstGeom>
            <a:noFill/>
          </p:spPr>
          <p:txBody>
            <a:bodyPr wrap="square" rtlCol="0">
              <a:spAutoFit/>
            </a:bodyPr>
            <a:lstStyle/>
            <a:p>
              <a:pPr algn="ctr"/>
              <a:r>
                <a:rPr lang="en-US" dirty="0"/>
                <a:t>Australia</a:t>
              </a:r>
              <a:endParaRPr lang="en-GB" dirty="0"/>
            </a:p>
          </p:txBody>
        </p:sp>
      </p:grpSp>
      <p:grpSp>
        <p:nvGrpSpPr>
          <p:cNvPr id="54" name="Group 53">
            <a:extLst>
              <a:ext uri="{FF2B5EF4-FFF2-40B4-BE49-F238E27FC236}">
                <a16:creationId xmlns:a16="http://schemas.microsoft.com/office/drawing/2014/main" id="{249D5E46-3DC1-449F-873E-58C61BA16A04}"/>
              </a:ext>
            </a:extLst>
          </p:cNvPr>
          <p:cNvGrpSpPr/>
          <p:nvPr/>
        </p:nvGrpSpPr>
        <p:grpSpPr>
          <a:xfrm>
            <a:off x="3735535" y="4790736"/>
            <a:ext cx="2027465" cy="604886"/>
            <a:chOff x="676693" y="2635974"/>
            <a:chExt cx="2027465" cy="604886"/>
          </a:xfrm>
        </p:grpSpPr>
        <p:sp>
          <p:nvSpPr>
            <p:cNvPr id="55" name="Freeform: Shape 54">
              <a:extLst>
                <a:ext uri="{FF2B5EF4-FFF2-40B4-BE49-F238E27FC236}">
                  <a16:creationId xmlns:a16="http://schemas.microsoft.com/office/drawing/2014/main" id="{77026A0D-B829-4361-805D-543B5017F7BA}"/>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56" name="Oval 55">
              <a:extLst>
                <a:ext uri="{FF2B5EF4-FFF2-40B4-BE49-F238E27FC236}">
                  <a16:creationId xmlns:a16="http://schemas.microsoft.com/office/drawing/2014/main" id="{9B7762DC-460A-4FCB-9F6B-7ACF360C52E5}"/>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a:extLst>
                <a:ext uri="{FF2B5EF4-FFF2-40B4-BE49-F238E27FC236}">
                  <a16:creationId xmlns:a16="http://schemas.microsoft.com/office/drawing/2014/main" id="{B03EFA02-AC10-42E8-B3AD-E6EAC3E5A92D}"/>
                </a:ext>
              </a:extLst>
            </p:cNvPr>
            <p:cNvSpPr txBox="1"/>
            <p:nvPr/>
          </p:nvSpPr>
          <p:spPr>
            <a:xfrm>
              <a:off x="1281579" y="2740022"/>
              <a:ext cx="1320570" cy="369332"/>
            </a:xfrm>
            <a:prstGeom prst="rect">
              <a:avLst/>
            </a:prstGeom>
            <a:noFill/>
          </p:spPr>
          <p:txBody>
            <a:bodyPr wrap="square" rtlCol="0">
              <a:spAutoFit/>
            </a:bodyPr>
            <a:lstStyle/>
            <a:p>
              <a:pPr algn="ctr"/>
              <a:r>
                <a:rPr lang="en-US" dirty="0"/>
                <a:t>Canada</a:t>
              </a:r>
              <a:endParaRPr lang="en-GB" dirty="0"/>
            </a:p>
          </p:txBody>
        </p:sp>
      </p:grpSp>
      <p:grpSp>
        <p:nvGrpSpPr>
          <p:cNvPr id="58" name="Group 57">
            <a:extLst>
              <a:ext uri="{FF2B5EF4-FFF2-40B4-BE49-F238E27FC236}">
                <a16:creationId xmlns:a16="http://schemas.microsoft.com/office/drawing/2014/main" id="{B8BAFB70-E17C-45E1-9656-6C338CFF2C90}"/>
              </a:ext>
            </a:extLst>
          </p:cNvPr>
          <p:cNvGrpSpPr/>
          <p:nvPr/>
        </p:nvGrpSpPr>
        <p:grpSpPr>
          <a:xfrm>
            <a:off x="4048383" y="5508991"/>
            <a:ext cx="2027465" cy="646331"/>
            <a:chOff x="676693" y="2603167"/>
            <a:chExt cx="2027465" cy="646331"/>
          </a:xfrm>
        </p:grpSpPr>
        <p:sp>
          <p:nvSpPr>
            <p:cNvPr id="59" name="Freeform: Shape 58">
              <a:extLst>
                <a:ext uri="{FF2B5EF4-FFF2-40B4-BE49-F238E27FC236}">
                  <a16:creationId xmlns:a16="http://schemas.microsoft.com/office/drawing/2014/main" id="{1B464E14-28F4-421A-AD3F-44F13B0A2FF8}"/>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60" name="Oval 59">
              <a:extLst>
                <a:ext uri="{FF2B5EF4-FFF2-40B4-BE49-F238E27FC236}">
                  <a16:creationId xmlns:a16="http://schemas.microsoft.com/office/drawing/2014/main" id="{6A714333-4C57-4D31-9BB2-53A9D366929B}"/>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8F128B9F-5C73-4286-BE94-372DD0A1410E}"/>
                </a:ext>
              </a:extLst>
            </p:cNvPr>
            <p:cNvSpPr txBox="1"/>
            <p:nvPr/>
          </p:nvSpPr>
          <p:spPr>
            <a:xfrm>
              <a:off x="1122739" y="2603167"/>
              <a:ext cx="1520153" cy="646331"/>
            </a:xfrm>
            <a:prstGeom prst="rect">
              <a:avLst/>
            </a:prstGeom>
            <a:noFill/>
          </p:spPr>
          <p:txBody>
            <a:bodyPr wrap="square" rtlCol="0">
              <a:spAutoFit/>
            </a:bodyPr>
            <a:lstStyle/>
            <a:p>
              <a:pPr algn="ctr"/>
              <a:r>
                <a:rPr lang="en-US" dirty="0"/>
                <a:t>New </a:t>
              </a:r>
              <a:br>
                <a:rPr lang="en-US" dirty="0"/>
              </a:br>
              <a:r>
                <a:rPr lang="en-US" dirty="0"/>
                <a:t>Zealand</a:t>
              </a:r>
              <a:endParaRPr lang="en-GB" dirty="0"/>
            </a:p>
          </p:txBody>
        </p:sp>
      </p:grpSp>
      <p:grpSp>
        <p:nvGrpSpPr>
          <p:cNvPr id="62" name="Group 61">
            <a:extLst>
              <a:ext uri="{FF2B5EF4-FFF2-40B4-BE49-F238E27FC236}">
                <a16:creationId xmlns:a16="http://schemas.microsoft.com/office/drawing/2014/main" id="{A82DD336-A7A2-4292-BFE8-F8ACDCA7B142}"/>
              </a:ext>
            </a:extLst>
          </p:cNvPr>
          <p:cNvGrpSpPr/>
          <p:nvPr/>
        </p:nvGrpSpPr>
        <p:grpSpPr>
          <a:xfrm>
            <a:off x="6135646" y="2635974"/>
            <a:ext cx="2027465" cy="604886"/>
            <a:chOff x="676693" y="2635974"/>
            <a:chExt cx="2027465" cy="604886"/>
          </a:xfrm>
        </p:grpSpPr>
        <p:sp>
          <p:nvSpPr>
            <p:cNvPr id="63" name="Freeform: Shape 62">
              <a:extLst>
                <a:ext uri="{FF2B5EF4-FFF2-40B4-BE49-F238E27FC236}">
                  <a16:creationId xmlns:a16="http://schemas.microsoft.com/office/drawing/2014/main" id="{EAA7066F-0241-47FC-B3F2-3F35FF96B100}"/>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64" name="Oval 63">
              <a:extLst>
                <a:ext uri="{FF2B5EF4-FFF2-40B4-BE49-F238E27FC236}">
                  <a16:creationId xmlns:a16="http://schemas.microsoft.com/office/drawing/2014/main" id="{344BDD14-C552-4E16-8A6B-7AAE6383E7E2}"/>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TextBox 64">
              <a:extLst>
                <a:ext uri="{FF2B5EF4-FFF2-40B4-BE49-F238E27FC236}">
                  <a16:creationId xmlns:a16="http://schemas.microsoft.com/office/drawing/2014/main" id="{DBC28503-FE30-49AE-8148-33F6FBAEC85C}"/>
                </a:ext>
              </a:extLst>
            </p:cNvPr>
            <p:cNvSpPr txBox="1"/>
            <p:nvPr/>
          </p:nvSpPr>
          <p:spPr>
            <a:xfrm>
              <a:off x="1281579" y="2740022"/>
              <a:ext cx="1320570" cy="369332"/>
            </a:xfrm>
            <a:prstGeom prst="rect">
              <a:avLst/>
            </a:prstGeom>
            <a:noFill/>
          </p:spPr>
          <p:txBody>
            <a:bodyPr wrap="square" rtlCol="0">
              <a:spAutoFit/>
            </a:bodyPr>
            <a:lstStyle/>
            <a:p>
              <a:pPr algn="ctr"/>
              <a:r>
                <a:rPr lang="en-US" dirty="0"/>
                <a:t>India</a:t>
              </a:r>
              <a:endParaRPr lang="en-GB" dirty="0"/>
            </a:p>
          </p:txBody>
        </p:sp>
      </p:grpSp>
      <p:grpSp>
        <p:nvGrpSpPr>
          <p:cNvPr id="66" name="Group 65">
            <a:extLst>
              <a:ext uri="{FF2B5EF4-FFF2-40B4-BE49-F238E27FC236}">
                <a16:creationId xmlns:a16="http://schemas.microsoft.com/office/drawing/2014/main" id="{655E1820-92C9-4D0E-99BB-05D5FC575EA7}"/>
              </a:ext>
            </a:extLst>
          </p:cNvPr>
          <p:cNvGrpSpPr/>
          <p:nvPr/>
        </p:nvGrpSpPr>
        <p:grpSpPr>
          <a:xfrm>
            <a:off x="6428105" y="3354228"/>
            <a:ext cx="2027465" cy="604886"/>
            <a:chOff x="676693" y="2635974"/>
            <a:chExt cx="2027465" cy="604886"/>
          </a:xfrm>
        </p:grpSpPr>
        <p:sp>
          <p:nvSpPr>
            <p:cNvPr id="67" name="Freeform: Shape 66">
              <a:extLst>
                <a:ext uri="{FF2B5EF4-FFF2-40B4-BE49-F238E27FC236}">
                  <a16:creationId xmlns:a16="http://schemas.microsoft.com/office/drawing/2014/main" id="{CADAF83E-990B-43DF-B127-FCCBC0DF213E}"/>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68" name="Oval 67">
              <a:extLst>
                <a:ext uri="{FF2B5EF4-FFF2-40B4-BE49-F238E27FC236}">
                  <a16:creationId xmlns:a16="http://schemas.microsoft.com/office/drawing/2014/main" id="{731B8241-F284-495A-8988-2635C544F581}"/>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TextBox 68">
              <a:extLst>
                <a:ext uri="{FF2B5EF4-FFF2-40B4-BE49-F238E27FC236}">
                  <a16:creationId xmlns:a16="http://schemas.microsoft.com/office/drawing/2014/main" id="{D604AFA7-6115-4827-A872-D496D8E246F6}"/>
                </a:ext>
              </a:extLst>
            </p:cNvPr>
            <p:cNvSpPr txBox="1"/>
            <p:nvPr/>
          </p:nvSpPr>
          <p:spPr>
            <a:xfrm>
              <a:off x="1281579" y="2740022"/>
              <a:ext cx="1320570" cy="369332"/>
            </a:xfrm>
            <a:prstGeom prst="rect">
              <a:avLst/>
            </a:prstGeom>
            <a:noFill/>
          </p:spPr>
          <p:txBody>
            <a:bodyPr wrap="square" rtlCol="0">
              <a:spAutoFit/>
            </a:bodyPr>
            <a:lstStyle/>
            <a:p>
              <a:pPr algn="ctr"/>
              <a:r>
                <a:rPr lang="en-US" dirty="0"/>
                <a:t>China</a:t>
              </a:r>
              <a:endParaRPr lang="en-GB" dirty="0"/>
            </a:p>
          </p:txBody>
        </p:sp>
      </p:grpSp>
      <p:grpSp>
        <p:nvGrpSpPr>
          <p:cNvPr id="70" name="Group 69">
            <a:extLst>
              <a:ext uri="{FF2B5EF4-FFF2-40B4-BE49-F238E27FC236}">
                <a16:creationId xmlns:a16="http://schemas.microsoft.com/office/drawing/2014/main" id="{3999F133-F6CF-4D75-81DB-A7B869D3690F}"/>
              </a:ext>
            </a:extLst>
          </p:cNvPr>
          <p:cNvGrpSpPr/>
          <p:nvPr/>
        </p:nvGrpSpPr>
        <p:grpSpPr>
          <a:xfrm>
            <a:off x="6135646" y="4072482"/>
            <a:ext cx="2027465" cy="604886"/>
            <a:chOff x="676693" y="2635974"/>
            <a:chExt cx="2027465" cy="604886"/>
          </a:xfrm>
        </p:grpSpPr>
        <p:sp>
          <p:nvSpPr>
            <p:cNvPr id="71" name="Freeform: Shape 70">
              <a:extLst>
                <a:ext uri="{FF2B5EF4-FFF2-40B4-BE49-F238E27FC236}">
                  <a16:creationId xmlns:a16="http://schemas.microsoft.com/office/drawing/2014/main" id="{0857B59C-0025-41FA-9B90-3A3C2EC1787E}"/>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72" name="Oval 71">
              <a:extLst>
                <a:ext uri="{FF2B5EF4-FFF2-40B4-BE49-F238E27FC236}">
                  <a16:creationId xmlns:a16="http://schemas.microsoft.com/office/drawing/2014/main" id="{D6C912C0-F3F9-45A8-ACFA-8AF28FB02161}"/>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3" name="TextBox 72">
              <a:extLst>
                <a:ext uri="{FF2B5EF4-FFF2-40B4-BE49-F238E27FC236}">
                  <a16:creationId xmlns:a16="http://schemas.microsoft.com/office/drawing/2014/main" id="{CA8980CE-18A3-4617-A55B-036569E2D902}"/>
                </a:ext>
              </a:extLst>
            </p:cNvPr>
            <p:cNvSpPr txBox="1"/>
            <p:nvPr/>
          </p:nvSpPr>
          <p:spPr>
            <a:xfrm>
              <a:off x="1281579" y="2740022"/>
              <a:ext cx="1320570" cy="369332"/>
            </a:xfrm>
            <a:prstGeom prst="rect">
              <a:avLst/>
            </a:prstGeom>
            <a:noFill/>
          </p:spPr>
          <p:txBody>
            <a:bodyPr wrap="square" rtlCol="0">
              <a:spAutoFit/>
            </a:bodyPr>
            <a:lstStyle/>
            <a:p>
              <a:pPr algn="ctr"/>
              <a:r>
                <a:rPr lang="en-US" dirty="0"/>
                <a:t>USA</a:t>
              </a:r>
              <a:endParaRPr lang="en-GB" dirty="0"/>
            </a:p>
          </p:txBody>
        </p:sp>
      </p:grpSp>
      <p:grpSp>
        <p:nvGrpSpPr>
          <p:cNvPr id="74" name="Group 73">
            <a:extLst>
              <a:ext uri="{FF2B5EF4-FFF2-40B4-BE49-F238E27FC236}">
                <a16:creationId xmlns:a16="http://schemas.microsoft.com/office/drawing/2014/main" id="{E98AB4A5-A1A5-4FA8-80B1-DDD0CE4AD6AA}"/>
              </a:ext>
            </a:extLst>
          </p:cNvPr>
          <p:cNvGrpSpPr/>
          <p:nvPr/>
        </p:nvGrpSpPr>
        <p:grpSpPr>
          <a:xfrm>
            <a:off x="6428105" y="4790736"/>
            <a:ext cx="2027465" cy="604886"/>
            <a:chOff x="676693" y="2635974"/>
            <a:chExt cx="2027465" cy="604886"/>
          </a:xfrm>
        </p:grpSpPr>
        <p:sp>
          <p:nvSpPr>
            <p:cNvPr id="75" name="Freeform: Shape 74">
              <a:extLst>
                <a:ext uri="{FF2B5EF4-FFF2-40B4-BE49-F238E27FC236}">
                  <a16:creationId xmlns:a16="http://schemas.microsoft.com/office/drawing/2014/main" id="{D7B33C78-7A60-4332-A6D7-9C1947980C5C}"/>
                </a:ext>
              </a:extLst>
            </p:cNvPr>
            <p:cNvSpPr/>
            <p:nvPr/>
          </p:nvSpPr>
          <p:spPr>
            <a:xfrm rot="5400000" flipH="1">
              <a:off x="1601485" y="2115040"/>
              <a:ext cx="562663" cy="1642683"/>
            </a:xfrm>
            <a:custGeom>
              <a:avLst/>
              <a:gdLst>
                <a:gd name="connsiteX0" fmla="*/ 483470 w 483470"/>
                <a:gd name="connsiteY0" fmla="*/ 626271 h 1642683"/>
                <a:gd name="connsiteX1" fmla="*/ 483470 w 483470"/>
                <a:gd name="connsiteY1" fmla="*/ 0 h 1642683"/>
                <a:gd name="connsiteX2" fmla="*/ 3 w 483470"/>
                <a:gd name="connsiteY2" fmla="*/ 125254 h 1642683"/>
                <a:gd name="connsiteX3" fmla="*/ 3 w 483470"/>
                <a:gd name="connsiteY3" fmla="*/ 178024 h 1642683"/>
                <a:gd name="connsiteX4" fmla="*/ 0 w 483470"/>
                <a:gd name="connsiteY4" fmla="*/ 178024 h 1642683"/>
                <a:gd name="connsiteX5" fmla="*/ 0 w 483470"/>
                <a:gd name="connsiteY5" fmla="*/ 1642683 h 1642683"/>
                <a:gd name="connsiteX6" fmla="*/ 483468 w 483470"/>
                <a:gd name="connsiteY6" fmla="*/ 1642683 h 1642683"/>
                <a:gd name="connsiteX7" fmla="*/ 483468 w 483470"/>
                <a:gd name="connsiteY7" fmla="*/ 626271 h 16426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83470" h="1642683">
                  <a:moveTo>
                    <a:pt x="483470" y="626271"/>
                  </a:moveTo>
                  <a:lnTo>
                    <a:pt x="483470" y="0"/>
                  </a:lnTo>
                  <a:lnTo>
                    <a:pt x="3" y="125254"/>
                  </a:lnTo>
                  <a:lnTo>
                    <a:pt x="3" y="178024"/>
                  </a:lnTo>
                  <a:lnTo>
                    <a:pt x="0" y="178024"/>
                  </a:lnTo>
                  <a:lnTo>
                    <a:pt x="0" y="1642683"/>
                  </a:lnTo>
                  <a:lnTo>
                    <a:pt x="483468" y="1642683"/>
                  </a:lnTo>
                  <a:lnTo>
                    <a:pt x="483468" y="626271"/>
                  </a:lnTo>
                  <a:close/>
                </a:path>
              </a:pathLst>
            </a:cu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76" name="Oval 75">
              <a:extLst>
                <a:ext uri="{FF2B5EF4-FFF2-40B4-BE49-F238E27FC236}">
                  <a16:creationId xmlns:a16="http://schemas.microsoft.com/office/drawing/2014/main" id="{9AC39DFF-EF91-4869-8810-4559F801126F}"/>
                </a:ext>
              </a:extLst>
            </p:cNvPr>
            <p:cNvSpPr/>
            <p:nvPr/>
          </p:nvSpPr>
          <p:spPr>
            <a:xfrm>
              <a:off x="676693" y="2635974"/>
              <a:ext cx="604886" cy="604886"/>
            </a:xfrm>
            <a:prstGeom prst="ellipse">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TextBox 76">
              <a:extLst>
                <a:ext uri="{FF2B5EF4-FFF2-40B4-BE49-F238E27FC236}">
                  <a16:creationId xmlns:a16="http://schemas.microsoft.com/office/drawing/2014/main" id="{E55CB36D-3474-4691-82ED-9C639A0F7BF5}"/>
                </a:ext>
              </a:extLst>
            </p:cNvPr>
            <p:cNvSpPr txBox="1"/>
            <p:nvPr/>
          </p:nvSpPr>
          <p:spPr>
            <a:xfrm>
              <a:off x="1281579" y="2740022"/>
              <a:ext cx="1320570" cy="369332"/>
            </a:xfrm>
            <a:prstGeom prst="rect">
              <a:avLst/>
            </a:prstGeom>
            <a:noFill/>
          </p:spPr>
          <p:txBody>
            <a:bodyPr wrap="square" rtlCol="0">
              <a:spAutoFit/>
            </a:bodyPr>
            <a:lstStyle/>
            <a:p>
              <a:pPr algn="ctr"/>
              <a:r>
                <a:rPr lang="en-US" dirty="0"/>
                <a:t>USSR</a:t>
              </a:r>
              <a:endParaRPr lang="en-GB" dirty="0"/>
            </a:p>
          </p:txBody>
        </p:sp>
      </p:grpSp>
      <p:sp>
        <p:nvSpPr>
          <p:cNvPr id="25" name="Oval 24">
            <a:extLst>
              <a:ext uri="{FF2B5EF4-FFF2-40B4-BE49-F238E27FC236}">
                <a16:creationId xmlns:a16="http://schemas.microsoft.com/office/drawing/2014/main" id="{EE3DF421-8DD0-4533-A9A4-20A4B1E619BC}"/>
              </a:ext>
            </a:extLst>
          </p:cNvPr>
          <p:cNvSpPr/>
          <p:nvPr/>
        </p:nvSpPr>
        <p:spPr>
          <a:xfrm>
            <a:off x="2995294" y="2058680"/>
            <a:ext cx="1062574" cy="1062574"/>
          </a:xfrm>
          <a:prstGeom prst="ellipse">
            <a:avLst/>
          </a:prstGeom>
          <a:solidFill>
            <a:schemeClr val="bg1"/>
          </a:solidFill>
          <a:ln w="28575">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rPr>
              <a:t>VS</a:t>
            </a:r>
            <a:endParaRPr lang="en-GB" sz="2800" b="1" dirty="0">
              <a:solidFill>
                <a:schemeClr val="tx1"/>
              </a:solidFill>
            </a:endParaRPr>
          </a:p>
        </p:txBody>
      </p:sp>
    </p:spTree>
    <p:extLst>
      <p:ext uri="{BB962C8B-B14F-4D97-AF65-F5344CB8AC3E}">
        <p14:creationId xmlns:p14="http://schemas.microsoft.com/office/powerpoint/2010/main" val="2518503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500" fill="hold"/>
                                        <p:tgtEl>
                                          <p:spTgt spid="30"/>
                                        </p:tgtEl>
                                        <p:attrNameLst>
                                          <p:attrName>ppt_x</p:attrName>
                                        </p:attrNameLst>
                                      </p:cBhvr>
                                      <p:tavLst>
                                        <p:tav tm="0">
                                          <p:val>
                                            <p:strVal val="#ppt_x"/>
                                          </p:val>
                                        </p:tav>
                                        <p:tav tm="100000">
                                          <p:val>
                                            <p:strVal val="#ppt_x"/>
                                          </p:val>
                                        </p:tav>
                                      </p:tavLst>
                                    </p:anim>
                                    <p:anim calcmode="lin" valueType="num">
                                      <p:cBhvr additive="base">
                                        <p:cTn id="14"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4"/>
                                        </p:tgtEl>
                                        <p:attrNameLst>
                                          <p:attrName>style.visibility</p:attrName>
                                        </p:attrNameLst>
                                      </p:cBhvr>
                                      <p:to>
                                        <p:strVal val="visible"/>
                                      </p:to>
                                    </p:set>
                                    <p:anim calcmode="lin" valueType="num">
                                      <p:cBhvr additive="base">
                                        <p:cTn id="19" dur="500" fill="hold"/>
                                        <p:tgtEl>
                                          <p:spTgt spid="34"/>
                                        </p:tgtEl>
                                        <p:attrNameLst>
                                          <p:attrName>ppt_x</p:attrName>
                                        </p:attrNameLst>
                                      </p:cBhvr>
                                      <p:tavLst>
                                        <p:tav tm="0">
                                          <p:val>
                                            <p:strVal val="#ppt_x"/>
                                          </p:val>
                                        </p:tav>
                                        <p:tav tm="100000">
                                          <p:val>
                                            <p:strVal val="#ppt_x"/>
                                          </p:val>
                                        </p:tav>
                                      </p:tavLst>
                                    </p:anim>
                                    <p:anim calcmode="lin" valueType="num">
                                      <p:cBhvr additive="base">
                                        <p:cTn id="20" dur="500" fill="hold"/>
                                        <p:tgtEl>
                                          <p:spTgt spid="3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additive="base">
                                        <p:cTn id="25" dur="500" fill="hold"/>
                                        <p:tgtEl>
                                          <p:spTgt spid="40"/>
                                        </p:tgtEl>
                                        <p:attrNameLst>
                                          <p:attrName>ppt_x</p:attrName>
                                        </p:attrNameLst>
                                      </p:cBhvr>
                                      <p:tavLst>
                                        <p:tav tm="0">
                                          <p:val>
                                            <p:strVal val="#ppt_x"/>
                                          </p:val>
                                        </p:tav>
                                        <p:tav tm="100000">
                                          <p:val>
                                            <p:strVal val="#ppt_x"/>
                                          </p:val>
                                        </p:tav>
                                      </p:tavLst>
                                    </p:anim>
                                    <p:anim calcmode="lin" valueType="num">
                                      <p:cBhvr additive="base">
                                        <p:cTn id="26"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0"/>
                                        </p:tgtEl>
                                        <p:attrNameLst>
                                          <p:attrName>style.visibility</p:attrName>
                                        </p:attrNameLst>
                                      </p:cBhvr>
                                      <p:to>
                                        <p:strVal val="visible"/>
                                      </p:to>
                                    </p:set>
                                    <p:anim calcmode="lin" valueType="num">
                                      <p:cBhvr additive="base">
                                        <p:cTn id="37" dur="500" fill="hold"/>
                                        <p:tgtEl>
                                          <p:spTgt spid="50"/>
                                        </p:tgtEl>
                                        <p:attrNameLst>
                                          <p:attrName>ppt_x</p:attrName>
                                        </p:attrNameLst>
                                      </p:cBhvr>
                                      <p:tavLst>
                                        <p:tav tm="0">
                                          <p:val>
                                            <p:strVal val="#ppt_x"/>
                                          </p:val>
                                        </p:tav>
                                        <p:tav tm="100000">
                                          <p:val>
                                            <p:strVal val="#ppt_x"/>
                                          </p:val>
                                        </p:tav>
                                      </p:tavLst>
                                    </p:anim>
                                    <p:anim calcmode="lin" valueType="num">
                                      <p:cBhvr additive="base">
                                        <p:cTn id="38" dur="500" fill="hold"/>
                                        <p:tgtEl>
                                          <p:spTgt spid="5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additive="base">
                                        <p:cTn id="43" dur="500" fill="hold"/>
                                        <p:tgtEl>
                                          <p:spTgt spid="54"/>
                                        </p:tgtEl>
                                        <p:attrNameLst>
                                          <p:attrName>ppt_x</p:attrName>
                                        </p:attrNameLst>
                                      </p:cBhvr>
                                      <p:tavLst>
                                        <p:tav tm="0">
                                          <p:val>
                                            <p:strVal val="#ppt_x"/>
                                          </p:val>
                                        </p:tav>
                                        <p:tav tm="100000">
                                          <p:val>
                                            <p:strVal val="#ppt_x"/>
                                          </p:val>
                                        </p:tav>
                                      </p:tavLst>
                                    </p:anim>
                                    <p:anim calcmode="lin" valueType="num">
                                      <p:cBhvr additive="base">
                                        <p:cTn id="44" dur="500" fill="hold"/>
                                        <p:tgtEl>
                                          <p:spTgt spid="54"/>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8"/>
                                        </p:tgtEl>
                                        <p:attrNameLst>
                                          <p:attrName>style.visibility</p:attrName>
                                        </p:attrNameLst>
                                      </p:cBhvr>
                                      <p:to>
                                        <p:strVal val="visible"/>
                                      </p:to>
                                    </p:set>
                                    <p:anim calcmode="lin" valueType="num">
                                      <p:cBhvr additive="base">
                                        <p:cTn id="49" dur="500" fill="hold"/>
                                        <p:tgtEl>
                                          <p:spTgt spid="58"/>
                                        </p:tgtEl>
                                        <p:attrNameLst>
                                          <p:attrName>ppt_x</p:attrName>
                                        </p:attrNameLst>
                                      </p:cBhvr>
                                      <p:tavLst>
                                        <p:tav tm="0">
                                          <p:val>
                                            <p:strVal val="#ppt_x"/>
                                          </p:val>
                                        </p:tav>
                                        <p:tav tm="100000">
                                          <p:val>
                                            <p:strVal val="#ppt_x"/>
                                          </p:val>
                                        </p:tav>
                                      </p:tavLst>
                                    </p:anim>
                                    <p:anim calcmode="lin" valueType="num">
                                      <p:cBhvr additive="base">
                                        <p:cTn id="5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62"/>
                                        </p:tgtEl>
                                        <p:attrNameLst>
                                          <p:attrName>style.visibility</p:attrName>
                                        </p:attrNameLst>
                                      </p:cBhvr>
                                      <p:to>
                                        <p:strVal val="visible"/>
                                      </p:to>
                                    </p:set>
                                    <p:anim calcmode="lin" valueType="num">
                                      <p:cBhvr additive="base">
                                        <p:cTn id="55" dur="500" fill="hold"/>
                                        <p:tgtEl>
                                          <p:spTgt spid="62"/>
                                        </p:tgtEl>
                                        <p:attrNameLst>
                                          <p:attrName>ppt_x</p:attrName>
                                        </p:attrNameLst>
                                      </p:cBhvr>
                                      <p:tavLst>
                                        <p:tav tm="0">
                                          <p:val>
                                            <p:strVal val="#ppt_x"/>
                                          </p:val>
                                        </p:tav>
                                        <p:tav tm="100000">
                                          <p:val>
                                            <p:strVal val="#ppt_x"/>
                                          </p:val>
                                        </p:tav>
                                      </p:tavLst>
                                    </p:anim>
                                    <p:anim calcmode="lin" valueType="num">
                                      <p:cBhvr additive="base">
                                        <p:cTn id="56"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70"/>
                                        </p:tgtEl>
                                        <p:attrNameLst>
                                          <p:attrName>style.visibility</p:attrName>
                                        </p:attrNameLst>
                                      </p:cBhvr>
                                      <p:to>
                                        <p:strVal val="visible"/>
                                      </p:to>
                                    </p:set>
                                    <p:anim calcmode="lin" valueType="num">
                                      <p:cBhvr additive="base">
                                        <p:cTn id="67" dur="500" fill="hold"/>
                                        <p:tgtEl>
                                          <p:spTgt spid="70"/>
                                        </p:tgtEl>
                                        <p:attrNameLst>
                                          <p:attrName>ppt_x</p:attrName>
                                        </p:attrNameLst>
                                      </p:cBhvr>
                                      <p:tavLst>
                                        <p:tav tm="0">
                                          <p:val>
                                            <p:strVal val="#ppt_x"/>
                                          </p:val>
                                        </p:tav>
                                        <p:tav tm="100000">
                                          <p:val>
                                            <p:strVal val="#ppt_x"/>
                                          </p:val>
                                        </p:tav>
                                      </p:tavLst>
                                    </p:anim>
                                    <p:anim calcmode="lin" valueType="num">
                                      <p:cBhvr additive="base">
                                        <p:cTn id="68"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nodeType="clickEffect">
                                  <p:stCondLst>
                                    <p:cond delay="0"/>
                                  </p:stCondLst>
                                  <p:childTnLst>
                                    <p:set>
                                      <p:cBhvr>
                                        <p:cTn id="72" dur="1" fill="hold">
                                          <p:stCondLst>
                                            <p:cond delay="0"/>
                                          </p:stCondLst>
                                        </p:cTn>
                                        <p:tgtEl>
                                          <p:spTgt spid="74"/>
                                        </p:tgtEl>
                                        <p:attrNameLst>
                                          <p:attrName>style.visibility</p:attrName>
                                        </p:attrNameLst>
                                      </p:cBhvr>
                                      <p:to>
                                        <p:strVal val="visible"/>
                                      </p:to>
                                    </p:set>
                                    <p:anim calcmode="lin" valueType="num">
                                      <p:cBhvr additive="base">
                                        <p:cTn id="73" dur="500" fill="hold"/>
                                        <p:tgtEl>
                                          <p:spTgt spid="74"/>
                                        </p:tgtEl>
                                        <p:attrNameLst>
                                          <p:attrName>ppt_x</p:attrName>
                                        </p:attrNameLst>
                                      </p:cBhvr>
                                      <p:tavLst>
                                        <p:tav tm="0">
                                          <p:val>
                                            <p:strVal val="#ppt_x"/>
                                          </p:val>
                                        </p:tav>
                                        <p:tav tm="100000">
                                          <p:val>
                                            <p:strVal val="#ppt_x"/>
                                          </p:val>
                                        </p:tav>
                                      </p:tavLst>
                                    </p:anim>
                                    <p:anim calcmode="lin" valueType="num">
                                      <p:cBhvr additive="base">
                                        <p:cTn id="74"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sz="3200" dirty="0">
                <a:solidFill>
                  <a:schemeClr val="bg1"/>
                </a:solidFill>
                <a:latin typeface="+mn-lt"/>
              </a:rPr>
              <a:t>How Did the Second World War Begin?</a:t>
            </a:r>
          </a:p>
        </p:txBody>
      </p:sp>
      <p:pic>
        <p:nvPicPr>
          <p:cNvPr id="43" name="Picture 42">
            <a:extLst>
              <a:ext uri="{FF2B5EF4-FFF2-40B4-BE49-F238E27FC236}">
                <a16:creationId xmlns:a16="http://schemas.microsoft.com/office/drawing/2014/main" id="{0FE3D883-3647-4AB4-9FD5-D667EBD69C1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959" y="2978092"/>
            <a:ext cx="8958552" cy="4531778"/>
          </a:xfrm>
          <a:prstGeom prst="rect">
            <a:avLst/>
          </a:prstGeom>
        </p:spPr>
      </p:pic>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1580434"/>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Adolf Hitler was in charge of Germany; he wanted his country to control Europe. Japan wanted to control Asia and the Pacific.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In 1937, Japan attacked China and in 1939 Germany </a:t>
            </a:r>
            <a:r>
              <a:rPr lang="en-GB" i="1" dirty="0">
                <a:solidFill>
                  <a:schemeClr val="tx1"/>
                </a:solidFill>
                <a:ea typeface="Sassoon Infant Rg" panose="02000503030000020003" pitchFamily="50" charset="0"/>
              </a:rPr>
              <a:t>invaded</a:t>
            </a:r>
            <a:r>
              <a:rPr lang="en-GB" dirty="0">
                <a:solidFill>
                  <a:schemeClr val="tx1"/>
                </a:solidFill>
                <a:ea typeface="Sassoon Infant Rg" panose="02000503030000020003" pitchFamily="50" charset="0"/>
              </a:rPr>
              <a:t> Poland. This is how the Second World War began.</a:t>
            </a:r>
          </a:p>
        </p:txBody>
      </p:sp>
      <p:grpSp>
        <p:nvGrpSpPr>
          <p:cNvPr id="12" name="Group 11">
            <a:extLst>
              <a:ext uri="{FF2B5EF4-FFF2-40B4-BE49-F238E27FC236}">
                <a16:creationId xmlns:a16="http://schemas.microsoft.com/office/drawing/2014/main" id="{F051485B-582A-41D7-8B74-93BF73CA4DF4}"/>
              </a:ext>
            </a:extLst>
          </p:cNvPr>
          <p:cNvGrpSpPr>
            <a:grpSpLocks/>
          </p:cNvGrpSpPr>
          <p:nvPr/>
        </p:nvGrpSpPr>
        <p:grpSpPr bwMode="auto">
          <a:xfrm>
            <a:off x="4871030" y="3428996"/>
            <a:ext cx="905119" cy="434014"/>
            <a:chOff x="4499109" y="3432184"/>
            <a:chExt cx="906091" cy="434859"/>
          </a:xfrm>
        </p:grpSpPr>
        <p:sp>
          <p:nvSpPr>
            <p:cNvPr id="13" name="TextBox 9">
              <a:extLst>
                <a:ext uri="{FF2B5EF4-FFF2-40B4-BE49-F238E27FC236}">
                  <a16:creationId xmlns:a16="http://schemas.microsoft.com/office/drawing/2014/main" id="{9FBC1244-3A82-40AC-A033-6670638F9F77}"/>
                </a:ext>
              </a:extLst>
            </p:cNvPr>
            <p:cNvSpPr txBox="1">
              <a:spLocks noChangeArrowheads="1"/>
            </p:cNvSpPr>
            <p:nvPr/>
          </p:nvSpPr>
          <p:spPr bwMode="auto">
            <a:xfrm>
              <a:off x="4591283" y="3432184"/>
              <a:ext cx="813917"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Poland</a:t>
              </a:r>
            </a:p>
          </p:txBody>
        </p:sp>
        <p:sp>
          <p:nvSpPr>
            <p:cNvPr id="14" name="Oval 13">
              <a:extLst>
                <a:ext uri="{FF2B5EF4-FFF2-40B4-BE49-F238E27FC236}">
                  <a16:creationId xmlns:a16="http://schemas.microsoft.com/office/drawing/2014/main" id="{3247CADD-55EA-44F7-9B24-8DEAAE8A119F}"/>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15" name="Group 14">
            <a:extLst>
              <a:ext uri="{FF2B5EF4-FFF2-40B4-BE49-F238E27FC236}">
                <a16:creationId xmlns:a16="http://schemas.microsoft.com/office/drawing/2014/main" id="{71A05B0B-88D4-43F9-BB37-BC477F5EBD20}"/>
              </a:ext>
            </a:extLst>
          </p:cNvPr>
          <p:cNvGrpSpPr>
            <a:grpSpLocks/>
          </p:cNvGrpSpPr>
          <p:nvPr/>
        </p:nvGrpSpPr>
        <p:grpSpPr bwMode="auto">
          <a:xfrm>
            <a:off x="3730280" y="3445778"/>
            <a:ext cx="1111906" cy="430629"/>
            <a:chOff x="3570357" y="3435576"/>
            <a:chExt cx="1113100" cy="431467"/>
          </a:xfrm>
        </p:grpSpPr>
        <p:sp>
          <p:nvSpPr>
            <p:cNvPr id="16" name="TextBox 9">
              <a:extLst>
                <a:ext uri="{FF2B5EF4-FFF2-40B4-BE49-F238E27FC236}">
                  <a16:creationId xmlns:a16="http://schemas.microsoft.com/office/drawing/2014/main" id="{FB81FA03-1215-4B22-AAB8-591BD65966AC}"/>
                </a:ext>
              </a:extLst>
            </p:cNvPr>
            <p:cNvSpPr txBox="1">
              <a:spLocks noChangeArrowheads="1"/>
            </p:cNvSpPr>
            <p:nvPr/>
          </p:nvSpPr>
          <p:spPr bwMode="auto">
            <a:xfrm>
              <a:off x="3570357" y="3435576"/>
              <a:ext cx="1020926"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Germany</a:t>
              </a:r>
            </a:p>
          </p:txBody>
        </p:sp>
        <p:sp>
          <p:nvSpPr>
            <p:cNvPr id="17" name="Oval 16">
              <a:extLst>
                <a:ext uri="{FF2B5EF4-FFF2-40B4-BE49-F238E27FC236}">
                  <a16:creationId xmlns:a16="http://schemas.microsoft.com/office/drawing/2014/main" id="{95874975-6943-45B5-B78D-56276280DAFE}"/>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18" name="Group 17">
            <a:extLst>
              <a:ext uri="{FF2B5EF4-FFF2-40B4-BE49-F238E27FC236}">
                <a16:creationId xmlns:a16="http://schemas.microsoft.com/office/drawing/2014/main" id="{6E39FD56-710C-4ECE-B970-903CDA0716E0}"/>
              </a:ext>
            </a:extLst>
          </p:cNvPr>
          <p:cNvGrpSpPr>
            <a:grpSpLocks/>
          </p:cNvGrpSpPr>
          <p:nvPr/>
        </p:nvGrpSpPr>
        <p:grpSpPr bwMode="auto">
          <a:xfrm>
            <a:off x="6226404" y="3965896"/>
            <a:ext cx="812145" cy="430629"/>
            <a:chOff x="3870439" y="3435576"/>
            <a:chExt cx="813018" cy="431467"/>
          </a:xfrm>
        </p:grpSpPr>
        <p:sp>
          <p:nvSpPr>
            <p:cNvPr id="19" name="TextBox 9">
              <a:extLst>
                <a:ext uri="{FF2B5EF4-FFF2-40B4-BE49-F238E27FC236}">
                  <a16:creationId xmlns:a16="http://schemas.microsoft.com/office/drawing/2014/main" id="{40B07522-A9DB-44EB-8951-636E6B224622}"/>
                </a:ext>
              </a:extLst>
            </p:cNvPr>
            <p:cNvSpPr txBox="1">
              <a:spLocks noChangeArrowheads="1"/>
            </p:cNvSpPr>
            <p:nvPr/>
          </p:nvSpPr>
          <p:spPr bwMode="auto">
            <a:xfrm>
              <a:off x="3870439" y="3435576"/>
              <a:ext cx="720844"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China</a:t>
              </a:r>
            </a:p>
          </p:txBody>
        </p:sp>
        <p:sp>
          <p:nvSpPr>
            <p:cNvPr id="20" name="Oval 19">
              <a:extLst>
                <a:ext uri="{FF2B5EF4-FFF2-40B4-BE49-F238E27FC236}">
                  <a16:creationId xmlns:a16="http://schemas.microsoft.com/office/drawing/2014/main" id="{B5942963-BDD4-4381-84CB-F8907057EA04}"/>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9" name="Group 28">
            <a:extLst>
              <a:ext uri="{FF2B5EF4-FFF2-40B4-BE49-F238E27FC236}">
                <a16:creationId xmlns:a16="http://schemas.microsoft.com/office/drawing/2014/main" id="{D95F89E2-DA9F-4AAF-B007-9D70C0E3EEE6}"/>
              </a:ext>
            </a:extLst>
          </p:cNvPr>
          <p:cNvGrpSpPr>
            <a:grpSpLocks/>
          </p:cNvGrpSpPr>
          <p:nvPr/>
        </p:nvGrpSpPr>
        <p:grpSpPr bwMode="auto">
          <a:xfrm>
            <a:off x="7702137" y="3784332"/>
            <a:ext cx="828175" cy="434014"/>
            <a:chOff x="4499109" y="3432184"/>
            <a:chExt cx="829064" cy="434859"/>
          </a:xfrm>
        </p:grpSpPr>
        <p:sp>
          <p:nvSpPr>
            <p:cNvPr id="30" name="TextBox 9">
              <a:extLst>
                <a:ext uri="{FF2B5EF4-FFF2-40B4-BE49-F238E27FC236}">
                  <a16:creationId xmlns:a16="http://schemas.microsoft.com/office/drawing/2014/main" id="{5E83A65B-9E85-4126-AA14-A418C57466AE}"/>
                </a:ext>
              </a:extLst>
            </p:cNvPr>
            <p:cNvSpPr txBox="1">
              <a:spLocks noChangeArrowheads="1"/>
            </p:cNvSpPr>
            <p:nvPr/>
          </p:nvSpPr>
          <p:spPr bwMode="auto">
            <a:xfrm>
              <a:off x="4591283" y="3432184"/>
              <a:ext cx="736890"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Japan</a:t>
              </a:r>
            </a:p>
          </p:txBody>
        </p:sp>
        <p:sp>
          <p:nvSpPr>
            <p:cNvPr id="31" name="Oval 30">
              <a:extLst>
                <a:ext uri="{FF2B5EF4-FFF2-40B4-BE49-F238E27FC236}">
                  <a16:creationId xmlns:a16="http://schemas.microsoft.com/office/drawing/2014/main" id="{7E33A161-A9FA-416D-8573-F31AD6F79501}"/>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Tree>
    <p:extLst>
      <p:ext uri="{BB962C8B-B14F-4D97-AF65-F5344CB8AC3E}">
        <p14:creationId xmlns:p14="http://schemas.microsoft.com/office/powerpoint/2010/main" val="275431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additive="base">
                                        <p:cTn id="13" dur="750" fill="hold"/>
                                        <p:tgtEl>
                                          <p:spTgt spid="43"/>
                                        </p:tgtEl>
                                        <p:attrNameLst>
                                          <p:attrName>ppt_x</p:attrName>
                                        </p:attrNameLst>
                                      </p:cBhvr>
                                      <p:tavLst>
                                        <p:tav tm="0">
                                          <p:val>
                                            <p:strVal val="#ppt_x"/>
                                          </p:val>
                                        </p:tav>
                                        <p:tav tm="100000">
                                          <p:val>
                                            <p:strVal val="#ppt_x"/>
                                          </p:val>
                                        </p:tav>
                                      </p:tavLst>
                                    </p:anim>
                                    <p:anim calcmode="lin" valueType="num">
                                      <p:cBhvr additive="base">
                                        <p:cTn id="14" dur="750" fill="hold"/>
                                        <p:tgtEl>
                                          <p:spTgt spid="43"/>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22" presetClass="entr" presetSubtype="2"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750"/>
                                        <p:tgtEl>
                                          <p:spTgt spid="15"/>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750"/>
                                        <p:tgtEl>
                                          <p:spTgt spid="29"/>
                                        </p:tgtEl>
                                      </p:cBhvr>
                                    </p:animEffect>
                                  </p:childTnLst>
                                </p:cTn>
                              </p:par>
                            </p:childTnLst>
                          </p:cTn>
                        </p:par>
                        <p:par>
                          <p:cTn id="23" fill="hold">
                            <p:stCondLst>
                              <p:cond delay="3250"/>
                            </p:stCondLst>
                            <p:childTnLst>
                              <p:par>
                                <p:cTn id="24" presetID="22" presetClass="entr" presetSubtype="2" fill="hold" nodeType="afterEffect">
                                  <p:stCondLst>
                                    <p:cond delay="0"/>
                                  </p:stCondLst>
                                  <p:childTnLst>
                                    <p:set>
                                      <p:cBhvr>
                                        <p:cTn id="25" dur="1" fill="hold">
                                          <p:stCondLst>
                                            <p:cond delay="0"/>
                                          </p:stCondLst>
                                        </p:cTn>
                                        <p:tgtEl>
                                          <p:spTgt spid="18"/>
                                        </p:tgtEl>
                                        <p:attrNameLst>
                                          <p:attrName>style.visibility</p:attrName>
                                        </p:attrNameLst>
                                      </p:cBhvr>
                                      <p:to>
                                        <p:strVal val="visible"/>
                                      </p:to>
                                    </p:set>
                                    <p:animEffect transition="in" filter="wipe(right)">
                                      <p:cBhvr>
                                        <p:cTn id="26" dur="750"/>
                                        <p:tgtEl>
                                          <p:spTgt spid="18"/>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wipe(left)">
                                      <p:cBhvr>
                                        <p:cTn id="30"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sz="3200" dirty="0">
                <a:solidFill>
                  <a:schemeClr val="bg1"/>
                </a:solidFill>
                <a:latin typeface="+mn-lt"/>
              </a:rPr>
              <a:t>How Did the Second World War Begin?</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1302180"/>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After Germany invaded Poland, the leaders of Britain and France said they would help Poland. They told Adolf Hitler that German soldiers must leave Poland immediately. However, Hitler ignored their instruction and so on 3rd September 1939, Britain declared war on Germany. </a:t>
            </a:r>
          </a:p>
        </p:txBody>
      </p:sp>
      <p:pic>
        <p:nvPicPr>
          <p:cNvPr id="3" name="Picture 2">
            <a:extLst>
              <a:ext uri="{FF2B5EF4-FFF2-40B4-BE49-F238E27FC236}">
                <a16:creationId xmlns:a16="http://schemas.microsoft.com/office/drawing/2014/main" id="{B79E9400-24E9-44E3-965A-AA071D6DD3BF}"/>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789555" y="2792801"/>
            <a:ext cx="5746099" cy="13463945"/>
          </a:xfrm>
          <a:prstGeom prst="rect">
            <a:avLst/>
          </a:prstGeom>
        </p:spPr>
      </p:pic>
      <p:pic>
        <p:nvPicPr>
          <p:cNvPr id="5" name="Picture 4">
            <a:extLst>
              <a:ext uri="{FF2B5EF4-FFF2-40B4-BE49-F238E27FC236}">
                <a16:creationId xmlns:a16="http://schemas.microsoft.com/office/drawing/2014/main" id="{01FBE742-7E75-461E-B4AD-CDB68A56CDF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4433885" y="3326201"/>
            <a:ext cx="6670750" cy="13617886"/>
          </a:xfrm>
          <a:prstGeom prst="rect">
            <a:avLst/>
          </a:prstGeom>
        </p:spPr>
      </p:pic>
    </p:spTree>
    <p:extLst>
      <p:ext uri="{BB962C8B-B14F-4D97-AF65-F5344CB8AC3E}">
        <p14:creationId xmlns:p14="http://schemas.microsoft.com/office/powerpoint/2010/main" val="2560720332"/>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14:presetBounceEnd="50000">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14:bounceEnd="50000">
                                          <p:cBhvr additive="base">
                                            <p:cTn id="13" dur="750" fill="hold"/>
                                            <p:tgtEl>
                                              <p:spTgt spid="3"/>
                                            </p:tgtEl>
                                            <p:attrNameLst>
                                              <p:attrName>ppt_x</p:attrName>
                                            </p:attrNameLst>
                                          </p:cBhvr>
                                          <p:tavLst>
                                            <p:tav tm="0">
                                              <p:val>
                                                <p:strVal val="0-#ppt_w/2"/>
                                              </p:val>
                                            </p:tav>
                                            <p:tav tm="100000">
                                              <p:val>
                                                <p:strVal val="#ppt_x"/>
                                              </p:val>
                                            </p:tav>
                                          </p:tavLst>
                                        </p:anim>
                                        <p:anim calcmode="lin" valueType="num" p14:bounceEnd="50000">
                                          <p:cBhvr additive="base">
                                            <p:cTn id="14" dur="75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14:presetBounceEnd="50000">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14:bounceEnd="50000">
                                          <p:cBhvr additive="base">
                                            <p:cTn id="17" dur="750" fill="hold"/>
                                            <p:tgtEl>
                                              <p:spTgt spid="5"/>
                                            </p:tgtEl>
                                            <p:attrNameLst>
                                              <p:attrName>ppt_x</p:attrName>
                                            </p:attrNameLst>
                                          </p:cBhvr>
                                          <p:tavLst>
                                            <p:tav tm="0">
                                              <p:val>
                                                <p:strVal val="1+#ppt_w/2"/>
                                              </p:val>
                                            </p:tav>
                                            <p:tav tm="100000">
                                              <p:val>
                                                <p:strVal val="#ppt_x"/>
                                              </p:val>
                                            </p:tav>
                                          </p:tavLst>
                                        </p:anim>
                                        <p:anim calcmode="lin" valueType="num" p14:bounceEnd="50000">
                                          <p:cBhvr additive="base">
                                            <p:cTn id="18"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750" fill="hold"/>
                                            <p:tgtEl>
                                              <p:spTgt spid="3"/>
                                            </p:tgtEl>
                                            <p:attrNameLst>
                                              <p:attrName>ppt_x</p:attrName>
                                            </p:attrNameLst>
                                          </p:cBhvr>
                                          <p:tavLst>
                                            <p:tav tm="0">
                                              <p:val>
                                                <p:strVal val="0-#ppt_w/2"/>
                                              </p:val>
                                            </p:tav>
                                            <p:tav tm="100000">
                                              <p:val>
                                                <p:strVal val="#ppt_x"/>
                                              </p:val>
                                            </p:tav>
                                          </p:tavLst>
                                        </p:anim>
                                        <p:anim calcmode="lin" valueType="num">
                                          <p:cBhvr additive="base">
                                            <p:cTn id="14" dur="750" fill="hold"/>
                                            <p:tgtEl>
                                              <p:spTgt spid="3"/>
                                            </p:tgtEl>
                                            <p:attrNameLst>
                                              <p:attrName>ppt_y</p:attrName>
                                            </p:attrNameLst>
                                          </p:cBhvr>
                                          <p:tavLst>
                                            <p:tav tm="0">
                                              <p:val>
                                                <p:strVal val="1+#ppt_h/2"/>
                                              </p:val>
                                            </p:tav>
                                            <p:tav tm="100000">
                                              <p:val>
                                                <p:strVal val="#ppt_y"/>
                                              </p:val>
                                            </p:tav>
                                          </p:tavLst>
                                        </p:anim>
                                      </p:childTnLst>
                                    </p:cTn>
                                  </p:par>
                                  <p:par>
                                    <p:cTn id="15" presetID="2" presetClass="entr" presetSubtype="6"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750" fill="hold"/>
                                            <p:tgtEl>
                                              <p:spTgt spid="5"/>
                                            </p:tgtEl>
                                            <p:attrNameLst>
                                              <p:attrName>ppt_x</p:attrName>
                                            </p:attrNameLst>
                                          </p:cBhvr>
                                          <p:tavLst>
                                            <p:tav tm="0">
                                              <p:val>
                                                <p:strVal val="1+#ppt_w/2"/>
                                              </p:val>
                                            </p:tav>
                                            <p:tav tm="100000">
                                              <p:val>
                                                <p:strVal val="#ppt_x"/>
                                              </p:val>
                                            </p:tav>
                                          </p:tavLst>
                                        </p:anim>
                                        <p:anim calcmode="lin" valueType="num">
                                          <p:cBhvr additive="base">
                                            <p:cTn id="18" dur="75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7417CEC-375B-49C9-936B-20B2EE8AB2D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65405" y="-412125"/>
            <a:ext cx="10109405" cy="7404349"/>
          </a:xfrm>
          <a:prstGeom prst="rect">
            <a:avLst/>
          </a:prstGeom>
        </p:spPr>
      </p:pic>
      <p:grpSp>
        <p:nvGrpSpPr>
          <p:cNvPr id="2" name="Group 1">
            <a:extLst>
              <a:ext uri="{FF2B5EF4-FFF2-40B4-BE49-F238E27FC236}">
                <a16:creationId xmlns:a16="http://schemas.microsoft.com/office/drawing/2014/main" id="{BA09722C-221C-437A-9D39-00EF1CB305A2}"/>
              </a:ext>
            </a:extLst>
          </p:cNvPr>
          <p:cNvGrpSpPr/>
          <p:nvPr/>
        </p:nvGrpSpPr>
        <p:grpSpPr>
          <a:xfrm>
            <a:off x="532701" y="1397302"/>
            <a:ext cx="8078599" cy="3101828"/>
            <a:chOff x="532701" y="513826"/>
            <a:chExt cx="8078599" cy="3101828"/>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What Does Blitz Mean?</a:t>
              </a:r>
              <a:endParaRPr lang="en-GB" dirty="0"/>
            </a:p>
          </p:txBody>
        </p:sp>
        <p:sp>
          <p:nvSpPr>
            <p:cNvPr id="11" name="Rectangle 10">
              <a:extLst>
                <a:ext uri="{FF2B5EF4-FFF2-40B4-BE49-F238E27FC236}">
                  <a16:creationId xmlns:a16="http://schemas.microsoft.com/office/drawing/2014/main" id="{3B2427B4-7112-4B25-B027-2874B9B57DDE}"/>
                </a:ext>
              </a:extLst>
            </p:cNvPr>
            <p:cNvSpPr/>
            <p:nvPr/>
          </p:nvSpPr>
          <p:spPr>
            <a:xfrm>
              <a:off x="536746" y="1508131"/>
              <a:ext cx="8070508" cy="2107523"/>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 word Blitz is short for the German word ‘Blitzkrieg’, which means ‘lightning war’. </a:t>
              </a:r>
            </a:p>
            <a:p>
              <a:pPr algn="just">
                <a:defRPr/>
              </a:pPr>
              <a:r>
                <a:rPr lang="en-GB" dirty="0">
                  <a:solidFill>
                    <a:schemeClr val="tx1"/>
                  </a:solidFill>
                  <a:ea typeface="Sassoon Infant Rg" panose="02000503030000020003" pitchFamily="50" charset="0"/>
                </a:rPr>
                <a:t>  </a:t>
              </a:r>
            </a:p>
            <a:p>
              <a:pPr algn="just">
                <a:defRPr/>
              </a:pPr>
              <a:r>
                <a:rPr lang="en-GB" dirty="0">
                  <a:solidFill>
                    <a:schemeClr val="tx1"/>
                  </a:solidFill>
                  <a:ea typeface="Sassoon Infant Rg" panose="02000503030000020003" pitchFamily="50" charset="0"/>
                </a:rPr>
                <a:t>From September 1940 until May 1941, Germany began air raids in which they bombed parts of Britain at night-time. They decided to concentrate on bombing London and on 7th September 1940, London’s first night of the Blitz took place, killing over 2000 people. </a:t>
              </a:r>
            </a:p>
          </p:txBody>
        </p:sp>
      </p:grpSp>
      <p:pic>
        <p:nvPicPr>
          <p:cNvPr id="12" name="Picture 11">
            <a:extLst>
              <a:ext uri="{FF2B5EF4-FFF2-40B4-BE49-F238E27FC236}">
                <a16:creationId xmlns:a16="http://schemas.microsoft.com/office/drawing/2014/main" id="{183B8B85-4568-4969-AAF3-2B992C2424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3868" y="3549868"/>
            <a:ext cx="12424925" cy="3581016"/>
          </a:xfrm>
          <a:prstGeom prst="rect">
            <a:avLst/>
          </a:prstGeom>
        </p:spPr>
      </p:pic>
    </p:spTree>
    <p:extLst>
      <p:ext uri="{BB962C8B-B14F-4D97-AF65-F5344CB8AC3E}">
        <p14:creationId xmlns:p14="http://schemas.microsoft.com/office/powerpoint/2010/main" val="31304208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2.22222E-6 3.7037E-7 L 0.06094 0.00231 " pathEditMode="relative" rAng="0" ptsTypes="AA">
                                      <p:cBhvr>
                                        <p:cTn id="6" dur="2000" fill="hold"/>
                                        <p:tgtEl>
                                          <p:spTgt spid="7"/>
                                        </p:tgtEl>
                                        <p:attrNameLst>
                                          <p:attrName>ppt_x</p:attrName>
                                          <p:attrName>ppt_y</p:attrName>
                                        </p:attrNameLst>
                                      </p:cBhvr>
                                      <p:rCtr x="3038" y="116"/>
                                    </p:animMotion>
                                  </p:childTnLst>
                                </p:cTn>
                              </p:par>
                              <p:par>
                                <p:cTn id="7" presetID="42" presetClass="path" presetSubtype="0" accel="50000" decel="50000" fill="hold" nodeType="withEffect">
                                  <p:stCondLst>
                                    <p:cond delay="0"/>
                                  </p:stCondLst>
                                  <p:childTnLst>
                                    <p:animMotion origin="layout" path="M -2.77778E-6 -3.7037E-6 L -0.06493 0.00139 " pathEditMode="relative" rAng="0" ptsTypes="AA">
                                      <p:cBhvr>
                                        <p:cTn id="8" dur="2000" fill="hold"/>
                                        <p:tgtEl>
                                          <p:spTgt spid="12"/>
                                        </p:tgtEl>
                                        <p:attrNameLst>
                                          <p:attrName>ppt_x</p:attrName>
                                          <p:attrName>ppt_y</p:attrName>
                                        </p:attrNameLst>
                                      </p:cBhvr>
                                      <p:rCtr x="-3247" y="69"/>
                                    </p:animMotion>
                                  </p:childTnLst>
                                </p:cTn>
                              </p:par>
                            </p:childTnLst>
                          </p:cTn>
                        </p:par>
                        <p:par>
                          <p:cTn id="9" fill="hold">
                            <p:stCondLst>
                              <p:cond delay="2000"/>
                            </p:stCondLst>
                            <p:childTnLst>
                              <p:par>
                                <p:cTn id="10" presetID="42" presetClass="entr" presetSubtype="0" fill="hold" nodeType="afterEffect">
                                  <p:stCondLst>
                                    <p:cond delay="50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1000"/>
                                        <p:tgtEl>
                                          <p:spTgt spid="2"/>
                                        </p:tgtEl>
                                      </p:cBhvr>
                                    </p:animEffect>
                                    <p:anim calcmode="lin" valueType="num">
                                      <p:cBhvr>
                                        <p:cTn id="13" dur="1000" fill="hold"/>
                                        <p:tgtEl>
                                          <p:spTgt spid="2"/>
                                        </p:tgtEl>
                                        <p:attrNameLst>
                                          <p:attrName>ppt_x</p:attrName>
                                        </p:attrNameLst>
                                      </p:cBhvr>
                                      <p:tavLst>
                                        <p:tav tm="0">
                                          <p:val>
                                            <p:strVal val="#ppt_x"/>
                                          </p:val>
                                        </p:tav>
                                        <p:tav tm="100000">
                                          <p:val>
                                            <p:strVal val="#ppt_x"/>
                                          </p:val>
                                        </p:tav>
                                      </p:tavLst>
                                    </p:anim>
                                    <p:anim calcmode="lin" valueType="num">
                                      <p:cBhvr>
                                        <p:cTn id="14"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0003D3C-61A2-466B-93AE-32A74CD6460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6014156" y="1544283"/>
            <a:ext cx="2971835" cy="4818678"/>
          </a:xfrm>
          <a:prstGeom prst="rect">
            <a:avLst/>
          </a:prstGeom>
        </p:spPr>
      </p:pic>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sz="3200" dirty="0">
                <a:solidFill>
                  <a:schemeClr val="bg1"/>
                </a:solidFill>
                <a:latin typeface="+mn-lt"/>
              </a:rPr>
              <a:t>Why Were the Germans Bombing?</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1737519"/>
            <a:ext cx="5796942" cy="1077051"/>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 Germans wanted to damage industrial areas, like factories and ports, so that it made it harder for the British to move weapons to fight them. </a:t>
            </a:r>
          </a:p>
        </p:txBody>
      </p:sp>
      <p:sp>
        <p:nvSpPr>
          <p:cNvPr id="10" name="Rectangle 9">
            <a:extLst>
              <a:ext uri="{FF2B5EF4-FFF2-40B4-BE49-F238E27FC236}">
                <a16:creationId xmlns:a16="http://schemas.microsoft.com/office/drawing/2014/main" id="{28412520-B565-4262-9880-440D8C0C48C9}"/>
              </a:ext>
            </a:extLst>
          </p:cNvPr>
          <p:cNvSpPr/>
          <p:nvPr/>
        </p:nvSpPr>
        <p:spPr>
          <a:xfrm>
            <a:off x="536745" y="3249067"/>
            <a:ext cx="5561301" cy="1228043"/>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They didn’t just stop at London. They bombed many other places throughout the country. They also bombed areas where people lived and thousands of people were killed. </a:t>
            </a:r>
          </a:p>
        </p:txBody>
      </p:sp>
      <p:sp>
        <p:nvSpPr>
          <p:cNvPr id="12" name="Rectangle 11">
            <a:extLst>
              <a:ext uri="{FF2B5EF4-FFF2-40B4-BE49-F238E27FC236}">
                <a16:creationId xmlns:a16="http://schemas.microsoft.com/office/drawing/2014/main" id="{4DE5DCB3-6A05-42BD-A51C-7D347B138E0D}"/>
              </a:ext>
            </a:extLst>
          </p:cNvPr>
          <p:cNvSpPr/>
          <p:nvPr/>
        </p:nvSpPr>
        <p:spPr>
          <a:xfrm>
            <a:off x="536746" y="4911607"/>
            <a:ext cx="6124113" cy="1228042"/>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Adolf Hitler thought that if the people of Britain saw others being killed and that their country was being destroyed, they would give up and stop fighting them, allowing Germany to take control of their country.</a:t>
            </a:r>
          </a:p>
        </p:txBody>
      </p:sp>
    </p:spTree>
    <p:extLst>
      <p:ext uri="{BB962C8B-B14F-4D97-AF65-F5344CB8AC3E}">
        <p14:creationId xmlns:p14="http://schemas.microsoft.com/office/powerpoint/2010/main" val="2699511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1000"/>
                                        <p:tgtEl>
                                          <p:spTgt spid="12"/>
                                        </p:tgtEl>
                                      </p:cBhvr>
                                    </p:animEffect>
                                    <p:anim calcmode="lin" valueType="num">
                                      <p:cBhvr>
                                        <p:cTn id="22" dur="1000" fill="hold"/>
                                        <p:tgtEl>
                                          <p:spTgt spid="12"/>
                                        </p:tgtEl>
                                        <p:attrNameLst>
                                          <p:attrName>ppt_x</p:attrName>
                                        </p:attrNameLst>
                                      </p:cBhvr>
                                      <p:tavLst>
                                        <p:tav tm="0">
                                          <p:val>
                                            <p:strVal val="#ppt_x"/>
                                          </p:val>
                                        </p:tav>
                                        <p:tav tm="100000">
                                          <p:val>
                                            <p:strVal val="#ppt_x"/>
                                          </p:val>
                                        </p:tav>
                                      </p:tavLst>
                                    </p:anim>
                                    <p:anim calcmode="lin" valueType="num">
                                      <p:cBhvr>
                                        <p:cTn id="2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1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09ECCB2E-F350-45B3-A611-A21E2FF6DFC6}"/>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0" y="0"/>
            <a:ext cx="11449685" cy="8096250"/>
          </a:xfrm>
          <a:prstGeom prst="rect">
            <a:avLst/>
          </a:prstGeom>
        </p:spPr>
      </p:pic>
      <p:pic>
        <p:nvPicPr>
          <p:cNvPr id="22" name="Picture 21">
            <a:extLst>
              <a:ext uri="{FF2B5EF4-FFF2-40B4-BE49-F238E27FC236}">
                <a16:creationId xmlns:a16="http://schemas.microsoft.com/office/drawing/2014/main" id="{0BB721F1-1396-4A3C-B1C3-0AA0004BFE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28846" y="2222263"/>
            <a:ext cx="11001692" cy="5003100"/>
          </a:xfrm>
          <a:prstGeom prst="rect">
            <a:avLst/>
          </a:prstGeom>
        </p:spPr>
      </p:pic>
      <p:grpSp>
        <p:nvGrpSpPr>
          <p:cNvPr id="10" name="Group 9">
            <a:extLst>
              <a:ext uri="{FF2B5EF4-FFF2-40B4-BE49-F238E27FC236}">
                <a16:creationId xmlns:a16="http://schemas.microsoft.com/office/drawing/2014/main" id="{0A7B8541-9C4A-4840-8228-CE0E95C10170}"/>
              </a:ext>
            </a:extLst>
          </p:cNvPr>
          <p:cNvGrpSpPr/>
          <p:nvPr/>
        </p:nvGrpSpPr>
        <p:grpSpPr>
          <a:xfrm>
            <a:off x="532700" y="4321476"/>
            <a:ext cx="8078599" cy="2136474"/>
            <a:chOff x="532701" y="513826"/>
            <a:chExt cx="8078599" cy="2136474"/>
          </a:xfrm>
        </p:grpSpPr>
        <p:sp>
          <p:nvSpPr>
            <p:cNvPr id="12" name="Freeform: Shape 11">
              <a:extLst>
                <a:ext uri="{FF2B5EF4-FFF2-40B4-BE49-F238E27FC236}">
                  <a16:creationId xmlns:a16="http://schemas.microsoft.com/office/drawing/2014/main" id="{9E1A6D0F-D114-451E-94A0-55CF560CA33A}"/>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Staying Safe Shelters</a:t>
              </a:r>
              <a:endParaRPr lang="en-GB" dirty="0"/>
            </a:p>
          </p:txBody>
        </p:sp>
        <p:sp>
          <p:nvSpPr>
            <p:cNvPr id="13" name="Rectangle 12">
              <a:extLst>
                <a:ext uri="{FF2B5EF4-FFF2-40B4-BE49-F238E27FC236}">
                  <a16:creationId xmlns:a16="http://schemas.microsoft.com/office/drawing/2014/main" id="{29E44D70-90C4-4B7D-84FD-F5DE50F32345}"/>
                </a:ext>
              </a:extLst>
            </p:cNvPr>
            <p:cNvSpPr/>
            <p:nvPr/>
          </p:nvSpPr>
          <p:spPr>
            <a:xfrm>
              <a:off x="536746" y="1508132"/>
              <a:ext cx="8070508" cy="1142168"/>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Some people built Anderson shelters in their gardens. These were made from strong steel sheets with soil over the top. There would often be a bench inside where people could sleep and a small entrance at one end.</a:t>
              </a:r>
            </a:p>
          </p:txBody>
        </p:sp>
      </p:grpSp>
    </p:spTree>
    <p:extLst>
      <p:ext uri="{BB962C8B-B14F-4D97-AF65-F5344CB8AC3E}">
        <p14:creationId xmlns:p14="http://schemas.microsoft.com/office/powerpoint/2010/main" val="1359317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withEffect">
                                  <p:stCondLst>
                                    <p:cond delay="0"/>
                                  </p:stCondLst>
                                  <p:childTnLst>
                                    <p:animMotion origin="layout" path="M 0 0 L 0 -0.25 E" pathEditMode="relative" ptsTypes="">
                                      <p:cBhvr>
                                        <p:cTn id="6" dur="2500" fill="hold"/>
                                        <p:tgtEl>
                                          <p:spTgt spid="7"/>
                                        </p:tgtEl>
                                        <p:attrNameLst>
                                          <p:attrName>ppt_x</p:attrName>
                                          <p:attrName>ppt_y</p:attrName>
                                        </p:attrNameLst>
                                      </p:cBhvr>
                                    </p:animMotion>
                                  </p:childTnLst>
                                </p:cTn>
                              </p:par>
                              <p:par>
                                <p:cTn id="7" presetID="64" presetClass="path" presetSubtype="0" accel="50000" decel="50000" fill="hold" nodeType="withEffect">
                                  <p:stCondLst>
                                    <p:cond delay="0"/>
                                  </p:stCondLst>
                                  <p:childTnLst>
                                    <p:animMotion origin="layout" path="M 0 2.59259E-6 L 0 -0.25 " pathEditMode="relative" rAng="0" ptsTypes="AA">
                                      <p:cBhvr>
                                        <p:cTn id="8" dur="2500" fill="hold"/>
                                        <p:tgtEl>
                                          <p:spTgt spid="22"/>
                                        </p:tgtEl>
                                        <p:attrNameLst>
                                          <p:attrName>ppt_x</p:attrName>
                                          <p:attrName>ppt_y</p:attrName>
                                        </p:attrNameLst>
                                      </p:cBhvr>
                                      <p:rCtr x="0" y="-12500"/>
                                    </p:animMotion>
                                  </p:childTnLst>
                                </p:cTn>
                              </p:par>
                            </p:childTnLst>
                          </p:cTn>
                        </p:par>
                        <p:par>
                          <p:cTn id="9" fill="hold">
                            <p:stCondLst>
                              <p:cond delay="2500"/>
                            </p:stCondLst>
                            <p:childTnLst>
                              <p:par>
                                <p:cTn id="10" presetID="42" presetClass="entr" presetSubtype="0"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1000"/>
                                        <p:tgtEl>
                                          <p:spTgt spid="10"/>
                                        </p:tgtEl>
                                      </p:cBhvr>
                                    </p:animEffect>
                                    <p:anim calcmode="lin" valueType="num">
                                      <p:cBhvr>
                                        <p:cTn id="13" dur="1000" fill="hold"/>
                                        <p:tgtEl>
                                          <p:spTgt spid="10"/>
                                        </p:tgtEl>
                                        <p:attrNameLst>
                                          <p:attrName>ppt_x</p:attrName>
                                        </p:attrNameLst>
                                      </p:cBhvr>
                                      <p:tavLst>
                                        <p:tav tm="0">
                                          <p:val>
                                            <p:strVal val="#ppt_x"/>
                                          </p:val>
                                        </p:tav>
                                        <p:tav tm="100000">
                                          <p:val>
                                            <p:strVal val="#ppt_x"/>
                                          </p:val>
                                        </p:tav>
                                      </p:tavLst>
                                    </p:anim>
                                    <p:anim calcmode="lin" valueType="num">
                                      <p:cBhvr>
                                        <p:cTn id="14"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dirty="0">
                <a:solidFill>
                  <a:schemeClr val="bg1"/>
                </a:solidFill>
                <a:latin typeface="+mn-lt"/>
              </a:rPr>
              <a:t>Staying Safe Shelters</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2187568"/>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From 1941 onwards, people could have a Morrison shelter which was kept indoors. It looked like a cage with steel mesh around the sides and a thick sheet of steel on the top. People would sleep inside it, although it was quite squashed.</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The Morrison shelter was very strong and even if the ceiling collapsed above, usually the people inside would be safe. </a:t>
            </a:r>
          </a:p>
        </p:txBody>
      </p:sp>
      <p:grpSp>
        <p:nvGrpSpPr>
          <p:cNvPr id="10" name="Group 9">
            <a:extLst>
              <a:ext uri="{FF2B5EF4-FFF2-40B4-BE49-F238E27FC236}">
                <a16:creationId xmlns:a16="http://schemas.microsoft.com/office/drawing/2014/main" id="{3059A76B-87D6-401F-9EA8-A640CA9C4EC9}"/>
              </a:ext>
            </a:extLst>
          </p:cNvPr>
          <p:cNvGrpSpPr/>
          <p:nvPr/>
        </p:nvGrpSpPr>
        <p:grpSpPr>
          <a:xfrm rot="21274568">
            <a:off x="2222185" y="3399715"/>
            <a:ext cx="4699630" cy="3671705"/>
            <a:chOff x="1505994" y="1394065"/>
            <a:chExt cx="6132013" cy="4790791"/>
          </a:xfrm>
        </p:grpSpPr>
        <p:grpSp>
          <p:nvGrpSpPr>
            <p:cNvPr id="12" name="Group 11">
              <a:extLst>
                <a:ext uri="{FF2B5EF4-FFF2-40B4-BE49-F238E27FC236}">
                  <a16:creationId xmlns:a16="http://schemas.microsoft.com/office/drawing/2014/main" id="{226E5234-66FB-461B-9959-AB08090899DF}"/>
                </a:ext>
              </a:extLst>
            </p:cNvPr>
            <p:cNvGrpSpPr/>
            <p:nvPr/>
          </p:nvGrpSpPr>
          <p:grpSpPr>
            <a:xfrm rot="182504">
              <a:off x="1505994" y="1394065"/>
              <a:ext cx="6132013" cy="4790791"/>
              <a:chOff x="1501228" y="1281036"/>
              <a:chExt cx="6132013" cy="4790791"/>
            </a:xfrm>
          </p:grpSpPr>
          <p:pic>
            <p:nvPicPr>
              <p:cNvPr id="15" name="Picture 14">
                <a:extLst>
                  <a:ext uri="{FF2B5EF4-FFF2-40B4-BE49-F238E27FC236}">
                    <a16:creationId xmlns:a16="http://schemas.microsoft.com/office/drawing/2014/main" id="{C4D14D8E-D88A-429A-84BF-E521E954A49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01228" y="1544283"/>
                <a:ext cx="6132013" cy="4258203"/>
              </a:xfrm>
              <a:prstGeom prst="rect">
                <a:avLst/>
              </a:prstGeom>
            </p:spPr>
          </p:pic>
          <p:sp>
            <p:nvSpPr>
              <p:cNvPr id="16" name="Freeform: Shape 15">
                <a:extLst>
                  <a:ext uri="{FF2B5EF4-FFF2-40B4-BE49-F238E27FC236}">
                    <a16:creationId xmlns:a16="http://schemas.microsoft.com/office/drawing/2014/main" id="{A564A347-D67C-4DE4-ABAF-56CB3F82C08F}"/>
                  </a:ext>
                </a:extLst>
              </p:cNvPr>
              <p:cNvSpPr/>
              <p:nvPr/>
            </p:nvSpPr>
            <p:spPr>
              <a:xfrm rot="18900000">
                <a:off x="7083171" y="1281036"/>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17" name="Freeform: Shape 16">
                <a:extLst>
                  <a:ext uri="{FF2B5EF4-FFF2-40B4-BE49-F238E27FC236}">
                    <a16:creationId xmlns:a16="http://schemas.microsoft.com/office/drawing/2014/main" id="{2BE3E1B2-64C6-401A-AFD0-C54906650B40}"/>
                  </a:ext>
                </a:extLst>
              </p:cNvPr>
              <p:cNvSpPr/>
              <p:nvPr/>
            </p:nvSpPr>
            <p:spPr>
              <a:xfrm rot="18900000">
                <a:off x="1737257" y="5061934"/>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grpSp>
        <p:sp>
          <p:nvSpPr>
            <p:cNvPr id="13" name="Rectangle 12">
              <a:extLst>
                <a:ext uri="{FF2B5EF4-FFF2-40B4-BE49-F238E27FC236}">
                  <a16:creationId xmlns:a16="http://schemas.microsoft.com/office/drawing/2014/main" id="{84E64EEE-633D-4837-8EA4-82599A46C17E}"/>
                </a:ext>
              </a:extLst>
            </p:cNvPr>
            <p:cNvSpPr/>
            <p:nvPr/>
          </p:nvSpPr>
          <p:spPr>
            <a:xfrm>
              <a:off x="1874247" y="2043525"/>
              <a:ext cx="5395506" cy="276999"/>
            </a:xfrm>
            <a:prstGeom prst="rect">
              <a:avLst/>
            </a:prstGeom>
          </p:spPr>
          <p:txBody>
            <a:bodyPr wrap="square" lIns="0" tIns="0" rIns="0" bIns="0">
              <a:spAutoFit/>
            </a:bodyPr>
            <a:lstStyle/>
            <a:p>
              <a:pPr algn="just" eaLnBrk="1" fontAlgn="auto" hangingPunct="1">
                <a:spcBef>
                  <a:spcPts val="0"/>
                </a:spcBef>
                <a:spcAft>
                  <a:spcPts val="0"/>
                </a:spcAft>
                <a:defRPr/>
              </a:pPr>
              <a:endParaRPr lang="en-GB" sz="1800" dirty="0">
                <a:solidFill>
                  <a:schemeClr val="tx1"/>
                </a:solidFill>
              </a:endParaRPr>
            </a:p>
          </p:txBody>
        </p:sp>
        <p:pic>
          <p:nvPicPr>
            <p:cNvPr id="14" name="Picture 13">
              <a:extLst>
                <a:ext uri="{FF2B5EF4-FFF2-40B4-BE49-F238E27FC236}">
                  <a16:creationId xmlns:a16="http://schemas.microsoft.com/office/drawing/2014/main" id="{CF99FC0B-3332-4240-949C-7037394F41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46178" y="1957953"/>
              <a:ext cx="4851644" cy="3656927"/>
            </a:xfrm>
            <a:prstGeom prst="rect">
              <a:avLst/>
            </a:prstGeom>
          </p:spPr>
        </p:pic>
      </p:grpSp>
    </p:spTree>
    <p:extLst>
      <p:ext uri="{BB962C8B-B14F-4D97-AF65-F5344CB8AC3E}">
        <p14:creationId xmlns:p14="http://schemas.microsoft.com/office/powerpoint/2010/main" val="503819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50" fill="hold"/>
                                        <p:tgtEl>
                                          <p:spTgt spid="10"/>
                                        </p:tgtEl>
                                        <p:attrNameLst>
                                          <p:attrName>ppt_x</p:attrName>
                                        </p:attrNameLst>
                                      </p:cBhvr>
                                      <p:tavLst>
                                        <p:tav tm="0">
                                          <p:val>
                                            <p:strVal val="#ppt_x"/>
                                          </p:val>
                                        </p:tav>
                                        <p:tav tm="100000">
                                          <p:val>
                                            <p:strVal val="#ppt_x"/>
                                          </p:val>
                                        </p:tav>
                                      </p:tavLst>
                                    </p:anim>
                                    <p:anim calcmode="lin" valueType="num">
                                      <p:cBhvr additive="base">
                                        <p:cTn id="14"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dirty="0">
                <a:solidFill>
                  <a:schemeClr val="bg1"/>
                </a:solidFill>
                <a:latin typeface="+mn-lt"/>
              </a:rPr>
              <a:t>Staying Safe</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2911117"/>
            <a:ext cx="4127533" cy="2149468"/>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There were also public shelters which were made of brick. They were often dark and smelly.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People in London spent the nights in the underground shelters, sleeping on the platforms. </a:t>
            </a:r>
          </a:p>
        </p:txBody>
      </p:sp>
      <p:grpSp>
        <p:nvGrpSpPr>
          <p:cNvPr id="10" name="Group 9">
            <a:extLst>
              <a:ext uri="{FF2B5EF4-FFF2-40B4-BE49-F238E27FC236}">
                <a16:creationId xmlns:a16="http://schemas.microsoft.com/office/drawing/2014/main" id="{3059A76B-87D6-401F-9EA8-A640CA9C4EC9}"/>
              </a:ext>
            </a:extLst>
          </p:cNvPr>
          <p:cNvGrpSpPr/>
          <p:nvPr/>
        </p:nvGrpSpPr>
        <p:grpSpPr>
          <a:xfrm rot="15937762">
            <a:off x="4094452" y="2024058"/>
            <a:ext cx="5021879" cy="3923471"/>
            <a:chOff x="1505994" y="1394065"/>
            <a:chExt cx="6132013" cy="4790791"/>
          </a:xfrm>
        </p:grpSpPr>
        <p:grpSp>
          <p:nvGrpSpPr>
            <p:cNvPr id="12" name="Group 11">
              <a:extLst>
                <a:ext uri="{FF2B5EF4-FFF2-40B4-BE49-F238E27FC236}">
                  <a16:creationId xmlns:a16="http://schemas.microsoft.com/office/drawing/2014/main" id="{226E5234-66FB-461B-9959-AB08090899DF}"/>
                </a:ext>
              </a:extLst>
            </p:cNvPr>
            <p:cNvGrpSpPr/>
            <p:nvPr/>
          </p:nvGrpSpPr>
          <p:grpSpPr>
            <a:xfrm rot="182504">
              <a:off x="1505994" y="1394065"/>
              <a:ext cx="6132013" cy="4790791"/>
              <a:chOff x="1501228" y="1281036"/>
              <a:chExt cx="6132013" cy="4790791"/>
            </a:xfrm>
          </p:grpSpPr>
          <p:pic>
            <p:nvPicPr>
              <p:cNvPr id="15" name="Picture 14">
                <a:extLst>
                  <a:ext uri="{FF2B5EF4-FFF2-40B4-BE49-F238E27FC236}">
                    <a16:creationId xmlns:a16="http://schemas.microsoft.com/office/drawing/2014/main" id="{C4D14D8E-D88A-429A-84BF-E521E954A49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01228" y="1544283"/>
                <a:ext cx="6132013" cy="4258203"/>
              </a:xfrm>
              <a:prstGeom prst="rect">
                <a:avLst/>
              </a:prstGeom>
            </p:spPr>
          </p:pic>
          <p:sp>
            <p:nvSpPr>
              <p:cNvPr id="16" name="Freeform: Shape 15">
                <a:extLst>
                  <a:ext uri="{FF2B5EF4-FFF2-40B4-BE49-F238E27FC236}">
                    <a16:creationId xmlns:a16="http://schemas.microsoft.com/office/drawing/2014/main" id="{A564A347-D67C-4DE4-ABAF-56CB3F82C08F}"/>
                  </a:ext>
                </a:extLst>
              </p:cNvPr>
              <p:cNvSpPr/>
              <p:nvPr/>
            </p:nvSpPr>
            <p:spPr>
              <a:xfrm rot="18900000">
                <a:off x="7083171" y="1281036"/>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17" name="Freeform: Shape 16">
                <a:extLst>
                  <a:ext uri="{FF2B5EF4-FFF2-40B4-BE49-F238E27FC236}">
                    <a16:creationId xmlns:a16="http://schemas.microsoft.com/office/drawing/2014/main" id="{2BE3E1B2-64C6-401A-AFD0-C54906650B40}"/>
                  </a:ext>
                </a:extLst>
              </p:cNvPr>
              <p:cNvSpPr/>
              <p:nvPr/>
            </p:nvSpPr>
            <p:spPr>
              <a:xfrm rot="18900000">
                <a:off x="1737257" y="5061934"/>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grpSp>
        <p:sp>
          <p:nvSpPr>
            <p:cNvPr id="13" name="Rectangle 12">
              <a:extLst>
                <a:ext uri="{FF2B5EF4-FFF2-40B4-BE49-F238E27FC236}">
                  <a16:creationId xmlns:a16="http://schemas.microsoft.com/office/drawing/2014/main" id="{84E64EEE-633D-4837-8EA4-82599A46C17E}"/>
                </a:ext>
              </a:extLst>
            </p:cNvPr>
            <p:cNvSpPr/>
            <p:nvPr/>
          </p:nvSpPr>
          <p:spPr>
            <a:xfrm>
              <a:off x="1874247" y="2043525"/>
              <a:ext cx="5395506" cy="276999"/>
            </a:xfrm>
            <a:prstGeom prst="rect">
              <a:avLst/>
            </a:prstGeom>
          </p:spPr>
          <p:txBody>
            <a:bodyPr wrap="square" lIns="0" tIns="0" rIns="0" bIns="0">
              <a:spAutoFit/>
            </a:bodyPr>
            <a:lstStyle/>
            <a:p>
              <a:pPr algn="just" eaLnBrk="1" fontAlgn="auto" hangingPunct="1">
                <a:spcBef>
                  <a:spcPts val="0"/>
                </a:spcBef>
                <a:spcAft>
                  <a:spcPts val="0"/>
                </a:spcAft>
                <a:defRPr/>
              </a:pPr>
              <a:endParaRPr lang="en-GB" sz="1800" dirty="0">
                <a:solidFill>
                  <a:schemeClr val="tx1"/>
                </a:solidFill>
              </a:endParaRPr>
            </a:p>
          </p:txBody>
        </p:sp>
        <p:pic>
          <p:nvPicPr>
            <p:cNvPr id="14" name="Picture 13">
              <a:extLst>
                <a:ext uri="{FF2B5EF4-FFF2-40B4-BE49-F238E27FC236}">
                  <a16:creationId xmlns:a16="http://schemas.microsoft.com/office/drawing/2014/main" id="{CF99FC0B-3332-4240-949C-7037394F41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374199">
              <a:off x="2722070" y="1472233"/>
              <a:ext cx="3689125" cy="4616018"/>
            </a:xfrm>
            <a:prstGeom prst="rect">
              <a:avLst/>
            </a:prstGeom>
          </p:spPr>
        </p:pic>
      </p:grpSp>
    </p:spTree>
    <p:extLst>
      <p:ext uri="{BB962C8B-B14F-4D97-AF65-F5344CB8AC3E}">
        <p14:creationId xmlns:p14="http://schemas.microsoft.com/office/powerpoint/2010/main" val="296734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50" fill="hold"/>
                                        <p:tgtEl>
                                          <p:spTgt spid="10"/>
                                        </p:tgtEl>
                                        <p:attrNameLst>
                                          <p:attrName>ppt_x</p:attrName>
                                        </p:attrNameLst>
                                      </p:cBhvr>
                                      <p:tavLst>
                                        <p:tav tm="0">
                                          <p:val>
                                            <p:strVal val="#ppt_x"/>
                                          </p:val>
                                        </p:tav>
                                        <p:tav tm="100000">
                                          <p:val>
                                            <p:strVal val="#ppt_x"/>
                                          </p:val>
                                        </p:tav>
                                      </p:tavLst>
                                    </p:anim>
                                    <p:anim calcmode="lin" valueType="num">
                                      <p:cBhvr additive="base">
                                        <p:cTn id="14"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dirty="0">
                <a:solidFill>
                  <a:schemeClr val="bg1"/>
                </a:solidFill>
                <a:latin typeface="+mn-lt"/>
              </a:rPr>
              <a:t>Staying Safe</a:t>
            </a:r>
          </a:p>
        </p:txBody>
      </p:sp>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1075677"/>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Children were evacuated and had to leave their parents. They were sent to live in the countryside where they were safer from the raids than in the cities. </a:t>
            </a:r>
          </a:p>
        </p:txBody>
      </p:sp>
      <p:grpSp>
        <p:nvGrpSpPr>
          <p:cNvPr id="10" name="Group 9">
            <a:extLst>
              <a:ext uri="{FF2B5EF4-FFF2-40B4-BE49-F238E27FC236}">
                <a16:creationId xmlns:a16="http://schemas.microsoft.com/office/drawing/2014/main" id="{3059A76B-87D6-401F-9EA8-A640CA9C4EC9}"/>
              </a:ext>
            </a:extLst>
          </p:cNvPr>
          <p:cNvGrpSpPr/>
          <p:nvPr/>
        </p:nvGrpSpPr>
        <p:grpSpPr>
          <a:xfrm rot="21274568">
            <a:off x="1772144" y="2300826"/>
            <a:ext cx="5599713" cy="4374917"/>
            <a:chOff x="1505994" y="1394065"/>
            <a:chExt cx="6132013" cy="4790791"/>
          </a:xfrm>
        </p:grpSpPr>
        <p:grpSp>
          <p:nvGrpSpPr>
            <p:cNvPr id="12" name="Group 11">
              <a:extLst>
                <a:ext uri="{FF2B5EF4-FFF2-40B4-BE49-F238E27FC236}">
                  <a16:creationId xmlns:a16="http://schemas.microsoft.com/office/drawing/2014/main" id="{226E5234-66FB-461B-9959-AB08090899DF}"/>
                </a:ext>
              </a:extLst>
            </p:cNvPr>
            <p:cNvGrpSpPr/>
            <p:nvPr/>
          </p:nvGrpSpPr>
          <p:grpSpPr>
            <a:xfrm rot="182504">
              <a:off x="1505994" y="1394065"/>
              <a:ext cx="6132013" cy="4790791"/>
              <a:chOff x="1501228" y="1281036"/>
              <a:chExt cx="6132013" cy="4790791"/>
            </a:xfrm>
          </p:grpSpPr>
          <p:pic>
            <p:nvPicPr>
              <p:cNvPr id="15" name="Picture 14">
                <a:extLst>
                  <a:ext uri="{FF2B5EF4-FFF2-40B4-BE49-F238E27FC236}">
                    <a16:creationId xmlns:a16="http://schemas.microsoft.com/office/drawing/2014/main" id="{C4D14D8E-D88A-429A-84BF-E521E954A494}"/>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1501228" y="1544283"/>
                <a:ext cx="6132013" cy="4258203"/>
              </a:xfrm>
              <a:prstGeom prst="rect">
                <a:avLst/>
              </a:prstGeom>
            </p:spPr>
          </p:pic>
          <p:sp>
            <p:nvSpPr>
              <p:cNvPr id="16" name="Freeform: Shape 15">
                <a:extLst>
                  <a:ext uri="{FF2B5EF4-FFF2-40B4-BE49-F238E27FC236}">
                    <a16:creationId xmlns:a16="http://schemas.microsoft.com/office/drawing/2014/main" id="{A564A347-D67C-4DE4-ABAF-56CB3F82C08F}"/>
                  </a:ext>
                </a:extLst>
              </p:cNvPr>
              <p:cNvSpPr/>
              <p:nvPr/>
            </p:nvSpPr>
            <p:spPr>
              <a:xfrm rot="18900000">
                <a:off x="7083171" y="1281036"/>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sp>
            <p:nvSpPr>
              <p:cNvPr id="17" name="Freeform: Shape 16">
                <a:extLst>
                  <a:ext uri="{FF2B5EF4-FFF2-40B4-BE49-F238E27FC236}">
                    <a16:creationId xmlns:a16="http://schemas.microsoft.com/office/drawing/2014/main" id="{2BE3E1B2-64C6-401A-AFD0-C54906650B40}"/>
                  </a:ext>
                </a:extLst>
              </p:cNvPr>
              <p:cNvSpPr/>
              <p:nvPr/>
            </p:nvSpPr>
            <p:spPr>
              <a:xfrm rot="18900000">
                <a:off x="1737257" y="5061934"/>
                <a:ext cx="314592" cy="1009893"/>
              </a:xfrm>
              <a:custGeom>
                <a:avLst/>
                <a:gdLst>
                  <a:gd name="connsiteX0" fmla="*/ 52432 w 314592"/>
                  <a:gd name="connsiteY0" fmla="*/ 0 h 1009893"/>
                  <a:gd name="connsiteX1" fmla="*/ 104864 w 314592"/>
                  <a:gd name="connsiteY1" fmla="*/ 90400 h 1009893"/>
                  <a:gd name="connsiteX2" fmla="*/ 157296 w 314592"/>
                  <a:gd name="connsiteY2" fmla="*/ 0 h 1009893"/>
                  <a:gd name="connsiteX3" fmla="*/ 209728 w 314592"/>
                  <a:gd name="connsiteY3" fmla="*/ 90400 h 1009893"/>
                  <a:gd name="connsiteX4" fmla="*/ 262160 w 314592"/>
                  <a:gd name="connsiteY4" fmla="*/ 0 h 1009893"/>
                  <a:gd name="connsiteX5" fmla="*/ 314592 w 314592"/>
                  <a:gd name="connsiteY5" fmla="*/ 90400 h 1009893"/>
                  <a:gd name="connsiteX6" fmla="*/ 314592 w 314592"/>
                  <a:gd name="connsiteY6" fmla="*/ 919493 h 1009893"/>
                  <a:gd name="connsiteX7" fmla="*/ 262160 w 314592"/>
                  <a:gd name="connsiteY7" fmla="*/ 1009893 h 1009893"/>
                  <a:gd name="connsiteX8" fmla="*/ 209728 w 314592"/>
                  <a:gd name="connsiteY8" fmla="*/ 919493 h 1009893"/>
                  <a:gd name="connsiteX9" fmla="*/ 157296 w 314592"/>
                  <a:gd name="connsiteY9" fmla="*/ 1009893 h 1009893"/>
                  <a:gd name="connsiteX10" fmla="*/ 104864 w 314592"/>
                  <a:gd name="connsiteY10" fmla="*/ 919493 h 1009893"/>
                  <a:gd name="connsiteX11" fmla="*/ 52432 w 314592"/>
                  <a:gd name="connsiteY11" fmla="*/ 1009893 h 1009893"/>
                  <a:gd name="connsiteX12" fmla="*/ 0 w 314592"/>
                  <a:gd name="connsiteY12" fmla="*/ 919493 h 1009893"/>
                  <a:gd name="connsiteX13" fmla="*/ 0 w 314592"/>
                  <a:gd name="connsiteY13" fmla="*/ 90400 h 1009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4592" h="1009893">
                    <a:moveTo>
                      <a:pt x="52432" y="0"/>
                    </a:moveTo>
                    <a:lnTo>
                      <a:pt x="104864" y="90400"/>
                    </a:lnTo>
                    <a:lnTo>
                      <a:pt x="157296" y="0"/>
                    </a:lnTo>
                    <a:lnTo>
                      <a:pt x="209728" y="90400"/>
                    </a:lnTo>
                    <a:lnTo>
                      <a:pt x="262160" y="0"/>
                    </a:lnTo>
                    <a:lnTo>
                      <a:pt x="314592" y="90400"/>
                    </a:lnTo>
                    <a:lnTo>
                      <a:pt x="314592" y="919493"/>
                    </a:lnTo>
                    <a:lnTo>
                      <a:pt x="262160" y="1009893"/>
                    </a:lnTo>
                    <a:lnTo>
                      <a:pt x="209728" y="919493"/>
                    </a:lnTo>
                    <a:lnTo>
                      <a:pt x="157296" y="1009893"/>
                    </a:lnTo>
                    <a:lnTo>
                      <a:pt x="104864" y="919493"/>
                    </a:lnTo>
                    <a:lnTo>
                      <a:pt x="52432" y="1009893"/>
                    </a:lnTo>
                    <a:lnTo>
                      <a:pt x="0" y="919493"/>
                    </a:lnTo>
                    <a:lnTo>
                      <a:pt x="0" y="90400"/>
                    </a:lnTo>
                    <a:close/>
                  </a:path>
                </a:pathLst>
              </a:custGeom>
              <a:solidFill>
                <a:srgbClr val="FFED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dirty="0"/>
              </a:p>
            </p:txBody>
          </p:sp>
        </p:grpSp>
        <p:sp>
          <p:nvSpPr>
            <p:cNvPr id="13" name="Rectangle 12">
              <a:extLst>
                <a:ext uri="{FF2B5EF4-FFF2-40B4-BE49-F238E27FC236}">
                  <a16:creationId xmlns:a16="http://schemas.microsoft.com/office/drawing/2014/main" id="{84E64EEE-633D-4837-8EA4-82599A46C17E}"/>
                </a:ext>
              </a:extLst>
            </p:cNvPr>
            <p:cNvSpPr/>
            <p:nvPr/>
          </p:nvSpPr>
          <p:spPr>
            <a:xfrm>
              <a:off x="1874247" y="2043525"/>
              <a:ext cx="5395506" cy="276999"/>
            </a:xfrm>
            <a:prstGeom prst="rect">
              <a:avLst/>
            </a:prstGeom>
          </p:spPr>
          <p:txBody>
            <a:bodyPr wrap="square" lIns="0" tIns="0" rIns="0" bIns="0">
              <a:spAutoFit/>
            </a:bodyPr>
            <a:lstStyle/>
            <a:p>
              <a:pPr algn="just" eaLnBrk="1" fontAlgn="auto" hangingPunct="1">
                <a:spcBef>
                  <a:spcPts val="0"/>
                </a:spcBef>
                <a:spcAft>
                  <a:spcPts val="0"/>
                </a:spcAft>
                <a:defRPr/>
              </a:pPr>
              <a:endParaRPr lang="en-GB" sz="1800" dirty="0">
                <a:solidFill>
                  <a:schemeClr val="tx1"/>
                </a:solidFill>
              </a:endParaRPr>
            </a:p>
          </p:txBody>
        </p:sp>
        <p:pic>
          <p:nvPicPr>
            <p:cNvPr id="14" name="Picture 13">
              <a:extLst>
                <a:ext uri="{FF2B5EF4-FFF2-40B4-BE49-F238E27FC236}">
                  <a16:creationId xmlns:a16="http://schemas.microsoft.com/office/drawing/2014/main" id="{CF99FC0B-3332-4240-949C-7037394F41A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177265" y="1957953"/>
              <a:ext cx="4789469" cy="3656927"/>
            </a:xfrm>
            <a:prstGeom prst="rect">
              <a:avLst/>
            </a:prstGeom>
          </p:spPr>
        </p:pic>
      </p:grpSp>
    </p:spTree>
    <p:extLst>
      <p:ext uri="{BB962C8B-B14F-4D97-AF65-F5344CB8AC3E}">
        <p14:creationId xmlns:p14="http://schemas.microsoft.com/office/powerpoint/2010/main" val="3449896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750" fill="hold"/>
                                        <p:tgtEl>
                                          <p:spTgt spid="10"/>
                                        </p:tgtEl>
                                        <p:attrNameLst>
                                          <p:attrName>ppt_x</p:attrName>
                                        </p:attrNameLst>
                                      </p:cBhvr>
                                      <p:tavLst>
                                        <p:tav tm="0">
                                          <p:val>
                                            <p:strVal val="#ppt_x"/>
                                          </p:val>
                                        </p:tav>
                                        <p:tav tm="100000">
                                          <p:val>
                                            <p:strVal val="#ppt_x"/>
                                          </p:val>
                                        </p:tav>
                                      </p:tavLst>
                                    </p:anim>
                                    <p:anim calcmode="lin" valueType="num">
                                      <p:cBhvr additive="base">
                                        <p:cTn id="14" dur="75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7EBAEC-EE45-4509-A921-99D6218FB9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4557" y="-1"/>
            <a:ext cx="9698556" cy="6857999"/>
          </a:xfrm>
          <a:prstGeom prst="rect">
            <a:avLst/>
          </a:prstGeom>
        </p:spPr>
      </p:pic>
      <p:pic>
        <p:nvPicPr>
          <p:cNvPr id="3" name="Picture 2">
            <a:extLst>
              <a:ext uri="{FF2B5EF4-FFF2-40B4-BE49-F238E27FC236}">
                <a16:creationId xmlns:a16="http://schemas.microsoft.com/office/drawing/2014/main" id="{9A0EA7D7-92C8-47E7-88BD-93A20839110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54557" y="0"/>
            <a:ext cx="9698557" cy="6858000"/>
          </a:xfrm>
          <a:prstGeom prst="rect">
            <a:avLst/>
          </a:prstGeom>
        </p:spPr>
      </p:pic>
      <p:pic>
        <p:nvPicPr>
          <p:cNvPr id="9" name="Picture 8">
            <a:extLst>
              <a:ext uri="{FF2B5EF4-FFF2-40B4-BE49-F238E27FC236}">
                <a16:creationId xmlns:a16="http://schemas.microsoft.com/office/drawing/2014/main" id="{56A4DE8A-3047-43F7-808E-0CC2A88E5E8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1708" y="-413660"/>
            <a:ext cx="4650790" cy="7685315"/>
          </a:xfrm>
          <a:prstGeom prst="rect">
            <a:avLst/>
          </a:prstGeom>
        </p:spPr>
      </p:pic>
      <p:pic>
        <p:nvPicPr>
          <p:cNvPr id="18" name="Picture 17">
            <a:extLst>
              <a:ext uri="{FF2B5EF4-FFF2-40B4-BE49-F238E27FC236}">
                <a16:creationId xmlns:a16="http://schemas.microsoft.com/office/drawing/2014/main" id="{2BF6B5E5-6F2B-4C53-962E-28CB85592F7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971708" y="-413661"/>
            <a:ext cx="4650790" cy="7685315"/>
          </a:xfrm>
          <a:prstGeom prst="rect">
            <a:avLst/>
          </a:prstGeom>
        </p:spPr>
      </p:pic>
      <p:pic>
        <p:nvPicPr>
          <p:cNvPr id="14" name="Picture 13">
            <a:extLst>
              <a:ext uri="{FF2B5EF4-FFF2-40B4-BE49-F238E27FC236}">
                <a16:creationId xmlns:a16="http://schemas.microsoft.com/office/drawing/2014/main" id="{A6B9C9D2-594F-4346-BA1F-1778FC574775}"/>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54559" y="0"/>
            <a:ext cx="9698557" cy="6858000"/>
          </a:xfrm>
          <a:prstGeom prst="rect">
            <a:avLst/>
          </a:prstGeom>
        </p:spPr>
      </p:pic>
      <p:grpSp>
        <p:nvGrpSpPr>
          <p:cNvPr id="10" name="Group 9">
            <a:extLst>
              <a:ext uri="{FF2B5EF4-FFF2-40B4-BE49-F238E27FC236}">
                <a16:creationId xmlns:a16="http://schemas.microsoft.com/office/drawing/2014/main" id="{0A7B8541-9C4A-4840-8228-CE0E95C10170}"/>
              </a:ext>
            </a:extLst>
          </p:cNvPr>
          <p:cNvGrpSpPr/>
          <p:nvPr/>
        </p:nvGrpSpPr>
        <p:grpSpPr>
          <a:xfrm>
            <a:off x="532701" y="2267645"/>
            <a:ext cx="8078599" cy="2322710"/>
            <a:chOff x="532701" y="513826"/>
            <a:chExt cx="8078599" cy="2322710"/>
          </a:xfrm>
        </p:grpSpPr>
        <p:sp>
          <p:nvSpPr>
            <p:cNvPr id="12" name="Freeform: Shape 11">
              <a:extLst>
                <a:ext uri="{FF2B5EF4-FFF2-40B4-BE49-F238E27FC236}">
                  <a16:creationId xmlns:a16="http://schemas.microsoft.com/office/drawing/2014/main" id="{9E1A6D0F-D114-451E-94A0-55CF560CA33A}"/>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Staying Safe</a:t>
              </a:r>
              <a:endParaRPr lang="en-GB" dirty="0"/>
            </a:p>
          </p:txBody>
        </p:sp>
        <p:sp>
          <p:nvSpPr>
            <p:cNvPr id="13" name="Rectangle 12">
              <a:extLst>
                <a:ext uri="{FF2B5EF4-FFF2-40B4-BE49-F238E27FC236}">
                  <a16:creationId xmlns:a16="http://schemas.microsoft.com/office/drawing/2014/main" id="{29E44D70-90C4-4B7D-84FD-F5DE50F32345}"/>
                </a:ext>
              </a:extLst>
            </p:cNvPr>
            <p:cNvSpPr/>
            <p:nvPr/>
          </p:nvSpPr>
          <p:spPr>
            <a:xfrm>
              <a:off x="536746" y="1508131"/>
              <a:ext cx="8070508" cy="1328405"/>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 government ordered that after dark, street lights must be turned off, cars had to have special headlamps and people had to cover their windows and doors to stop any light so that German bombers did not know where they were.</a:t>
              </a:r>
            </a:p>
          </p:txBody>
        </p:sp>
      </p:grpSp>
    </p:spTree>
    <p:extLst>
      <p:ext uri="{BB962C8B-B14F-4D97-AF65-F5344CB8AC3E}">
        <p14:creationId xmlns:p14="http://schemas.microsoft.com/office/powerpoint/2010/main" val="4121877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25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000"/>
                                        <p:tgtEl>
                                          <p:spTgt spid="9"/>
                                        </p:tgtEl>
                                      </p:cBhvr>
                                    </p:animEffect>
                                  </p:childTnLst>
                                </p:cTn>
                              </p:par>
                              <p:par>
                                <p:cTn id="11" presetID="10" presetClass="entr" presetSubtype="0" fill="hold" nodeType="withEffect">
                                  <p:stCondLst>
                                    <p:cond delay="100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2000"/>
                                        <p:tgtEl>
                                          <p:spTgt spid="18"/>
                                        </p:tgtEl>
                                      </p:cBhvr>
                                    </p:animEffect>
                                  </p:childTnLst>
                                </p:cTn>
                              </p:par>
                            </p:childTnLst>
                          </p:cTn>
                        </p:par>
                        <p:par>
                          <p:cTn id="14" fill="hold">
                            <p:stCondLst>
                              <p:cond delay="3000"/>
                            </p:stCondLst>
                            <p:childTnLst>
                              <p:par>
                                <p:cTn id="15" presetID="35" presetClass="emph" presetSubtype="0" repeatCount="3000" fill="hold" nodeType="afterEffect">
                                  <p:stCondLst>
                                    <p:cond delay="0"/>
                                  </p:stCondLst>
                                  <p:childTnLst>
                                    <p:anim calcmode="discrete" valueType="str">
                                      <p:cBhvr>
                                        <p:cTn id="16" dur="500" fill="hold"/>
                                        <p:tgtEl>
                                          <p:spTgt spid="9"/>
                                        </p:tgtEl>
                                        <p:attrNameLst>
                                          <p:attrName>style.visibility</p:attrName>
                                        </p:attrNameLst>
                                      </p:cBhvr>
                                      <p:tavLst>
                                        <p:tav tm="0">
                                          <p:val>
                                            <p:strVal val="hidden"/>
                                          </p:val>
                                        </p:tav>
                                        <p:tav tm="50000">
                                          <p:val>
                                            <p:strVal val="visible"/>
                                          </p:val>
                                        </p:tav>
                                      </p:tavLst>
                                    </p:anim>
                                  </p:childTnLst>
                                </p:cTn>
                              </p:par>
                            </p:childTnLst>
                          </p:cTn>
                        </p:par>
                        <p:par>
                          <p:cTn id="17" fill="hold">
                            <p:stCondLst>
                              <p:cond delay="4500"/>
                            </p:stCondLst>
                            <p:childTnLst>
                              <p:par>
                                <p:cTn id="18" presetID="10" presetClass="exit" presetSubtype="0" fill="hold" nodeType="afterEffect">
                                  <p:stCondLst>
                                    <p:cond delay="0"/>
                                  </p:stCondLst>
                                  <p:childTnLst>
                                    <p:animEffect transition="out" filter="fade">
                                      <p:cBhvr>
                                        <p:cTn id="19" dur="250"/>
                                        <p:tgtEl>
                                          <p:spTgt spid="9"/>
                                        </p:tgtEl>
                                      </p:cBhvr>
                                    </p:animEffect>
                                    <p:set>
                                      <p:cBhvr>
                                        <p:cTn id="20" dur="1" fill="hold">
                                          <p:stCondLst>
                                            <p:cond delay="249"/>
                                          </p:stCondLst>
                                        </p:cTn>
                                        <p:tgtEl>
                                          <p:spTgt spid="9"/>
                                        </p:tgtEl>
                                        <p:attrNameLst>
                                          <p:attrName>style.visibility</p:attrName>
                                        </p:attrNameLst>
                                      </p:cBhvr>
                                      <p:to>
                                        <p:strVal val="hidden"/>
                                      </p:to>
                                    </p:set>
                                  </p:childTnLst>
                                </p:cTn>
                              </p:par>
                              <p:par>
                                <p:cTn id="21" presetID="10" presetClass="exit" presetSubtype="0" fill="hold" nodeType="withEffect">
                                  <p:stCondLst>
                                    <p:cond delay="0"/>
                                  </p:stCondLst>
                                  <p:childTnLst>
                                    <p:animEffect transition="out" filter="fade">
                                      <p:cBhvr>
                                        <p:cTn id="22" dur="250"/>
                                        <p:tgtEl>
                                          <p:spTgt spid="18"/>
                                        </p:tgtEl>
                                      </p:cBhvr>
                                    </p:animEffect>
                                    <p:set>
                                      <p:cBhvr>
                                        <p:cTn id="23" dur="1" fill="hold">
                                          <p:stCondLst>
                                            <p:cond delay="249"/>
                                          </p:stCondLst>
                                        </p:cTn>
                                        <p:tgtEl>
                                          <p:spTgt spid="18"/>
                                        </p:tgtEl>
                                        <p:attrNameLst>
                                          <p:attrName>style.visibility</p:attrName>
                                        </p:attrNameLst>
                                      </p:cBhvr>
                                      <p:to>
                                        <p:strVal val="hidden"/>
                                      </p:to>
                                    </p:set>
                                  </p:childTnLst>
                                </p:cTn>
                              </p:par>
                            </p:childTnLst>
                          </p:cTn>
                        </p:par>
                        <p:par>
                          <p:cTn id="24" fill="hold">
                            <p:stCondLst>
                              <p:cond delay="4750"/>
                            </p:stCondLst>
                            <p:childTnLst>
                              <p:par>
                                <p:cTn id="25" presetID="10" presetClass="entr" presetSubtype="0"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1000"/>
                                        <p:tgtEl>
                                          <p:spTgt spid="14"/>
                                        </p:tgtEl>
                                      </p:cBhvr>
                                    </p:animEffect>
                                  </p:childTnLst>
                                </p:cTn>
                              </p:par>
                            </p:childTnLst>
                          </p:cTn>
                        </p:par>
                        <p:par>
                          <p:cTn id="28" fill="hold">
                            <p:stCondLst>
                              <p:cond delay="5750"/>
                            </p:stCondLst>
                            <p:childTnLst>
                              <p:par>
                                <p:cTn id="29" presetID="42" presetClass="entr" presetSubtype="0" fill="hold" nodeType="afterEffect">
                                  <p:stCondLst>
                                    <p:cond delay="50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
                                        <p:tgtEl>
                                          <p:spTgt spid="10"/>
                                        </p:tgtEl>
                                      </p:cBhvr>
                                    </p:animEffect>
                                    <p:anim calcmode="lin" valueType="num">
                                      <p:cBhvr>
                                        <p:cTn id="32" dur="1000" fill="hold"/>
                                        <p:tgtEl>
                                          <p:spTgt spid="10"/>
                                        </p:tgtEl>
                                        <p:attrNameLst>
                                          <p:attrName>ppt_x</p:attrName>
                                        </p:attrNameLst>
                                      </p:cBhvr>
                                      <p:tavLst>
                                        <p:tav tm="0">
                                          <p:val>
                                            <p:strVal val="#ppt_x"/>
                                          </p:val>
                                        </p:tav>
                                        <p:tav tm="100000">
                                          <p:val>
                                            <p:strVal val="#ppt_x"/>
                                          </p:val>
                                        </p:tav>
                                      </p:tavLst>
                                    </p:anim>
                                    <p:anim calcmode="lin" valueType="num">
                                      <p:cBhvr>
                                        <p:cTn id="33"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7EBAEC-EE45-4509-A921-99D6218FB9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4559" y="1"/>
            <a:ext cx="9698555" cy="6857999"/>
          </a:xfrm>
          <a:prstGeom prst="rect">
            <a:avLst/>
          </a:prstGeom>
        </p:spPr>
      </p:pic>
      <p:pic>
        <p:nvPicPr>
          <p:cNvPr id="15" name="Picture 14">
            <a:extLst>
              <a:ext uri="{FF2B5EF4-FFF2-40B4-BE49-F238E27FC236}">
                <a16:creationId xmlns:a16="http://schemas.microsoft.com/office/drawing/2014/main" id="{23C6A4C0-5CBB-4A27-BD42-9D3F7A29FAD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888419" y="943024"/>
            <a:ext cx="2663372" cy="1090549"/>
          </a:xfrm>
          <a:prstGeom prst="rect">
            <a:avLst/>
          </a:prstGeom>
        </p:spPr>
      </p:pic>
      <p:grpSp>
        <p:nvGrpSpPr>
          <p:cNvPr id="10" name="Group 9">
            <a:extLst>
              <a:ext uri="{FF2B5EF4-FFF2-40B4-BE49-F238E27FC236}">
                <a16:creationId xmlns:a16="http://schemas.microsoft.com/office/drawing/2014/main" id="{0A7B8541-9C4A-4840-8228-CE0E95C10170}"/>
              </a:ext>
            </a:extLst>
          </p:cNvPr>
          <p:cNvGrpSpPr/>
          <p:nvPr/>
        </p:nvGrpSpPr>
        <p:grpSpPr>
          <a:xfrm>
            <a:off x="532701" y="1903410"/>
            <a:ext cx="8078599" cy="4664302"/>
            <a:chOff x="532701" y="513826"/>
            <a:chExt cx="8078599" cy="4664302"/>
          </a:xfrm>
        </p:grpSpPr>
        <p:sp>
          <p:nvSpPr>
            <p:cNvPr id="12" name="Freeform: Shape 11">
              <a:extLst>
                <a:ext uri="{FF2B5EF4-FFF2-40B4-BE49-F238E27FC236}">
                  <a16:creationId xmlns:a16="http://schemas.microsoft.com/office/drawing/2014/main" id="{9E1A6D0F-D114-451E-94A0-55CF560CA33A}"/>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Life During the Blitz</a:t>
              </a:r>
            </a:p>
          </p:txBody>
        </p:sp>
        <p:sp>
          <p:nvSpPr>
            <p:cNvPr id="13" name="Rectangle 12">
              <a:extLst>
                <a:ext uri="{FF2B5EF4-FFF2-40B4-BE49-F238E27FC236}">
                  <a16:creationId xmlns:a16="http://schemas.microsoft.com/office/drawing/2014/main" id="{29E44D70-90C4-4B7D-84FD-F5DE50F32345}"/>
                </a:ext>
              </a:extLst>
            </p:cNvPr>
            <p:cNvSpPr/>
            <p:nvPr/>
          </p:nvSpPr>
          <p:spPr>
            <a:xfrm>
              <a:off x="536746" y="1508131"/>
              <a:ext cx="8070508" cy="3669997"/>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Thousands of people lost their lives during the Blitz and thousands more were seriously injured.</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Shelters were cold and uncomfortable, which meant that people did not sleep well.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The emergency services, such as the fire fighters and ambulance crews, had to try to save people while bombs were being dropped around them and buildings were collapsing.</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Sometimes, unexploded bombs would be left in the streets and had to be made safe before anyone could go near them. </a:t>
              </a:r>
            </a:p>
          </p:txBody>
        </p:sp>
      </p:grpSp>
      <p:pic>
        <p:nvPicPr>
          <p:cNvPr id="4" name="Picture 3">
            <a:extLst>
              <a:ext uri="{FF2B5EF4-FFF2-40B4-BE49-F238E27FC236}">
                <a16:creationId xmlns:a16="http://schemas.microsoft.com/office/drawing/2014/main" id="{655A8F2B-BBD1-453D-BD9C-23DCCE061288}"/>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264301" y="-416215"/>
            <a:ext cx="6284686" cy="2573338"/>
          </a:xfrm>
          <a:prstGeom prst="rect">
            <a:avLst/>
          </a:prstGeom>
        </p:spPr>
      </p:pic>
    </p:spTree>
    <p:extLst>
      <p:ext uri="{BB962C8B-B14F-4D97-AF65-F5344CB8AC3E}">
        <p14:creationId xmlns:p14="http://schemas.microsoft.com/office/powerpoint/2010/main" val="38879523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par>
                                <p:cTn id="8" presetID="63" presetClass="path" presetSubtype="0" accel="50000" decel="50000" fill="hold" nodeType="withEffect">
                                  <p:stCondLst>
                                    <p:cond delay="0"/>
                                  </p:stCondLst>
                                  <p:childTnLst>
                                    <p:animMotion origin="layout" path="M 4.44444E-6 -1.85185E-6 L 0.25 -1.85185E-6 " pathEditMode="relative" rAng="0" ptsTypes="AA">
                                      <p:cBhvr>
                                        <p:cTn id="9" dur="2000" fill="hold"/>
                                        <p:tgtEl>
                                          <p:spTgt spid="4"/>
                                        </p:tgtEl>
                                        <p:attrNameLst>
                                          <p:attrName>ppt_x</p:attrName>
                                          <p:attrName>ppt_y</p:attrName>
                                        </p:attrNameLst>
                                      </p:cBhvr>
                                      <p:rCtr x="12500" y="0"/>
                                    </p:animMotion>
                                  </p:childTnLst>
                                </p:cTn>
                              </p:par>
                              <p:par>
                                <p:cTn id="10" presetID="10" presetClass="entr" presetSubtype="0" fill="hold" nodeType="withEffect">
                                  <p:stCondLst>
                                    <p:cond delay="25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2000"/>
                                        <p:tgtEl>
                                          <p:spTgt spid="15"/>
                                        </p:tgtEl>
                                      </p:cBhvr>
                                    </p:animEffect>
                                  </p:childTnLst>
                                </p:cTn>
                              </p:par>
                              <p:par>
                                <p:cTn id="13" presetID="63" presetClass="path" presetSubtype="0" accel="50000" decel="50000" fill="hold" nodeType="withEffect">
                                  <p:stCondLst>
                                    <p:cond delay="250"/>
                                  </p:stCondLst>
                                  <p:childTnLst>
                                    <p:animMotion origin="layout" path="M 1.66667E-6 1.85185E-6 L 0.09948 1.85185E-6 " pathEditMode="relative" rAng="0" ptsTypes="AA">
                                      <p:cBhvr>
                                        <p:cTn id="14" dur="2000" fill="hold"/>
                                        <p:tgtEl>
                                          <p:spTgt spid="15"/>
                                        </p:tgtEl>
                                        <p:attrNameLst>
                                          <p:attrName>ppt_x</p:attrName>
                                          <p:attrName>ppt_y</p:attrName>
                                        </p:attrNameLst>
                                      </p:cBhvr>
                                      <p:rCtr x="4965" y="0"/>
                                    </p:animMotion>
                                  </p:childTnLst>
                                </p:cTn>
                              </p:par>
                            </p:childTnLst>
                          </p:cTn>
                        </p:par>
                        <p:par>
                          <p:cTn id="15" fill="hold">
                            <p:stCondLst>
                              <p:cond delay="2250"/>
                            </p:stCondLst>
                            <p:childTnLst>
                              <p:par>
                                <p:cTn id="16" presetID="42"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1000"/>
                                        <p:tgtEl>
                                          <p:spTgt spid="10"/>
                                        </p:tgtEl>
                                      </p:cBhvr>
                                    </p:animEffect>
                                    <p:anim calcmode="lin" valueType="num">
                                      <p:cBhvr>
                                        <p:cTn id="19" dur="1000" fill="hold"/>
                                        <p:tgtEl>
                                          <p:spTgt spid="10"/>
                                        </p:tgtEl>
                                        <p:attrNameLst>
                                          <p:attrName>ppt_x</p:attrName>
                                        </p:attrNameLst>
                                      </p:cBhvr>
                                      <p:tavLst>
                                        <p:tav tm="0">
                                          <p:val>
                                            <p:strVal val="#ppt_x"/>
                                          </p:val>
                                        </p:tav>
                                        <p:tav tm="100000">
                                          <p:val>
                                            <p:strVal val="#ppt_x"/>
                                          </p:val>
                                        </p:tav>
                                      </p:tavLst>
                                    </p:anim>
                                    <p:anim calcmode="lin" valueType="num">
                                      <p:cBhvr>
                                        <p:cTn id="2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94C9F48E-FFF4-4100-946D-6E8087642D92}"/>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
        <p:nvSpPr>
          <p:cNvPr id="21" name="Title 20"/>
          <p:cNvSpPr>
            <a:spLocks noGrp="1"/>
          </p:cNvSpPr>
          <p:nvPr>
            <p:ph type="title"/>
          </p:nvPr>
        </p:nvSpPr>
        <p:spPr>
          <a:xfrm>
            <a:off x="457198" y="513826"/>
            <a:ext cx="8220075" cy="994306"/>
          </a:xfrm>
        </p:spPr>
        <p:txBody>
          <a:bodyPr/>
          <a:lstStyle/>
          <a:p>
            <a:pPr algn="ctr"/>
            <a:r>
              <a:rPr lang="en-GB" dirty="0">
                <a:solidFill>
                  <a:schemeClr val="bg1"/>
                </a:solidFill>
                <a:latin typeface="+mn-lt"/>
              </a:rPr>
              <a:t>Why Did the Raids Stop?</a:t>
            </a:r>
          </a:p>
        </p:txBody>
      </p:sp>
      <p:pic>
        <p:nvPicPr>
          <p:cNvPr id="43" name="Picture 42">
            <a:extLst>
              <a:ext uri="{FF2B5EF4-FFF2-40B4-BE49-F238E27FC236}">
                <a16:creationId xmlns:a16="http://schemas.microsoft.com/office/drawing/2014/main" id="{0FE3D883-3647-4AB4-9FD5-D667EBD69C11}"/>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87959" y="2502438"/>
            <a:ext cx="8958552" cy="4531778"/>
          </a:xfrm>
          <a:prstGeom prst="rect">
            <a:avLst/>
          </a:prstGeom>
        </p:spPr>
      </p:pic>
      <p:sp>
        <p:nvSpPr>
          <p:cNvPr id="11" name="Rectangle 10">
            <a:extLst>
              <a:ext uri="{FF2B5EF4-FFF2-40B4-BE49-F238E27FC236}">
                <a16:creationId xmlns:a16="http://schemas.microsoft.com/office/drawing/2014/main" id="{3B2427B4-7112-4B25-B027-2874B9B57DDE}"/>
              </a:ext>
            </a:extLst>
          </p:cNvPr>
          <p:cNvSpPr/>
          <p:nvPr/>
        </p:nvSpPr>
        <p:spPr>
          <a:xfrm>
            <a:off x="536746" y="1508132"/>
            <a:ext cx="8070508" cy="806240"/>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The Blitz ended on 16th May 1941 when the German bombers were ordered to fly to Russia. Germany was planning to invade Russia next.</a:t>
            </a:r>
          </a:p>
        </p:txBody>
      </p:sp>
      <p:grpSp>
        <p:nvGrpSpPr>
          <p:cNvPr id="12" name="Group 11">
            <a:extLst>
              <a:ext uri="{FF2B5EF4-FFF2-40B4-BE49-F238E27FC236}">
                <a16:creationId xmlns:a16="http://schemas.microsoft.com/office/drawing/2014/main" id="{F051485B-582A-41D7-8B74-93BF73CA4DF4}"/>
              </a:ext>
            </a:extLst>
          </p:cNvPr>
          <p:cNvGrpSpPr>
            <a:grpSpLocks/>
          </p:cNvGrpSpPr>
          <p:nvPr/>
        </p:nvGrpSpPr>
        <p:grpSpPr bwMode="auto">
          <a:xfrm>
            <a:off x="4694815" y="2967033"/>
            <a:ext cx="1111906" cy="434014"/>
            <a:chOff x="4499109" y="3432184"/>
            <a:chExt cx="1113100" cy="434859"/>
          </a:xfrm>
        </p:grpSpPr>
        <p:sp>
          <p:nvSpPr>
            <p:cNvPr id="13" name="TextBox 9">
              <a:extLst>
                <a:ext uri="{FF2B5EF4-FFF2-40B4-BE49-F238E27FC236}">
                  <a16:creationId xmlns:a16="http://schemas.microsoft.com/office/drawing/2014/main" id="{9FBC1244-3A82-40AC-A033-6670638F9F77}"/>
                </a:ext>
              </a:extLst>
            </p:cNvPr>
            <p:cNvSpPr txBox="1">
              <a:spLocks noChangeArrowheads="1"/>
            </p:cNvSpPr>
            <p:nvPr/>
          </p:nvSpPr>
          <p:spPr bwMode="auto">
            <a:xfrm>
              <a:off x="4591283" y="3432184"/>
              <a:ext cx="1020926"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Germany</a:t>
              </a:r>
            </a:p>
          </p:txBody>
        </p:sp>
        <p:sp>
          <p:nvSpPr>
            <p:cNvPr id="14" name="Oval 13">
              <a:extLst>
                <a:ext uri="{FF2B5EF4-FFF2-40B4-BE49-F238E27FC236}">
                  <a16:creationId xmlns:a16="http://schemas.microsoft.com/office/drawing/2014/main" id="{3247CADD-55EA-44F7-9B24-8DEAAE8A119F}"/>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15" name="Group 14">
            <a:extLst>
              <a:ext uri="{FF2B5EF4-FFF2-40B4-BE49-F238E27FC236}">
                <a16:creationId xmlns:a16="http://schemas.microsoft.com/office/drawing/2014/main" id="{71A05B0B-88D4-43F9-BB37-BC477F5EBD20}"/>
              </a:ext>
            </a:extLst>
          </p:cNvPr>
          <p:cNvGrpSpPr>
            <a:grpSpLocks/>
          </p:cNvGrpSpPr>
          <p:nvPr/>
        </p:nvGrpSpPr>
        <p:grpSpPr bwMode="auto">
          <a:xfrm>
            <a:off x="4042108" y="2909997"/>
            <a:ext cx="525127" cy="430629"/>
            <a:chOff x="4157766" y="3435576"/>
            <a:chExt cx="525691" cy="431467"/>
          </a:xfrm>
        </p:grpSpPr>
        <p:sp>
          <p:nvSpPr>
            <p:cNvPr id="16" name="TextBox 9">
              <a:extLst>
                <a:ext uri="{FF2B5EF4-FFF2-40B4-BE49-F238E27FC236}">
                  <a16:creationId xmlns:a16="http://schemas.microsoft.com/office/drawing/2014/main" id="{FB81FA03-1215-4B22-AAB8-591BD65966AC}"/>
                </a:ext>
              </a:extLst>
            </p:cNvPr>
            <p:cNvSpPr txBox="1">
              <a:spLocks noChangeArrowheads="1"/>
            </p:cNvSpPr>
            <p:nvPr/>
          </p:nvSpPr>
          <p:spPr bwMode="auto">
            <a:xfrm>
              <a:off x="4157766" y="3435576"/>
              <a:ext cx="444830"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UK</a:t>
              </a:r>
            </a:p>
          </p:txBody>
        </p:sp>
        <p:sp>
          <p:nvSpPr>
            <p:cNvPr id="17" name="Oval 16">
              <a:extLst>
                <a:ext uri="{FF2B5EF4-FFF2-40B4-BE49-F238E27FC236}">
                  <a16:creationId xmlns:a16="http://schemas.microsoft.com/office/drawing/2014/main" id="{95874975-6943-45B5-B78D-56276280DAFE}"/>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grpSp>
        <p:nvGrpSpPr>
          <p:cNvPr id="29" name="Group 28">
            <a:extLst>
              <a:ext uri="{FF2B5EF4-FFF2-40B4-BE49-F238E27FC236}">
                <a16:creationId xmlns:a16="http://schemas.microsoft.com/office/drawing/2014/main" id="{D95F89E2-DA9F-4AAF-B007-9D70C0E3EEE6}"/>
              </a:ext>
            </a:extLst>
          </p:cNvPr>
          <p:cNvGrpSpPr>
            <a:grpSpLocks/>
          </p:cNvGrpSpPr>
          <p:nvPr/>
        </p:nvGrpSpPr>
        <p:grpSpPr bwMode="auto">
          <a:xfrm>
            <a:off x="6345987" y="2702296"/>
            <a:ext cx="840999" cy="434014"/>
            <a:chOff x="4499109" y="3432184"/>
            <a:chExt cx="841903" cy="434859"/>
          </a:xfrm>
        </p:grpSpPr>
        <p:sp>
          <p:nvSpPr>
            <p:cNvPr id="30" name="TextBox 9">
              <a:extLst>
                <a:ext uri="{FF2B5EF4-FFF2-40B4-BE49-F238E27FC236}">
                  <a16:creationId xmlns:a16="http://schemas.microsoft.com/office/drawing/2014/main" id="{5E83A65B-9E85-4126-AA14-A418C57466AE}"/>
                </a:ext>
              </a:extLst>
            </p:cNvPr>
            <p:cNvSpPr txBox="1">
              <a:spLocks noChangeArrowheads="1"/>
            </p:cNvSpPr>
            <p:nvPr/>
          </p:nvSpPr>
          <p:spPr bwMode="auto">
            <a:xfrm>
              <a:off x="4578445" y="3432184"/>
              <a:ext cx="762567" cy="339213"/>
            </a:xfrm>
            <a:prstGeom prst="rect">
              <a:avLst/>
            </a:prstGeom>
            <a:solidFill>
              <a:schemeClr val="bg1"/>
            </a:solidFill>
            <a:ln w="12700">
              <a:solidFill>
                <a:srgbClr val="11743A"/>
              </a:solidFill>
              <a:miter lim="800000"/>
              <a:headEnd/>
              <a:tailEnd/>
            </a:ln>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FontTx/>
                <a:buNone/>
              </a:pPr>
              <a:r>
                <a:rPr lang="en-GB" altLang="en-US" sz="1600" dirty="0">
                  <a:latin typeface="+mn-lt"/>
                  <a:ea typeface="Sassoon Infant Rg" panose="02000503030000020003" pitchFamily="50" charset="0"/>
                </a:rPr>
                <a:t>Russia</a:t>
              </a:r>
            </a:p>
          </p:txBody>
        </p:sp>
        <p:sp>
          <p:nvSpPr>
            <p:cNvPr id="31" name="Oval 30">
              <a:extLst>
                <a:ext uri="{FF2B5EF4-FFF2-40B4-BE49-F238E27FC236}">
                  <a16:creationId xmlns:a16="http://schemas.microsoft.com/office/drawing/2014/main" id="{7E33A161-A9FA-416D-8573-F31AD6F79501}"/>
                </a:ext>
              </a:extLst>
            </p:cNvPr>
            <p:cNvSpPr/>
            <p:nvPr/>
          </p:nvSpPr>
          <p:spPr>
            <a:xfrm>
              <a:off x="4499109" y="3682535"/>
              <a:ext cx="184348" cy="184508"/>
            </a:xfrm>
            <a:prstGeom prst="ellipse">
              <a:avLst/>
            </a:prstGeom>
            <a:solidFill>
              <a:srgbClr val="11743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p>
          </p:txBody>
        </p:sp>
      </p:grpSp>
    </p:spTree>
    <p:extLst>
      <p:ext uri="{BB962C8B-B14F-4D97-AF65-F5344CB8AC3E}">
        <p14:creationId xmlns:p14="http://schemas.microsoft.com/office/powerpoint/2010/main" val="4204076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4" decel="66667" fill="hold" nodeType="after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additive="base">
                                        <p:cTn id="13" dur="750" fill="hold"/>
                                        <p:tgtEl>
                                          <p:spTgt spid="43"/>
                                        </p:tgtEl>
                                        <p:attrNameLst>
                                          <p:attrName>ppt_x</p:attrName>
                                        </p:attrNameLst>
                                      </p:cBhvr>
                                      <p:tavLst>
                                        <p:tav tm="0">
                                          <p:val>
                                            <p:strVal val="#ppt_x"/>
                                          </p:val>
                                        </p:tav>
                                        <p:tav tm="100000">
                                          <p:val>
                                            <p:strVal val="#ppt_x"/>
                                          </p:val>
                                        </p:tav>
                                      </p:tavLst>
                                    </p:anim>
                                    <p:anim calcmode="lin" valueType="num">
                                      <p:cBhvr additive="base">
                                        <p:cTn id="14" dur="750" fill="hold"/>
                                        <p:tgtEl>
                                          <p:spTgt spid="43"/>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22" presetClass="entr" presetSubtype="2" fill="hold"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wipe(right)">
                                      <p:cBhvr>
                                        <p:cTn id="18" dur="750"/>
                                        <p:tgtEl>
                                          <p:spTgt spid="15"/>
                                        </p:tgtEl>
                                      </p:cBhvr>
                                    </p:animEffect>
                                  </p:childTnLst>
                                </p:cTn>
                              </p:par>
                            </p:childTnLst>
                          </p:cTn>
                        </p:par>
                        <p:par>
                          <p:cTn id="19" fill="hold">
                            <p:stCondLst>
                              <p:cond delay="2500"/>
                            </p:stCondLst>
                            <p:childTnLst>
                              <p:par>
                                <p:cTn id="20" presetID="22" presetClass="entr" presetSubtype="8" fill="hold" nodeType="afterEffect">
                                  <p:stCondLst>
                                    <p:cond delay="0"/>
                                  </p:stCondLst>
                                  <p:childTnLst>
                                    <p:set>
                                      <p:cBhvr>
                                        <p:cTn id="21" dur="1" fill="hold">
                                          <p:stCondLst>
                                            <p:cond delay="0"/>
                                          </p:stCondLst>
                                        </p:cTn>
                                        <p:tgtEl>
                                          <p:spTgt spid="29"/>
                                        </p:tgtEl>
                                        <p:attrNameLst>
                                          <p:attrName>style.visibility</p:attrName>
                                        </p:attrNameLst>
                                      </p:cBhvr>
                                      <p:to>
                                        <p:strVal val="visible"/>
                                      </p:to>
                                    </p:set>
                                    <p:animEffect transition="in" filter="wipe(left)">
                                      <p:cBhvr>
                                        <p:cTn id="22" dur="750"/>
                                        <p:tgtEl>
                                          <p:spTgt spid="29"/>
                                        </p:tgtEl>
                                      </p:cBhvr>
                                    </p:animEffect>
                                  </p:childTnLst>
                                </p:cTn>
                              </p:par>
                            </p:childTnLst>
                          </p:cTn>
                        </p:par>
                        <p:par>
                          <p:cTn id="23" fill="hold">
                            <p:stCondLst>
                              <p:cond delay="3250"/>
                            </p:stCondLst>
                            <p:childTnLst>
                              <p:par>
                                <p:cTn id="24" presetID="22" presetClass="entr" presetSubtype="8"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57EBAEC-EE45-4509-A921-99D6218FB9E7}"/>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54559" y="15775"/>
            <a:ext cx="9698555" cy="6826450"/>
          </a:xfrm>
          <a:prstGeom prst="rect">
            <a:avLst/>
          </a:prstGeom>
        </p:spPr>
      </p:pic>
      <p:grpSp>
        <p:nvGrpSpPr>
          <p:cNvPr id="10" name="Group 9">
            <a:extLst>
              <a:ext uri="{FF2B5EF4-FFF2-40B4-BE49-F238E27FC236}">
                <a16:creationId xmlns:a16="http://schemas.microsoft.com/office/drawing/2014/main" id="{0A7B8541-9C4A-4840-8228-CE0E95C10170}"/>
              </a:ext>
            </a:extLst>
          </p:cNvPr>
          <p:cNvGrpSpPr/>
          <p:nvPr/>
        </p:nvGrpSpPr>
        <p:grpSpPr>
          <a:xfrm>
            <a:off x="532701" y="1923220"/>
            <a:ext cx="8078599" cy="3011560"/>
            <a:chOff x="532701" y="513826"/>
            <a:chExt cx="8078599" cy="3011560"/>
          </a:xfrm>
        </p:grpSpPr>
        <p:sp>
          <p:nvSpPr>
            <p:cNvPr id="12" name="Freeform: Shape 11">
              <a:extLst>
                <a:ext uri="{FF2B5EF4-FFF2-40B4-BE49-F238E27FC236}">
                  <a16:creationId xmlns:a16="http://schemas.microsoft.com/office/drawing/2014/main" id="{9E1A6D0F-D114-451E-94A0-55CF560CA33A}"/>
                </a:ext>
              </a:extLst>
            </p:cNvPr>
            <p:cNvSpPr/>
            <p:nvPr/>
          </p:nvSpPr>
          <p:spPr>
            <a:xfrm>
              <a:off x="532701" y="513826"/>
              <a:ext cx="8078599" cy="994306"/>
            </a:xfrm>
            <a:custGeom>
              <a:avLst/>
              <a:gdLst>
                <a:gd name="connsiteX0" fmla="*/ 73439 w 8078599"/>
                <a:gd name="connsiteY0" fmla="*/ 0 h 994306"/>
                <a:gd name="connsiteX1" fmla="*/ 8005160 w 8078599"/>
                <a:gd name="connsiteY1" fmla="*/ 0 h 994306"/>
                <a:gd name="connsiteX2" fmla="*/ 8078599 w 8078599"/>
                <a:gd name="connsiteY2" fmla="*/ 73439 h 994306"/>
                <a:gd name="connsiteX3" fmla="*/ 8078599 w 8078599"/>
                <a:gd name="connsiteY3" fmla="*/ 501242 h 994306"/>
                <a:gd name="connsiteX4" fmla="*/ 8078599 w 8078599"/>
                <a:gd name="connsiteY4" fmla="*/ 920867 h 994306"/>
                <a:gd name="connsiteX5" fmla="*/ 8078599 w 8078599"/>
                <a:gd name="connsiteY5" fmla="*/ 994306 h 994306"/>
                <a:gd name="connsiteX6" fmla="*/ 8005160 w 8078599"/>
                <a:gd name="connsiteY6" fmla="*/ 994306 h 994306"/>
                <a:gd name="connsiteX7" fmla="*/ 73439 w 8078599"/>
                <a:gd name="connsiteY7" fmla="*/ 994306 h 994306"/>
                <a:gd name="connsiteX8" fmla="*/ 0 w 8078599"/>
                <a:gd name="connsiteY8" fmla="*/ 994306 h 994306"/>
                <a:gd name="connsiteX9" fmla="*/ 0 w 8078599"/>
                <a:gd name="connsiteY9" fmla="*/ 920867 h 994306"/>
                <a:gd name="connsiteX10" fmla="*/ 0 w 8078599"/>
                <a:gd name="connsiteY10" fmla="*/ 501242 h 994306"/>
                <a:gd name="connsiteX11" fmla="*/ 0 w 8078599"/>
                <a:gd name="connsiteY11" fmla="*/ 73439 h 994306"/>
                <a:gd name="connsiteX12" fmla="*/ 73439 w 8078599"/>
                <a:gd name="connsiteY12" fmla="*/ 0 h 9943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078599" h="994306">
                  <a:moveTo>
                    <a:pt x="73439" y="0"/>
                  </a:moveTo>
                  <a:lnTo>
                    <a:pt x="8005160" y="0"/>
                  </a:lnTo>
                  <a:cubicBezTo>
                    <a:pt x="8045719" y="0"/>
                    <a:pt x="8078599" y="32880"/>
                    <a:pt x="8078599" y="73439"/>
                  </a:cubicBezTo>
                  <a:lnTo>
                    <a:pt x="8078599" y="501242"/>
                  </a:lnTo>
                  <a:lnTo>
                    <a:pt x="8078599" y="920867"/>
                  </a:lnTo>
                  <a:lnTo>
                    <a:pt x="8078599" y="994306"/>
                  </a:lnTo>
                  <a:lnTo>
                    <a:pt x="8005160" y="994306"/>
                  </a:lnTo>
                  <a:lnTo>
                    <a:pt x="73439" y="994306"/>
                  </a:lnTo>
                  <a:lnTo>
                    <a:pt x="0" y="994306"/>
                  </a:lnTo>
                  <a:lnTo>
                    <a:pt x="0" y="920867"/>
                  </a:lnTo>
                  <a:lnTo>
                    <a:pt x="0" y="501242"/>
                  </a:lnTo>
                  <a:lnTo>
                    <a:pt x="0" y="73439"/>
                  </a:lnTo>
                  <a:cubicBezTo>
                    <a:pt x="0" y="32880"/>
                    <a:pt x="32880" y="0"/>
                    <a:pt x="73439" y="0"/>
                  </a:cubicBezTo>
                  <a:close/>
                </a:path>
              </a:pathLst>
            </a:cu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GB" sz="4000" b="1" dirty="0">
                  <a:solidFill>
                    <a:prstClr val="white"/>
                  </a:solidFill>
                  <a:ea typeface="+mj-ea"/>
                  <a:cs typeface="+mj-cs"/>
                </a:rPr>
                <a:t>Life After the Blitz</a:t>
              </a:r>
            </a:p>
          </p:txBody>
        </p:sp>
        <p:sp>
          <p:nvSpPr>
            <p:cNvPr id="13" name="Rectangle 12">
              <a:extLst>
                <a:ext uri="{FF2B5EF4-FFF2-40B4-BE49-F238E27FC236}">
                  <a16:creationId xmlns:a16="http://schemas.microsoft.com/office/drawing/2014/main" id="{29E44D70-90C4-4B7D-84FD-F5DE50F32345}"/>
                </a:ext>
              </a:extLst>
            </p:cNvPr>
            <p:cNvSpPr/>
            <p:nvPr/>
          </p:nvSpPr>
          <p:spPr>
            <a:xfrm>
              <a:off x="536746" y="1508131"/>
              <a:ext cx="8070508" cy="2017255"/>
            </a:xfrm>
            <a:prstGeom prst="rect">
              <a:avLst/>
            </a:prstGeom>
            <a:solidFill>
              <a:schemeClr val="bg1"/>
            </a:solidFill>
            <a:ln w="19050">
              <a:solidFill>
                <a:srgbClr val="11743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defRPr/>
              </a:pPr>
              <a:r>
                <a:rPr lang="en-GB" dirty="0">
                  <a:solidFill>
                    <a:schemeClr val="tx1"/>
                  </a:solidFill>
                  <a:ea typeface="Sassoon Infant Rg" panose="02000503030000020003" pitchFamily="50" charset="0"/>
                </a:rPr>
                <a:t>Adolf Hitler had planned that the raids would scare Britain so that they would give into defeat. He was wrong. </a:t>
              </a:r>
            </a:p>
            <a:p>
              <a:pPr algn="just">
                <a:defRPr/>
              </a:pPr>
              <a:endParaRPr lang="en-GB" dirty="0">
                <a:solidFill>
                  <a:schemeClr val="tx1"/>
                </a:solidFill>
                <a:ea typeface="Sassoon Infant Rg" panose="02000503030000020003" pitchFamily="50" charset="0"/>
              </a:endParaRPr>
            </a:p>
            <a:p>
              <a:pPr algn="just">
                <a:defRPr/>
              </a:pPr>
              <a:r>
                <a:rPr lang="en-GB" dirty="0">
                  <a:solidFill>
                    <a:schemeClr val="tx1"/>
                  </a:solidFill>
                  <a:ea typeface="Sassoon Infant Rg" panose="02000503030000020003" pitchFamily="50" charset="0"/>
                </a:rPr>
                <a:t>Cities had suffered terrible damage with homes and buildings destroyed. However, people worked together over the years that followed to rebuild houses, homes  and their cities.</a:t>
              </a:r>
            </a:p>
          </p:txBody>
        </p:sp>
      </p:grpSp>
      <p:pic>
        <p:nvPicPr>
          <p:cNvPr id="7" name="Picture 6">
            <a:extLst>
              <a:ext uri="{FF2B5EF4-FFF2-40B4-BE49-F238E27FC236}">
                <a16:creationId xmlns:a16="http://schemas.microsoft.com/office/drawing/2014/main" id="{BEAEE54D-9D1C-4B44-ADA5-E65EE08777F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1777" y="4970723"/>
            <a:ext cx="3837553" cy="3429000"/>
          </a:xfrm>
          <a:prstGeom prst="rect">
            <a:avLst/>
          </a:prstGeom>
        </p:spPr>
      </p:pic>
    </p:spTree>
    <p:extLst>
      <p:ext uri="{BB962C8B-B14F-4D97-AF65-F5344CB8AC3E}">
        <p14:creationId xmlns:p14="http://schemas.microsoft.com/office/powerpoint/2010/main" val="251338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0121302"/>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2B828E38-98E0-4383-94F7-1551083635AD}" vid="{98D973AB-FEE2-41B7-BB8D-8C5BBB1E938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244</TotalTime>
  <Words>716</Words>
  <Application>Microsoft Office PowerPoint</Application>
  <PresentationFormat>On-screen Show (4:3)</PresentationFormat>
  <Paragraphs>69</Paragraphs>
  <Slides>16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16</vt:i4>
      </vt:variant>
    </vt:vector>
  </HeadingPairs>
  <TitlesOfParts>
    <vt:vector size="21" baseType="lpstr">
      <vt:lpstr>Arial</vt:lpstr>
      <vt:lpstr>Twinkl</vt:lpstr>
      <vt:lpstr>Sassoon Infant Rg</vt:lpstr>
      <vt:lpstr>Calibri</vt:lpstr>
      <vt:lpstr>Office Theme</vt:lpstr>
      <vt:lpstr>PowerPoint Presentation</vt:lpstr>
      <vt:lpstr>Second World War</vt:lpstr>
      <vt:lpstr>Second World War</vt:lpstr>
      <vt:lpstr>How Did the Second World War Begin?</vt:lpstr>
      <vt:lpstr>How Did the Second World War Begin?</vt:lpstr>
      <vt:lpstr>PowerPoint Presentation</vt:lpstr>
      <vt:lpstr>Why Were the Germans Bombing?</vt:lpstr>
      <vt:lpstr>PowerPoint Presentation</vt:lpstr>
      <vt:lpstr>Staying Safe Shelters</vt:lpstr>
      <vt:lpstr>Staying Safe</vt:lpstr>
      <vt:lpstr>Staying Safe</vt:lpstr>
      <vt:lpstr>PowerPoint Presentation</vt:lpstr>
      <vt:lpstr>PowerPoint Presentation</vt:lpstr>
      <vt:lpstr>Why Did the Raids Stop?</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Alice Kendall</dc:creator>
  <cp:lastModifiedBy>Catherine Mobey</cp:lastModifiedBy>
  <cp:revision>45</cp:revision>
  <dcterms:created xsi:type="dcterms:W3CDTF">2020-10-14T08:12:30Z</dcterms:created>
  <dcterms:modified xsi:type="dcterms:W3CDTF">2021-01-04T11:04:55Z</dcterms:modified>
</cp:coreProperties>
</file>