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97" r:id="rId2"/>
    <p:sldId id="286" r:id="rId3"/>
    <p:sldId id="289" r:id="rId4"/>
    <p:sldId id="295" r:id="rId5"/>
    <p:sldId id="290" r:id="rId6"/>
    <p:sldId id="293" r:id="rId7"/>
    <p:sldId id="296" r:id="rId8"/>
    <p:sldId id="294" r:id="rId9"/>
    <p:sldId id="258" r:id="rId10"/>
    <p:sldId id="280" r:id="rId11"/>
    <p:sldId id="281" r:id="rId12"/>
    <p:sldId id="282" r:id="rId13"/>
    <p:sldId id="283" r:id="rId14"/>
    <p:sldId id="284" r:id="rId15"/>
    <p:sldId id="285" r:id="rId16"/>
    <p:sldId id="29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09" userDrawn="1">
          <p15:clr>
            <a:srgbClr val="A4A3A4"/>
          </p15:clr>
        </p15:guide>
        <p15:guide id="2" pos="18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93"/>
    <a:srgbClr val="008000"/>
    <a:srgbClr val="0000FF"/>
    <a:srgbClr val="EAEFF7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80" autoAdjust="0"/>
  </p:normalViewPr>
  <p:slideViewPr>
    <p:cSldViewPr snapToGrid="0">
      <p:cViewPr varScale="1">
        <p:scale>
          <a:sx n="83" d="100"/>
          <a:sy n="83" d="100"/>
        </p:scale>
        <p:origin x="686" y="58"/>
      </p:cViewPr>
      <p:guideLst>
        <p:guide orient="horz" pos="709"/>
        <p:guide pos="186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0227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7389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3353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5679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9710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928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02307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02275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67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39789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3980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1047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49206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9794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222" y="2843675"/>
            <a:ext cx="6265334" cy="2142237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GB" sz="3600" b="1" dirty="0" smtClean="0">
                <a:solidFill>
                  <a:srgbClr val="0000FF"/>
                </a:solidFill>
                <a:latin typeface="+mn-lt"/>
              </a:rPr>
              <a:t>Apostrophes for contractions</a:t>
            </a:r>
            <a:r>
              <a:rPr lang="en-GB" sz="3600" dirty="0" smtClean="0">
                <a:latin typeface="+mn-lt"/>
              </a:rPr>
              <a:t> </a:t>
            </a:r>
            <a:br>
              <a:rPr lang="en-GB" sz="3600" dirty="0" smtClean="0">
                <a:latin typeface="+mn-lt"/>
              </a:rPr>
            </a:br>
            <a:r>
              <a:rPr lang="en-GB" sz="3600" dirty="0" smtClean="0">
                <a:latin typeface="+mn-lt"/>
              </a:rPr>
              <a:t>and </a:t>
            </a:r>
            <a:br>
              <a:rPr lang="en-GB" sz="3600" dirty="0" smtClean="0">
                <a:latin typeface="+mn-lt"/>
              </a:rPr>
            </a:br>
            <a:r>
              <a:rPr lang="en-GB" sz="3600" b="1" dirty="0" smtClean="0">
                <a:solidFill>
                  <a:srgbClr val="008000"/>
                </a:solidFill>
                <a:latin typeface="+mn-lt"/>
              </a:rPr>
              <a:t>Apostrophes for possession</a:t>
            </a:r>
            <a:endParaRPr lang="en-GB" sz="3600" b="1" i="1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6858" y="3403214"/>
            <a:ext cx="3714930" cy="28091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54207" y="1857870"/>
            <a:ext cx="83396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Let’s revise what we know</a:t>
            </a:r>
            <a:r>
              <a:rPr lang="mr-IN" sz="3600" dirty="0" smtClean="0"/>
              <a:t>…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3752842" y="720398"/>
            <a:ext cx="43025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/>
              <a:t>Apostrophes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39835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02758" y="1916710"/>
            <a:ext cx="4565531" cy="1546635"/>
          </a:xfrm>
        </p:spPr>
        <p:txBody>
          <a:bodyPr>
            <a:noAutofit/>
          </a:bodyPr>
          <a:lstStyle/>
          <a:p>
            <a:r>
              <a:rPr lang="en-GB" sz="5400" b="1" dirty="0">
                <a:latin typeface="+mn-lt"/>
              </a:rPr>
              <a:t>Apostrophes</a:t>
            </a:r>
            <a:br>
              <a:rPr lang="en-GB" sz="5400" b="1" dirty="0">
                <a:latin typeface="+mn-lt"/>
              </a:rPr>
            </a:br>
            <a:r>
              <a:rPr lang="en-GB" sz="4400" dirty="0">
                <a:latin typeface="+mn-lt"/>
              </a:rPr>
              <a:t>for </a:t>
            </a:r>
            <a:r>
              <a:rPr lang="en-GB" sz="4400" b="1" dirty="0">
                <a:solidFill>
                  <a:srgbClr val="FF0000"/>
                </a:solidFill>
                <a:latin typeface="+mn-lt"/>
              </a:rPr>
              <a:t>Contractions</a:t>
            </a:r>
            <a:endParaRPr lang="en-GB" sz="4000" b="1" i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8613963" y="1039926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it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9743889" y="2811591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can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8089489" y="4304971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ll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5334716" y="4438276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don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540576" y="4266971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hasn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1061884" y="2811591"/>
            <a:ext cx="1726469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couldn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1687980" y="1043856"/>
            <a:ext cx="1607575" cy="903186"/>
          </a:xfrm>
          <a:prstGeom prst="wedgeRoundRectCallout">
            <a:avLst>
              <a:gd name="adj1" fmla="val 43387"/>
              <a:gd name="adj2" fmla="val 6375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</a:t>
            </a:r>
            <a:r>
              <a:rPr lang="en-GB" sz="3200" dirty="0">
                <a:solidFill>
                  <a:srgbClr val="FF0000"/>
                </a:solidFill>
              </a:rPr>
              <a:t>’</a:t>
            </a:r>
            <a:r>
              <a:rPr lang="en-GB" sz="3200" dirty="0">
                <a:solidFill>
                  <a:schemeClr val="tx1"/>
                </a:solidFill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12911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Apostrophes are used to show </a:t>
            </a:r>
            <a:r>
              <a:rPr lang="en-GB" sz="3600" b="1" dirty="0">
                <a:solidFill>
                  <a:srgbClr val="FF0000"/>
                </a:solidFill>
              </a:rPr>
              <a:t>contractions</a:t>
            </a:r>
            <a:endParaRPr lang="en-GB" sz="3600" b="1" i="1" dirty="0">
              <a:solidFill>
                <a:srgbClr val="FF0000"/>
              </a:solidFill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</a:rPr>
              <a:t>Contractions</a:t>
            </a:r>
            <a:r>
              <a:rPr lang="en-GB" sz="2800" dirty="0"/>
              <a:t> are formed when </a:t>
            </a:r>
            <a:r>
              <a:rPr lang="en-GB" sz="2800" b="1" dirty="0"/>
              <a:t>letters are missed out</a:t>
            </a:r>
            <a:r>
              <a:rPr lang="en-GB" sz="2800" dirty="0"/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85610" y="5359338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Can you spot which letters have been removed?</a:t>
            </a:r>
            <a:endParaRPr lang="en-GB" sz="2000" i="1" dirty="0">
              <a:solidFill>
                <a:schemeClr val="accent1">
                  <a:lumMod val="75000"/>
                </a:schemeClr>
              </a:solidFill>
              <a:ea typeface="MS Mincho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046742"/>
              </p:ext>
            </p:extLst>
          </p:nvPr>
        </p:nvGraphicFramePr>
        <p:xfrm>
          <a:off x="2271882" y="2133419"/>
          <a:ext cx="6228000" cy="3131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279">
                  <a:extLst>
                    <a:ext uri="{9D8B030D-6E8A-4147-A177-3AD203B41FA5}">
                      <a16:colId xmlns:a16="http://schemas.microsoft.com/office/drawing/2014/main" val="3866439329"/>
                    </a:ext>
                  </a:extLst>
                </a:gridCol>
                <a:gridCol w="1075109">
                  <a:extLst>
                    <a:ext uri="{9D8B030D-6E8A-4147-A177-3AD203B41FA5}">
                      <a16:colId xmlns:a16="http://schemas.microsoft.com/office/drawing/2014/main" val="3739234800"/>
                    </a:ext>
                  </a:extLst>
                </a:gridCol>
                <a:gridCol w="3816612">
                  <a:extLst>
                    <a:ext uri="{9D8B030D-6E8A-4147-A177-3AD203B41FA5}">
                      <a16:colId xmlns:a16="http://schemas.microsoft.com/office/drawing/2014/main" val="622665031"/>
                    </a:ext>
                  </a:extLst>
                </a:gridCol>
              </a:tblGrid>
              <a:tr h="8290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I am</a:t>
                      </a: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3200" b="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0" dirty="0">
                        <a:solidFill>
                          <a:srgbClr val="EAEFF7"/>
                        </a:solidFill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5271347"/>
                  </a:ext>
                </a:extLst>
              </a:tr>
              <a:tr h="736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cannot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can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rgbClr val="D2DEEF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727252"/>
                  </a:ext>
                </a:extLst>
              </a:tr>
              <a:tr h="736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do not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don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rgbClr val="EAEFF7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812137"/>
                  </a:ext>
                </a:extLst>
              </a:tr>
              <a:tr h="8290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it 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rgbClr val="D2DEEF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4986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464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Apostrophes are used to show </a:t>
            </a:r>
            <a:r>
              <a:rPr lang="en-GB" sz="3600" b="1" dirty="0">
                <a:solidFill>
                  <a:srgbClr val="FF0000"/>
                </a:solidFill>
              </a:rPr>
              <a:t>contractions</a:t>
            </a:r>
            <a:endParaRPr lang="en-GB" sz="3600" b="1" i="1" dirty="0">
              <a:solidFill>
                <a:srgbClr val="FF0000"/>
              </a:solidFill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</a:rPr>
              <a:t>Contractions</a:t>
            </a:r>
            <a:r>
              <a:rPr lang="en-GB" sz="2800" dirty="0"/>
              <a:t> are formed when </a:t>
            </a:r>
            <a:r>
              <a:rPr lang="en-GB" sz="2800" b="1" dirty="0"/>
              <a:t>letters are missed out</a:t>
            </a:r>
            <a:r>
              <a:rPr lang="en-GB" sz="2800" dirty="0"/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375272"/>
              </p:ext>
            </p:extLst>
          </p:nvPr>
        </p:nvGraphicFramePr>
        <p:xfrm>
          <a:off x="2271882" y="2133419"/>
          <a:ext cx="6228001" cy="3131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279">
                  <a:extLst>
                    <a:ext uri="{9D8B030D-6E8A-4147-A177-3AD203B41FA5}">
                      <a16:colId xmlns:a16="http://schemas.microsoft.com/office/drawing/2014/main" val="3866439329"/>
                    </a:ext>
                  </a:extLst>
                </a:gridCol>
                <a:gridCol w="1075109">
                  <a:extLst>
                    <a:ext uri="{9D8B030D-6E8A-4147-A177-3AD203B41FA5}">
                      <a16:colId xmlns:a16="http://schemas.microsoft.com/office/drawing/2014/main" val="3739234800"/>
                    </a:ext>
                  </a:extLst>
                </a:gridCol>
                <a:gridCol w="3816613">
                  <a:extLst>
                    <a:ext uri="{9D8B030D-6E8A-4147-A177-3AD203B41FA5}">
                      <a16:colId xmlns:a16="http://schemas.microsoft.com/office/drawing/2014/main" val="622665031"/>
                    </a:ext>
                  </a:extLst>
                </a:gridCol>
              </a:tblGrid>
              <a:tr h="8290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I </a:t>
                      </a:r>
                      <a:r>
                        <a:rPr lang="en-GB" sz="3200" b="0" strike="sngStrike" dirty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3200" b="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200" b="0" dirty="0">
                        <a:solidFill>
                          <a:srgbClr val="0000FF"/>
                        </a:solidFill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5271347"/>
                  </a:ext>
                </a:extLst>
              </a:tr>
              <a:tr h="736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can</a:t>
                      </a:r>
                      <a:r>
                        <a:rPr lang="en-GB" sz="3200" strike="sngStrike" dirty="0">
                          <a:solidFill>
                            <a:srgbClr val="FF0000"/>
                          </a:solidFill>
                        </a:rPr>
                        <a:t>no</a:t>
                      </a:r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can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727252"/>
                  </a:ext>
                </a:extLst>
              </a:tr>
              <a:tr h="736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do n</a:t>
                      </a:r>
                      <a:r>
                        <a:rPr lang="en-GB" sz="3200" strike="sngStrike" dirty="0">
                          <a:solidFill>
                            <a:srgbClr val="FF0000"/>
                          </a:solidFill>
                        </a:rPr>
                        <a:t>o</a:t>
                      </a:r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don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rgbClr val="0000FF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812137"/>
                  </a:ext>
                </a:extLst>
              </a:tr>
              <a:tr h="8290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it </a:t>
                      </a:r>
                      <a:r>
                        <a:rPr lang="en-GB" sz="3200" strike="sngStrike" dirty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en-GB" sz="3200" dirty="0"/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49863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5610" y="5359338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Can you spot which letters have been removed?</a:t>
            </a:r>
            <a:endParaRPr lang="en-GB" sz="2000" i="1" dirty="0">
              <a:solidFill>
                <a:schemeClr val="accent1">
                  <a:lumMod val="75000"/>
                </a:schemeClr>
              </a:solidFill>
              <a:ea typeface="MS Mincho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942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Apostrophes are used to show </a:t>
            </a:r>
            <a:r>
              <a:rPr lang="en-GB" sz="3600" b="1" dirty="0">
                <a:solidFill>
                  <a:srgbClr val="FF0000"/>
                </a:solidFill>
              </a:rPr>
              <a:t>contractions</a:t>
            </a:r>
            <a:endParaRPr lang="en-GB" sz="3600" b="1" i="1" dirty="0">
              <a:solidFill>
                <a:srgbClr val="FF0000"/>
              </a:solidFill>
            </a:endParaRPr>
          </a:p>
          <a:p>
            <a:pPr algn="ctr"/>
            <a:r>
              <a:rPr lang="en-GB" sz="2800" b="1" dirty="0">
                <a:solidFill>
                  <a:srgbClr val="FF0000"/>
                </a:solidFill>
              </a:rPr>
              <a:t>Contractions</a:t>
            </a:r>
            <a:r>
              <a:rPr lang="en-GB" sz="2800" dirty="0"/>
              <a:t> are formed when </a:t>
            </a:r>
            <a:r>
              <a:rPr lang="en-GB" sz="2800" b="1" dirty="0"/>
              <a:t>letters are missed out</a:t>
            </a:r>
            <a:r>
              <a:rPr lang="en-GB" sz="2800" dirty="0"/>
              <a:t>.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95469"/>
              </p:ext>
            </p:extLst>
          </p:nvPr>
        </p:nvGraphicFramePr>
        <p:xfrm>
          <a:off x="2271882" y="2133419"/>
          <a:ext cx="6228000" cy="3131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279">
                  <a:extLst>
                    <a:ext uri="{9D8B030D-6E8A-4147-A177-3AD203B41FA5}">
                      <a16:colId xmlns:a16="http://schemas.microsoft.com/office/drawing/2014/main" val="3866439329"/>
                    </a:ext>
                  </a:extLst>
                </a:gridCol>
                <a:gridCol w="1075109">
                  <a:extLst>
                    <a:ext uri="{9D8B030D-6E8A-4147-A177-3AD203B41FA5}">
                      <a16:colId xmlns:a16="http://schemas.microsoft.com/office/drawing/2014/main" val="3739234800"/>
                    </a:ext>
                  </a:extLst>
                </a:gridCol>
                <a:gridCol w="3816612">
                  <a:extLst>
                    <a:ext uri="{9D8B030D-6E8A-4147-A177-3AD203B41FA5}">
                      <a16:colId xmlns:a16="http://schemas.microsoft.com/office/drawing/2014/main" val="622665031"/>
                    </a:ext>
                  </a:extLst>
                </a:gridCol>
              </a:tblGrid>
              <a:tr h="8290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I </a:t>
                      </a:r>
                      <a:r>
                        <a:rPr lang="en-GB" sz="3200" b="0" strike="sngStrike" dirty="0">
                          <a:solidFill>
                            <a:srgbClr val="FF0000"/>
                          </a:solidFill>
                        </a:rPr>
                        <a:t>a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GB" sz="3200" b="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3200" b="0" i="1" dirty="0">
                          <a:solidFill>
                            <a:srgbClr val="FF0000"/>
                          </a:solidFill>
                          <a:latin typeface="+mj-lt"/>
                        </a:rPr>
                        <a:t>a</a:t>
                      </a:r>
                      <a:endParaRPr lang="en-GB" sz="3200" b="0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5271347"/>
                  </a:ext>
                </a:extLst>
              </a:tr>
              <a:tr h="736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can</a:t>
                      </a:r>
                      <a:r>
                        <a:rPr lang="en-GB" sz="3200" strike="sngStrike" dirty="0">
                          <a:solidFill>
                            <a:srgbClr val="FF0000"/>
                          </a:solidFill>
                        </a:rPr>
                        <a:t>no</a:t>
                      </a:r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can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3200" b="0" i="1" dirty="0">
                          <a:solidFill>
                            <a:srgbClr val="FF0000"/>
                          </a:solidFill>
                          <a:latin typeface="+mj-lt"/>
                        </a:rPr>
                        <a:t>n</a:t>
                      </a:r>
                      <a:r>
                        <a:rPr lang="en-GB" sz="3200" b="0" i="1" dirty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+mj-lt"/>
                        </a:rPr>
                        <a:t>&amp; </a:t>
                      </a:r>
                      <a:r>
                        <a:rPr lang="en-GB" sz="3200" b="0" i="1" dirty="0">
                          <a:solidFill>
                            <a:srgbClr val="FF0000"/>
                          </a:solidFill>
                          <a:latin typeface="+mj-lt"/>
                        </a:rPr>
                        <a:t>o</a:t>
                      </a:r>
                      <a:endParaRPr lang="en-GB" sz="3200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727252"/>
                  </a:ext>
                </a:extLst>
              </a:tr>
              <a:tr h="7367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do n</a:t>
                      </a:r>
                      <a:r>
                        <a:rPr lang="en-GB" sz="3200" strike="sngStrike" dirty="0">
                          <a:solidFill>
                            <a:srgbClr val="FF0000"/>
                          </a:solidFill>
                        </a:rPr>
                        <a:t>o</a:t>
                      </a:r>
                      <a:r>
                        <a:rPr lang="en-GB" sz="3200" dirty="0"/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don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3200" i="1" baseline="0" dirty="0">
                          <a:solidFill>
                            <a:srgbClr val="FF0000"/>
                          </a:solidFill>
                          <a:latin typeface="+mj-lt"/>
                        </a:rPr>
                        <a:t>o</a:t>
                      </a:r>
                      <a:endParaRPr lang="en-GB" sz="3200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0812137"/>
                  </a:ext>
                </a:extLst>
              </a:tr>
              <a:tr h="8290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/>
                        <a:t>it </a:t>
                      </a:r>
                      <a:r>
                        <a:rPr lang="en-GB" sz="3200" strike="sngStrike" dirty="0">
                          <a:solidFill>
                            <a:srgbClr val="FF0000"/>
                          </a:solidFill>
                        </a:rPr>
                        <a:t>i</a:t>
                      </a:r>
                      <a:r>
                        <a:rPr lang="en-GB" sz="3200" dirty="0"/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it</a:t>
                      </a:r>
                      <a:r>
                        <a:rPr lang="en-GB" sz="3200" dirty="0">
                          <a:solidFill>
                            <a:srgbClr val="FF0000"/>
                          </a:solidFill>
                        </a:rPr>
                        <a:t>’</a:t>
                      </a:r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3200" i="1" dirty="0">
                          <a:solidFill>
                            <a:srgbClr val="FF0000"/>
                          </a:solidFill>
                          <a:latin typeface="+mj-lt"/>
                        </a:rPr>
                        <a:t>i</a:t>
                      </a:r>
                      <a:endParaRPr lang="en-GB" sz="3200" dirty="0">
                        <a:solidFill>
                          <a:srgbClr val="FF0000"/>
                        </a:solidFill>
                        <a:latin typeface="+mj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49863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5610" y="5359338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Can you spot which letters have been removed?</a:t>
            </a:r>
            <a:endParaRPr lang="en-GB" sz="2000" i="1" dirty="0">
              <a:solidFill>
                <a:schemeClr val="accent1">
                  <a:lumMod val="75000"/>
                </a:schemeClr>
              </a:solidFill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56043" y="2133419"/>
            <a:ext cx="2235844" cy="267765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/>
              <a:t>apostrophe</a:t>
            </a:r>
            <a:r>
              <a:rPr lang="en-GB" sz="2800" dirty="0"/>
              <a:t> stands in the place of the missing letters.</a:t>
            </a:r>
          </a:p>
        </p:txBody>
      </p:sp>
    </p:spTree>
    <p:extLst>
      <p:ext uri="{BB962C8B-B14F-4D97-AF65-F5344CB8AC3E}">
        <p14:creationId xmlns:p14="http://schemas.microsoft.com/office/powerpoint/2010/main" val="389412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3890" y="84159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</a:rPr>
              <a:t>Contractions</a:t>
            </a:r>
            <a:endParaRPr lang="en-GB" sz="3600" b="1" i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266227" y="2482373"/>
            <a:ext cx="321120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Match the contractions to the words with the same meaning.</a:t>
            </a:r>
            <a:endParaRPr lang="en-GB" sz="2000" i="1" dirty="0">
              <a:solidFill>
                <a:schemeClr val="accent1">
                  <a:lumMod val="75000"/>
                </a:schemeClr>
              </a:solidFill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14397" y="1581791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14397" y="2259448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914397" y="2928729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don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14396" y="3624208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won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14393" y="4319686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didn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14392" y="5046413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676002" y="1530148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 is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676002" y="2207805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am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676002" y="2877086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cannot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676001" y="3572565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did not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8675998" y="4268043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would not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675997" y="4994770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 not</a:t>
            </a:r>
          </a:p>
        </p:txBody>
      </p:sp>
      <p:sp>
        <p:nvSpPr>
          <p:cNvPr id="22" name="Rounded Rectangular Callout 2"/>
          <p:cNvSpPr/>
          <p:nvPr/>
        </p:nvSpPr>
        <p:spPr>
          <a:xfrm>
            <a:off x="790463" y="687178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246482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3890" y="841593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Contractions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914397" y="1581791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14397" y="2259448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914397" y="2928729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don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14396" y="3624208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won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14393" y="4319686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didn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14392" y="5046413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</a:t>
            </a:r>
            <a:r>
              <a:rPr lang="en-GB" sz="2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</a:t>
            </a:r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8676002" y="1530148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 is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8676002" y="2207805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 am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676002" y="2877086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cannot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8676001" y="3572565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did not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8675998" y="4268043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would not</a:t>
            </a:r>
            <a:endParaRPr lang="en-GB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8675997" y="4994770"/>
            <a:ext cx="2153265" cy="61943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 not</a:t>
            </a:r>
          </a:p>
        </p:txBody>
      </p:sp>
      <p:sp>
        <p:nvSpPr>
          <p:cNvPr id="22" name="Rounded Rectangular Callout 2"/>
          <p:cNvSpPr/>
          <p:nvPr/>
        </p:nvSpPr>
        <p:spPr>
          <a:xfrm>
            <a:off x="790463" y="687178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  <p:cxnSp>
        <p:nvCxnSpPr>
          <p:cNvPr id="23" name="Straight Arrow Connector 22"/>
          <p:cNvCxnSpPr>
            <a:cxnSpLocks/>
          </p:cNvCxnSpPr>
          <p:nvPr/>
        </p:nvCxnSpPr>
        <p:spPr>
          <a:xfrm>
            <a:off x="3100209" y="1918678"/>
            <a:ext cx="5575788" cy="6504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cxnSpLocks/>
          </p:cNvCxnSpPr>
          <p:nvPr/>
        </p:nvCxnSpPr>
        <p:spPr>
          <a:xfrm>
            <a:off x="3100209" y="2576059"/>
            <a:ext cx="5575788" cy="6504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3145142" y="3271068"/>
            <a:ext cx="5530855" cy="20401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cxnSpLocks/>
          </p:cNvCxnSpPr>
          <p:nvPr/>
        </p:nvCxnSpPr>
        <p:spPr>
          <a:xfrm>
            <a:off x="3145142" y="3969829"/>
            <a:ext cx="5575788" cy="65048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cxnSpLocks/>
          </p:cNvCxnSpPr>
          <p:nvPr/>
        </p:nvCxnSpPr>
        <p:spPr>
          <a:xfrm flipV="1">
            <a:off x="3145142" y="3842538"/>
            <a:ext cx="5453370" cy="86268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  <a:endCxn id="16" idx="1"/>
          </p:cNvCxnSpPr>
          <p:nvPr/>
        </p:nvCxnSpPr>
        <p:spPr>
          <a:xfrm flipV="1">
            <a:off x="3145142" y="1839864"/>
            <a:ext cx="5530860" cy="35477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8638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1142" y="2843675"/>
            <a:ext cx="4675931" cy="2142237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en-GB" sz="3600" b="1" dirty="0" smtClean="0">
                <a:solidFill>
                  <a:srgbClr val="0000FF"/>
                </a:solidFill>
                <a:latin typeface="+mn-lt"/>
              </a:rPr>
              <a:t>plural </a:t>
            </a:r>
            <a:r>
              <a:rPr lang="mr-IN" sz="3600" b="1" dirty="0" smtClean="0">
                <a:latin typeface="+mn-lt"/>
              </a:rPr>
              <a:t>–</a:t>
            </a:r>
            <a:r>
              <a:rPr lang="en-GB" sz="3600" dirty="0" smtClean="0">
                <a:latin typeface="+mn-lt"/>
              </a:rPr>
              <a:t> </a:t>
            </a:r>
            <a:r>
              <a:rPr lang="en-GB" sz="3600" b="1" dirty="0">
                <a:solidFill>
                  <a:srgbClr val="0000FF"/>
                </a:solidFill>
                <a:latin typeface="+mn-lt"/>
              </a:rPr>
              <a:t>s</a:t>
            </a:r>
            <a:r>
              <a:rPr lang="en-GB" sz="3600" dirty="0">
                <a:latin typeface="+mn-lt"/>
              </a:rPr>
              <a:t> </a:t>
            </a:r>
            <a:r>
              <a:rPr lang="en-GB" sz="3600" dirty="0" smtClean="0">
                <a:latin typeface="+mn-lt"/>
              </a:rPr>
              <a:t/>
            </a:r>
            <a:br>
              <a:rPr lang="en-GB" sz="3600" dirty="0" smtClean="0">
                <a:latin typeface="+mn-lt"/>
              </a:rPr>
            </a:br>
            <a:r>
              <a:rPr lang="en-GB" sz="3600" dirty="0" smtClean="0">
                <a:latin typeface="+mn-lt"/>
              </a:rPr>
              <a:t>and </a:t>
            </a:r>
            <a:br>
              <a:rPr lang="en-GB" sz="3600" dirty="0" smtClean="0">
                <a:latin typeface="+mn-lt"/>
              </a:rPr>
            </a:br>
            <a:r>
              <a:rPr lang="en-GB" sz="3600" b="1" dirty="0" smtClean="0">
                <a:solidFill>
                  <a:srgbClr val="008000"/>
                </a:solidFill>
                <a:latin typeface="+mn-lt"/>
              </a:rPr>
              <a:t>possessive</a:t>
            </a:r>
            <a:r>
              <a:rPr lang="en-GB" sz="3600" dirty="0" smtClean="0"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-</a:t>
            </a:r>
            <a:r>
              <a:rPr lang="en-GB" sz="3600" dirty="0">
                <a:latin typeface="+mn-lt"/>
              </a:rPr>
              <a:t> </a:t>
            </a:r>
            <a:r>
              <a:rPr lang="en-GB" sz="3600" b="1" dirty="0">
                <a:solidFill>
                  <a:srgbClr val="008000"/>
                </a:solidFill>
                <a:latin typeface="+mn-lt"/>
              </a:rPr>
              <a:t>‘</a:t>
            </a:r>
            <a:r>
              <a:rPr lang="en-GB" sz="3600" b="1" i="1" dirty="0">
                <a:solidFill>
                  <a:srgbClr val="008000"/>
                </a:solidFill>
                <a:latin typeface="+mn-lt"/>
              </a:rPr>
              <a:t>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6858" y="3403214"/>
            <a:ext cx="3714930" cy="28091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54207" y="1857870"/>
            <a:ext cx="83396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Now </a:t>
            </a:r>
            <a:r>
              <a:rPr lang="en-GB" sz="3600" dirty="0"/>
              <a:t>let’s agree the difference </a:t>
            </a:r>
            <a:r>
              <a:rPr lang="en-GB" sz="3600" dirty="0" smtClean="0"/>
              <a:t>between</a:t>
            </a:r>
            <a:r>
              <a:rPr lang="mr-IN" sz="3600" dirty="0" smtClean="0"/>
              <a:t>…</a:t>
            </a:r>
            <a:endParaRPr lang="en-US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1947334" y="734509"/>
            <a:ext cx="85513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smtClean="0"/>
              <a:t>Apostrophes for possession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59131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Plural - </a:t>
            </a:r>
            <a:r>
              <a:rPr lang="en-GB" sz="3600" b="1" i="1" dirty="0">
                <a:solidFill>
                  <a:srgbClr val="0000FF"/>
                </a:solidFill>
              </a:rPr>
              <a:t>s</a:t>
            </a:r>
          </a:p>
          <a:p>
            <a:pPr algn="ctr"/>
            <a:r>
              <a:rPr lang="en-GB" sz="3200" dirty="0"/>
              <a:t>A </a:t>
            </a:r>
            <a:r>
              <a:rPr lang="en-GB" sz="3200" b="1" dirty="0"/>
              <a:t>noun</a:t>
            </a:r>
            <a:r>
              <a:rPr lang="en-GB" sz="3200" dirty="0"/>
              <a:t> names a person, place, idea, thing or feeling.</a:t>
            </a:r>
          </a:p>
          <a:p>
            <a:pPr algn="ctr"/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956470" y="2388779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Rover</a:t>
            </a:r>
            <a:endParaRPr lang="en-GB" sz="2800" b="1" dirty="0"/>
          </a:p>
          <a:p>
            <a:pPr algn="ctr"/>
            <a:r>
              <a:rPr lang="en-GB" sz="2800" b="1" dirty="0"/>
              <a:t>k</a:t>
            </a:r>
            <a:r>
              <a:rPr lang="en-GB" sz="2800" b="1" dirty="0" smtClean="0"/>
              <a:t>ennel</a:t>
            </a:r>
            <a:endParaRPr lang="en-GB" sz="2800" b="1" dirty="0"/>
          </a:p>
          <a:p>
            <a:pPr algn="ctr"/>
            <a:r>
              <a:rPr lang="en-GB" sz="2800" b="1" dirty="0"/>
              <a:t>dog</a:t>
            </a:r>
          </a:p>
          <a:p>
            <a:pPr algn="ctr"/>
            <a:r>
              <a:rPr lang="en-GB" sz="2800" b="1" dirty="0"/>
              <a:t>fear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there is more than one of the </a:t>
            </a:r>
            <a:r>
              <a:rPr lang="en-GB" sz="2800" b="1" dirty="0"/>
              <a:t>noun</a:t>
            </a:r>
            <a:r>
              <a:rPr lang="en-GB" sz="2800" dirty="0"/>
              <a:t> we say it is </a:t>
            </a:r>
            <a:r>
              <a:rPr lang="en-GB" sz="2800" b="1" dirty="0">
                <a:solidFill>
                  <a:srgbClr val="0000FF"/>
                </a:solidFill>
              </a:rPr>
              <a:t>plural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We show a </a:t>
            </a:r>
            <a:r>
              <a:rPr lang="en-GB" sz="2800" b="1" dirty="0"/>
              <a:t>noun</a:t>
            </a:r>
            <a:r>
              <a:rPr lang="en-GB" sz="2800" dirty="0"/>
              <a:t> is plural by </a:t>
            </a:r>
            <a:r>
              <a:rPr lang="en-GB" sz="2800" dirty="0">
                <a:solidFill>
                  <a:srgbClr val="0000FF"/>
                </a:solidFill>
              </a:rPr>
              <a:t>adding an </a:t>
            </a:r>
            <a:r>
              <a:rPr lang="en-GB" sz="2800" b="1" i="1" dirty="0">
                <a:solidFill>
                  <a:srgbClr val="0000FF"/>
                </a:solidFill>
              </a:rPr>
              <a:t>s</a:t>
            </a:r>
            <a:r>
              <a:rPr lang="en-GB" sz="28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43959" y="2388779"/>
            <a:ext cx="67602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two </a:t>
            </a:r>
            <a:r>
              <a:rPr lang="en-GB" sz="2800" b="1" dirty="0" smtClean="0"/>
              <a:t>Rover</a:t>
            </a:r>
            <a:r>
              <a:rPr lang="en-GB" sz="2800" b="1" dirty="0" smtClean="0">
                <a:solidFill>
                  <a:srgbClr val="0000FF"/>
                </a:solidFill>
              </a:rPr>
              <a:t>s</a:t>
            </a:r>
            <a:r>
              <a:rPr lang="en-GB" sz="2800" dirty="0" smtClean="0"/>
              <a:t> at the vets.</a:t>
            </a:r>
            <a:endParaRPr lang="en-GB" sz="2800" dirty="0"/>
          </a:p>
          <a:p>
            <a:r>
              <a:rPr lang="en-GB" sz="2800" dirty="0" smtClean="0"/>
              <a:t>All the </a:t>
            </a:r>
            <a:r>
              <a:rPr lang="en-GB" sz="2800" b="1" dirty="0" smtClean="0"/>
              <a:t>kennel</a:t>
            </a:r>
            <a:r>
              <a:rPr lang="en-GB" sz="2800" b="1" dirty="0" smtClean="0">
                <a:solidFill>
                  <a:srgbClr val="0000FF"/>
                </a:solidFill>
              </a:rPr>
              <a:t>s</a:t>
            </a:r>
            <a:r>
              <a:rPr lang="en-GB" sz="2800" dirty="0" smtClean="0"/>
              <a:t> I saw were disgusting.</a:t>
            </a:r>
            <a:endParaRPr lang="en-GB" sz="2800" dirty="0"/>
          </a:p>
          <a:p>
            <a:r>
              <a:rPr lang="en-GB" sz="2800" dirty="0"/>
              <a:t>The </a:t>
            </a:r>
            <a:r>
              <a:rPr lang="en-GB" sz="2800" b="1" dirty="0"/>
              <a:t>dog</a:t>
            </a:r>
            <a:r>
              <a:rPr lang="en-GB" sz="2800" b="1" dirty="0">
                <a:solidFill>
                  <a:srgbClr val="0000FF"/>
                </a:solidFill>
              </a:rPr>
              <a:t>s</a:t>
            </a:r>
            <a:r>
              <a:rPr lang="en-GB" sz="2800" dirty="0"/>
              <a:t> ran </a:t>
            </a:r>
            <a:r>
              <a:rPr lang="en-GB" sz="2800" dirty="0" smtClean="0"/>
              <a:t>across the meadows.</a:t>
            </a:r>
            <a:endParaRPr lang="en-GB" sz="2800" dirty="0"/>
          </a:p>
          <a:p>
            <a:r>
              <a:rPr lang="en-GB" sz="2800" dirty="0"/>
              <a:t>My </a:t>
            </a:r>
            <a:r>
              <a:rPr lang="en-GB" sz="2800" b="1" dirty="0"/>
              <a:t>fear</a:t>
            </a:r>
            <a:r>
              <a:rPr lang="en-GB" sz="2800" b="1" dirty="0">
                <a:solidFill>
                  <a:srgbClr val="0000FF"/>
                </a:solidFill>
              </a:rPr>
              <a:t>s</a:t>
            </a:r>
            <a:r>
              <a:rPr lang="en-GB" sz="2800" dirty="0">
                <a:solidFill>
                  <a:srgbClr val="0000FF"/>
                </a:solidFill>
              </a:rPr>
              <a:t> </a:t>
            </a:r>
            <a:r>
              <a:rPr lang="en-GB" sz="2800" dirty="0"/>
              <a:t>are all to do with </a:t>
            </a:r>
            <a:r>
              <a:rPr lang="en-GB" sz="2800" dirty="0" smtClean="0"/>
              <a:t>big, scary wolves!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84" r="18183" b="71614"/>
          <a:stretch/>
        </p:blipFill>
        <p:spPr>
          <a:xfrm>
            <a:off x="0" y="5189868"/>
            <a:ext cx="1651819" cy="11265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94626" y="5189868"/>
            <a:ext cx="1659253" cy="1075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 uiExpand="1" build="p"/>
      <p:bldP spid="9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000"/>
                </a:solidFill>
              </a:rPr>
              <a:t>Possessive – ‘</a:t>
            </a:r>
            <a:r>
              <a:rPr lang="en-GB" sz="3600" b="1" i="1" dirty="0">
                <a:solidFill>
                  <a:srgbClr val="008000"/>
                </a:solidFill>
              </a:rPr>
              <a:t>s</a:t>
            </a:r>
          </a:p>
          <a:p>
            <a:pPr algn="ctr"/>
            <a:r>
              <a:rPr lang="en-GB" sz="3200" dirty="0"/>
              <a:t>To show </a:t>
            </a:r>
            <a:r>
              <a:rPr lang="en-GB" sz="3200" b="1" dirty="0">
                <a:solidFill>
                  <a:srgbClr val="008000"/>
                </a:solidFill>
              </a:rPr>
              <a:t>possession</a:t>
            </a:r>
            <a:r>
              <a:rPr lang="en-GB" sz="3200" dirty="0"/>
              <a:t> we add </a:t>
            </a:r>
            <a:r>
              <a:rPr lang="en-GB" sz="3200" b="1" dirty="0">
                <a:solidFill>
                  <a:srgbClr val="008000"/>
                </a:solidFill>
              </a:rPr>
              <a:t>‘s </a:t>
            </a:r>
            <a:r>
              <a:rPr lang="en-GB" sz="3200" dirty="0"/>
              <a:t>to the end of the </a:t>
            </a:r>
            <a:r>
              <a:rPr lang="en-GB" sz="3200" b="1" dirty="0"/>
              <a:t>noun</a:t>
            </a:r>
            <a:r>
              <a:rPr lang="en-GB" sz="32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8848" y="2365404"/>
            <a:ext cx="22936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/>
              <a:t>Rover</a:t>
            </a:r>
            <a:endParaRPr lang="en-GB" sz="2800" b="1" dirty="0"/>
          </a:p>
          <a:p>
            <a:pPr algn="ctr"/>
            <a:r>
              <a:rPr lang="en-GB" sz="2800" b="1" dirty="0"/>
              <a:t>k</a:t>
            </a:r>
            <a:r>
              <a:rPr lang="en-GB" sz="2800" b="1" dirty="0" smtClean="0"/>
              <a:t>ennel</a:t>
            </a:r>
            <a:endParaRPr lang="en-GB" sz="2800" b="1" dirty="0"/>
          </a:p>
          <a:p>
            <a:pPr algn="ctr"/>
            <a:r>
              <a:rPr lang="en-GB" sz="2800" b="1" dirty="0"/>
              <a:t>d</a:t>
            </a:r>
            <a:r>
              <a:rPr lang="en-GB" sz="2800" b="1" dirty="0" smtClean="0"/>
              <a:t>og</a:t>
            </a:r>
            <a:endParaRPr lang="en-GB" sz="2800" b="1" dirty="0"/>
          </a:p>
          <a:p>
            <a:pPr algn="ctr"/>
            <a:r>
              <a:rPr lang="en-GB" sz="2800" b="1" dirty="0" smtClean="0"/>
              <a:t>wolf</a:t>
            </a:r>
            <a:endParaRPr lang="en-GB" sz="2800" b="1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008000"/>
                </a:solidFill>
              </a:rPr>
              <a:t>Possession</a:t>
            </a:r>
            <a:r>
              <a:rPr lang="en-GB" sz="2800" dirty="0">
                <a:solidFill>
                  <a:srgbClr val="008000"/>
                </a:solidFill>
              </a:rPr>
              <a:t> </a:t>
            </a:r>
            <a:r>
              <a:rPr lang="en-GB" sz="2800" dirty="0"/>
              <a:t>means that something is </a:t>
            </a:r>
            <a:r>
              <a:rPr lang="en-GB" sz="2800" i="1" dirty="0"/>
              <a:t>owned</a:t>
            </a:r>
            <a:r>
              <a:rPr lang="en-GB" sz="2800" dirty="0"/>
              <a:t> by the </a:t>
            </a:r>
            <a:r>
              <a:rPr lang="en-GB" sz="2800" b="1" dirty="0"/>
              <a:t>noun</a:t>
            </a:r>
            <a:r>
              <a:rPr lang="en-GB" sz="28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46083" y="2365403"/>
            <a:ext cx="62648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Rover</a:t>
            </a:r>
            <a:r>
              <a:rPr lang="en-GB" sz="2800" b="1" dirty="0" smtClean="0">
                <a:solidFill>
                  <a:srgbClr val="008000"/>
                </a:solidFill>
              </a:rPr>
              <a:t>’s</a:t>
            </a:r>
            <a:r>
              <a:rPr lang="en-GB" sz="2800" dirty="0" smtClean="0"/>
              <a:t> lead </a:t>
            </a:r>
            <a:r>
              <a:rPr lang="en-GB" sz="2800" dirty="0"/>
              <a:t>has been lost.</a:t>
            </a:r>
          </a:p>
          <a:p>
            <a:r>
              <a:rPr lang="en-GB" sz="2800" dirty="0"/>
              <a:t>The </a:t>
            </a:r>
            <a:r>
              <a:rPr lang="en-GB" sz="2800" b="1" dirty="0" smtClean="0"/>
              <a:t>kennel</a:t>
            </a:r>
            <a:r>
              <a:rPr lang="en-GB" sz="2800" b="1" dirty="0" smtClean="0">
                <a:solidFill>
                  <a:srgbClr val="008000"/>
                </a:solidFill>
              </a:rPr>
              <a:t>’s</a:t>
            </a:r>
            <a:r>
              <a:rPr lang="en-GB" sz="2800" dirty="0" smtClean="0"/>
              <a:t> floor is filthy!</a:t>
            </a:r>
            <a:endParaRPr lang="en-GB" sz="2800" dirty="0"/>
          </a:p>
          <a:p>
            <a:r>
              <a:rPr lang="en-GB" sz="2800" dirty="0"/>
              <a:t>The</a:t>
            </a:r>
            <a:r>
              <a:rPr lang="en-GB" sz="2800" b="1" dirty="0"/>
              <a:t> dog</a:t>
            </a:r>
            <a:r>
              <a:rPr lang="en-GB" sz="2800" b="1" dirty="0">
                <a:solidFill>
                  <a:srgbClr val="008000"/>
                </a:solidFill>
              </a:rPr>
              <a:t>’s</a:t>
            </a:r>
            <a:r>
              <a:rPr lang="en-GB" sz="2800" b="1" dirty="0"/>
              <a:t> </a:t>
            </a:r>
            <a:r>
              <a:rPr lang="en-GB" sz="2800" dirty="0" smtClean="0"/>
              <a:t>face </a:t>
            </a:r>
            <a:r>
              <a:rPr lang="en-GB" sz="2800" dirty="0"/>
              <a:t>is </a:t>
            </a:r>
            <a:r>
              <a:rPr lang="en-GB" sz="2800" dirty="0" smtClean="0"/>
              <a:t>pleading.</a:t>
            </a:r>
            <a:endParaRPr lang="en-GB" sz="2800" dirty="0"/>
          </a:p>
          <a:p>
            <a:r>
              <a:rPr lang="en-GB" sz="2800" dirty="0"/>
              <a:t>The </a:t>
            </a:r>
            <a:r>
              <a:rPr lang="en-GB" sz="2800" b="1" dirty="0" smtClean="0"/>
              <a:t>wolf</a:t>
            </a:r>
            <a:r>
              <a:rPr lang="en-GB" sz="2800" b="1" dirty="0" smtClean="0">
                <a:solidFill>
                  <a:srgbClr val="008000"/>
                </a:solidFill>
              </a:rPr>
              <a:t>’s</a:t>
            </a:r>
            <a:r>
              <a:rPr lang="en-GB" sz="2800" dirty="0" smtClean="0"/>
              <a:t> howl was terrifying.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1097330" y="5278173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rgbClr val="008000"/>
                </a:solidFill>
              </a:rPr>
              <a:t>‘s </a:t>
            </a:r>
            <a:r>
              <a:rPr lang="en-GB" sz="2800" dirty="0"/>
              <a:t>goes at the end of the </a:t>
            </a:r>
            <a:r>
              <a:rPr lang="en-GB" sz="2800" b="1" dirty="0"/>
              <a:t>noun</a:t>
            </a:r>
            <a:r>
              <a:rPr lang="en-GB" sz="2800" dirty="0"/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01864" y="2075441"/>
            <a:ext cx="2209513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2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 build="p"/>
      <p:bldP spid="9" grpId="0" uiExpand="1" build="p"/>
      <p:bldP spid="1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Plural </a:t>
            </a:r>
            <a:r>
              <a:rPr lang="en-GB" sz="3600" b="1" dirty="0"/>
              <a:t>-</a:t>
            </a:r>
            <a:r>
              <a:rPr lang="en-GB" sz="3600" b="1" i="1" dirty="0">
                <a:solidFill>
                  <a:srgbClr val="0000FF"/>
                </a:solidFill>
              </a:rPr>
              <a:t>s</a:t>
            </a:r>
            <a:r>
              <a:rPr lang="en-GB" sz="3600" b="1" dirty="0">
                <a:solidFill>
                  <a:srgbClr val="0000FF"/>
                </a:solidFill>
              </a:rPr>
              <a:t> </a:t>
            </a:r>
            <a:r>
              <a:rPr lang="en-GB" sz="3600" b="1" dirty="0"/>
              <a:t>and</a:t>
            </a:r>
            <a:r>
              <a:rPr lang="en-GB" sz="3600" b="1" dirty="0">
                <a:solidFill>
                  <a:srgbClr val="0000FF"/>
                </a:solidFill>
              </a:rPr>
              <a:t> </a:t>
            </a:r>
            <a:r>
              <a:rPr lang="en-GB" sz="3600" b="1" dirty="0">
                <a:solidFill>
                  <a:srgbClr val="008000"/>
                </a:solidFill>
              </a:rPr>
              <a:t>possessive </a:t>
            </a:r>
            <a:r>
              <a:rPr lang="en-GB" sz="3600" b="1" dirty="0"/>
              <a:t>-</a:t>
            </a:r>
            <a:r>
              <a:rPr lang="en-GB" sz="3600" b="1" dirty="0">
                <a:solidFill>
                  <a:srgbClr val="008000"/>
                </a:solidFill>
              </a:rPr>
              <a:t> ‘</a:t>
            </a:r>
            <a:r>
              <a:rPr lang="en-GB" sz="3600" b="1" i="1" dirty="0">
                <a:solidFill>
                  <a:srgbClr val="008000"/>
                </a:solidFill>
              </a:rPr>
              <a:t>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54952" y="1613118"/>
            <a:ext cx="9581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Six dogs raced </a:t>
            </a:r>
            <a:r>
              <a:rPr lang="en-GB" sz="2800" dirty="0"/>
              <a:t>across the </a:t>
            </a:r>
            <a:r>
              <a:rPr lang="en-GB" sz="2800" dirty="0" smtClean="0"/>
              <a:t>meadow.</a:t>
            </a:r>
            <a:endParaRPr lang="en-GB" sz="2800" dirty="0"/>
          </a:p>
          <a:p>
            <a:r>
              <a:rPr lang="en-GB" sz="2800" dirty="0"/>
              <a:t>Six </a:t>
            </a:r>
            <a:r>
              <a:rPr lang="en-GB" sz="2800" dirty="0" smtClean="0"/>
              <a:t>dog’s raced </a:t>
            </a:r>
            <a:r>
              <a:rPr lang="en-GB" sz="2800" dirty="0"/>
              <a:t>across the </a:t>
            </a:r>
            <a:r>
              <a:rPr lang="en-GB" sz="2800" dirty="0" smtClean="0"/>
              <a:t>meadow.</a:t>
            </a: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1154952" y="5277555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Which sentence is correct?</a:t>
            </a:r>
            <a:endParaRPr lang="en-GB" sz="2000" i="1" dirty="0">
              <a:solidFill>
                <a:schemeClr val="accent1">
                  <a:lumMod val="75000"/>
                </a:schemeClr>
              </a:solidFill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8686799" y="1736047"/>
            <a:ext cx="2145003" cy="1064891"/>
          </a:xfrm>
          <a:prstGeom prst="wedgeRoundRectCallout">
            <a:avLst>
              <a:gd name="adj1" fmla="val 74098"/>
              <a:gd name="adj2" fmla="val -3579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2800" b="1" dirty="0">
                <a:solidFill>
                  <a:srgbClr val="0000FF"/>
                </a:solidFill>
              </a:rPr>
              <a:t>Plural</a:t>
            </a:r>
            <a:r>
              <a:rPr lang="en-GB" sz="2800" dirty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- add </a:t>
            </a:r>
            <a:r>
              <a:rPr lang="en-GB" sz="2800" b="1" dirty="0">
                <a:solidFill>
                  <a:srgbClr val="0000FF"/>
                </a:solidFill>
              </a:rPr>
              <a:t>s</a:t>
            </a:r>
            <a:endParaRPr lang="en-GB" b="1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54952" y="3768411"/>
            <a:ext cx="95818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</a:t>
            </a:r>
            <a:r>
              <a:rPr lang="en-GB" sz="2800" dirty="0" smtClean="0"/>
              <a:t>cats leg </a:t>
            </a:r>
            <a:r>
              <a:rPr lang="en-GB" sz="2800" dirty="0"/>
              <a:t>was broken.</a:t>
            </a:r>
          </a:p>
          <a:p>
            <a:r>
              <a:rPr lang="en-GB" sz="2800" dirty="0"/>
              <a:t>The </a:t>
            </a:r>
            <a:r>
              <a:rPr lang="en-GB" sz="2800" dirty="0" smtClean="0"/>
              <a:t>cat’s leg </a:t>
            </a:r>
            <a:r>
              <a:rPr lang="en-GB" sz="2800" dirty="0"/>
              <a:t>was broken.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63276" y="4196493"/>
            <a:ext cx="747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Wingdings 2" panose="05020102010507070707" pitchFamily="18" charset="2"/>
                <a:sym typeface="Wingdings 2" panose="05020102010507070707" pitchFamily="18" charset="2"/>
              </a:rPr>
              <a:t></a:t>
            </a:r>
            <a:endParaRPr lang="en-GB" sz="2800" b="1" dirty="0">
              <a:solidFill>
                <a:srgbClr val="00B050"/>
              </a:solidFill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8591823" y="3768411"/>
            <a:ext cx="2145003" cy="1064891"/>
          </a:xfrm>
          <a:prstGeom prst="wedgeRoundRectCallout">
            <a:avLst>
              <a:gd name="adj1" fmla="val 74098"/>
              <a:gd name="adj2" fmla="val -35790"/>
              <a:gd name="adj3" fmla="val 1666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2800" b="1" dirty="0">
                <a:solidFill>
                  <a:srgbClr val="008000"/>
                </a:solidFill>
              </a:rPr>
              <a:t>Possessive</a:t>
            </a:r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- add </a:t>
            </a:r>
            <a:r>
              <a:rPr lang="en-GB" sz="2800" b="1" dirty="0">
                <a:solidFill>
                  <a:srgbClr val="008000"/>
                </a:solidFill>
              </a:rPr>
              <a:t>‘s</a:t>
            </a:r>
            <a:endParaRPr lang="en-GB" b="1" dirty="0">
              <a:solidFill>
                <a:srgbClr val="008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59556" y="1575674"/>
            <a:ext cx="747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B050"/>
                </a:solidFill>
                <a:latin typeface="Wingdings 2" panose="05020102010507070707" pitchFamily="18" charset="2"/>
                <a:sym typeface="Wingdings 2" panose="05020102010507070707" pitchFamily="18" charset="2"/>
              </a:rPr>
              <a:t></a:t>
            </a:r>
            <a:endParaRPr lang="en-GB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462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10" grpId="0" build="p"/>
      <p:bldP spid="6" grpId="0" animBg="1"/>
      <p:bldP spid="11" grpId="0" uiExpand="1" build="p"/>
      <p:bldP spid="12" grpId="0"/>
      <p:bldP spid="13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0778" y="1967965"/>
            <a:ext cx="9792929" cy="1104388"/>
          </a:xfrm>
        </p:spPr>
        <p:txBody>
          <a:bodyPr>
            <a:noAutofit/>
          </a:bodyPr>
          <a:lstStyle/>
          <a:p>
            <a:r>
              <a:rPr lang="en-GB" sz="5400" b="1" dirty="0">
                <a:latin typeface="+mn-lt"/>
              </a:rPr>
              <a:t>Apostrophes</a:t>
            </a:r>
            <a:br>
              <a:rPr lang="en-GB" sz="5400" b="1" dirty="0">
                <a:latin typeface="+mn-lt"/>
              </a:rPr>
            </a:br>
            <a:r>
              <a:rPr lang="en-GB" sz="5400" b="1" dirty="0">
                <a:latin typeface="+mn-lt"/>
              </a:rPr>
              <a:t/>
            </a:r>
            <a:br>
              <a:rPr lang="en-GB" sz="5400" b="1" dirty="0">
                <a:latin typeface="+mn-lt"/>
              </a:rPr>
            </a:br>
            <a:r>
              <a:rPr lang="en-GB" sz="3600" dirty="0">
                <a:latin typeface="+mn-lt"/>
              </a:rPr>
              <a:t>Marking </a:t>
            </a:r>
            <a:r>
              <a:rPr lang="en-GB" sz="3600" b="1" dirty="0">
                <a:solidFill>
                  <a:srgbClr val="0000FF"/>
                </a:solidFill>
                <a:latin typeface="+mn-lt"/>
              </a:rPr>
              <a:t>Plural</a:t>
            </a:r>
            <a:r>
              <a:rPr lang="en-GB" sz="3600" b="1" dirty="0">
                <a:latin typeface="+mn-lt"/>
              </a:rPr>
              <a:t> </a:t>
            </a:r>
            <a:r>
              <a:rPr lang="en-GB" sz="3600" b="1" dirty="0">
                <a:solidFill>
                  <a:srgbClr val="008000"/>
                </a:solidFill>
                <a:latin typeface="+mn-lt"/>
              </a:rPr>
              <a:t>Possession</a:t>
            </a:r>
            <a:endParaRPr lang="en-GB" sz="3600" b="1" i="1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54" t="62811"/>
          <a:stretch/>
        </p:blipFill>
        <p:spPr>
          <a:xfrm>
            <a:off x="6947097" y="3893573"/>
            <a:ext cx="2172321" cy="22706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6" r="67075" b="72166"/>
          <a:stretch/>
        </p:blipFill>
        <p:spPr>
          <a:xfrm flipH="1">
            <a:off x="3192574" y="4329595"/>
            <a:ext cx="1807129" cy="1834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44" t="27126" b="33616"/>
          <a:stretch/>
        </p:blipFill>
        <p:spPr>
          <a:xfrm flipH="1">
            <a:off x="2143301" y="4158736"/>
            <a:ext cx="1952837" cy="2176332"/>
          </a:xfrm>
          <a:prstGeom prst="ellipse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334" y="5185035"/>
            <a:ext cx="977815" cy="97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6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000"/>
                </a:solidFill>
              </a:rPr>
              <a:t>Possessive - </a:t>
            </a:r>
            <a:r>
              <a:rPr lang="en-GB" sz="3600" b="1" i="1" dirty="0">
                <a:solidFill>
                  <a:srgbClr val="008000"/>
                </a:solidFill>
              </a:rPr>
              <a:t>s</a:t>
            </a:r>
          </a:p>
          <a:p>
            <a:pPr algn="ctr"/>
            <a:r>
              <a:rPr lang="en-GB" sz="3200" dirty="0"/>
              <a:t>To show </a:t>
            </a:r>
            <a:r>
              <a:rPr lang="en-GB" sz="3200" b="1" dirty="0">
                <a:solidFill>
                  <a:srgbClr val="008000"/>
                </a:solidFill>
              </a:rPr>
              <a:t>possession</a:t>
            </a:r>
            <a:r>
              <a:rPr lang="en-GB" sz="3200" dirty="0"/>
              <a:t> we add </a:t>
            </a:r>
            <a:r>
              <a:rPr lang="en-GB" sz="3200" b="1" dirty="0">
                <a:solidFill>
                  <a:srgbClr val="008000"/>
                </a:solidFill>
              </a:rPr>
              <a:t>‘s</a:t>
            </a:r>
            <a:r>
              <a:rPr lang="en-GB" sz="3200" dirty="0">
                <a:solidFill>
                  <a:srgbClr val="0000FF"/>
                </a:solidFill>
              </a:rPr>
              <a:t> </a:t>
            </a:r>
            <a:r>
              <a:rPr lang="en-GB" sz="3200" dirty="0"/>
              <a:t>to the end of the </a:t>
            </a:r>
            <a:r>
              <a:rPr lang="en-GB" sz="3200" b="1" dirty="0"/>
              <a:t>noun</a:t>
            </a:r>
            <a:r>
              <a:rPr lang="en-GB" sz="32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35026" y="2346446"/>
            <a:ext cx="142883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</a:t>
            </a:r>
            <a:r>
              <a:rPr lang="en-GB" sz="2800" b="1" dirty="0" smtClean="0"/>
              <a:t>ound</a:t>
            </a:r>
            <a:endParaRPr lang="en-GB" sz="2800" b="1" dirty="0"/>
          </a:p>
          <a:p>
            <a:r>
              <a:rPr lang="en-GB" sz="2800" b="1" dirty="0"/>
              <a:t>f</a:t>
            </a:r>
            <a:r>
              <a:rPr lang="en-GB" sz="2800" b="1" dirty="0" smtClean="0"/>
              <a:t>armer</a:t>
            </a:r>
            <a:endParaRPr lang="en-GB" sz="2800" b="1" dirty="0"/>
          </a:p>
          <a:p>
            <a:r>
              <a:rPr lang="en-GB" sz="2800" b="1" dirty="0" smtClean="0"/>
              <a:t>vet</a:t>
            </a:r>
            <a:endParaRPr lang="en-GB" sz="2800" b="1" dirty="0"/>
          </a:p>
          <a:p>
            <a:r>
              <a:rPr lang="en-GB" sz="2800" b="1" dirty="0"/>
              <a:t>dog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144168" y="2608056"/>
            <a:ext cx="3563160" cy="9541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rgbClr val="008000"/>
                </a:solidFill>
              </a:rPr>
              <a:t>‘s</a:t>
            </a:r>
            <a:r>
              <a:rPr lang="en-GB" sz="2800" b="1" dirty="0">
                <a:solidFill>
                  <a:srgbClr val="0000FF"/>
                </a:solidFill>
              </a:rPr>
              <a:t> </a:t>
            </a:r>
            <a:r>
              <a:rPr lang="en-GB" sz="2800" dirty="0"/>
              <a:t>goes at the end of the </a:t>
            </a:r>
            <a:r>
              <a:rPr lang="en-GB" sz="2800" b="1" dirty="0"/>
              <a:t>noun</a:t>
            </a:r>
            <a:r>
              <a:rPr lang="en-GB" sz="2800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71813" y="2335523"/>
            <a:ext cx="62648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</a:t>
            </a:r>
            <a:r>
              <a:rPr lang="en-GB" sz="2800" dirty="0" smtClean="0"/>
              <a:t>he </a:t>
            </a:r>
            <a:r>
              <a:rPr lang="en-GB" sz="2800" b="1" dirty="0" smtClean="0"/>
              <a:t>hound</a:t>
            </a:r>
            <a:r>
              <a:rPr lang="en-GB" sz="2800" b="1" dirty="0" smtClean="0">
                <a:solidFill>
                  <a:srgbClr val="008000"/>
                </a:solidFill>
              </a:rPr>
              <a:t>’s</a:t>
            </a:r>
            <a:r>
              <a:rPr lang="en-GB" sz="2800" dirty="0" smtClean="0"/>
              <a:t> </a:t>
            </a:r>
            <a:r>
              <a:rPr lang="en-GB" sz="2800" dirty="0" err="1" smtClean="0"/>
              <a:t>pawprints</a:t>
            </a:r>
            <a:endParaRPr lang="en-GB" sz="2800" dirty="0"/>
          </a:p>
          <a:p>
            <a:r>
              <a:rPr lang="en-GB" sz="2800" dirty="0"/>
              <a:t>the </a:t>
            </a:r>
            <a:r>
              <a:rPr lang="en-GB" sz="2800" b="1" dirty="0"/>
              <a:t>farmer</a:t>
            </a:r>
            <a:r>
              <a:rPr lang="en-GB" sz="2800" b="1" dirty="0">
                <a:solidFill>
                  <a:srgbClr val="008000"/>
                </a:solidFill>
              </a:rPr>
              <a:t>’s</a:t>
            </a:r>
            <a:r>
              <a:rPr lang="en-GB" sz="2800" dirty="0"/>
              <a:t> field</a:t>
            </a:r>
          </a:p>
          <a:p>
            <a:r>
              <a:rPr lang="en-GB" sz="2800" dirty="0"/>
              <a:t>t</a:t>
            </a:r>
            <a:r>
              <a:rPr lang="en-GB" sz="2800" dirty="0" smtClean="0"/>
              <a:t>he</a:t>
            </a:r>
            <a:r>
              <a:rPr lang="en-GB" sz="2800" b="1" dirty="0" smtClean="0"/>
              <a:t> vet</a:t>
            </a:r>
            <a:r>
              <a:rPr lang="en-GB" sz="2800" b="1" dirty="0" smtClean="0">
                <a:solidFill>
                  <a:srgbClr val="008000"/>
                </a:solidFill>
              </a:rPr>
              <a:t>’s</a:t>
            </a:r>
            <a:r>
              <a:rPr lang="en-GB" sz="2800" dirty="0" smtClean="0"/>
              <a:t> </a:t>
            </a:r>
            <a:r>
              <a:rPr lang="en-GB" sz="2800" dirty="0"/>
              <a:t>desk</a:t>
            </a:r>
          </a:p>
          <a:p>
            <a:r>
              <a:rPr lang="en-GB" sz="2800" dirty="0"/>
              <a:t>the </a:t>
            </a:r>
            <a:r>
              <a:rPr lang="en-GB" sz="2800" b="1" dirty="0"/>
              <a:t>dog</a:t>
            </a:r>
            <a:r>
              <a:rPr lang="en-GB" sz="2800" b="1" dirty="0">
                <a:solidFill>
                  <a:srgbClr val="008000"/>
                </a:solidFill>
              </a:rPr>
              <a:t>’s</a:t>
            </a:r>
            <a:r>
              <a:rPr lang="en-GB" sz="2800" dirty="0"/>
              <a:t> ball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7329" y="4454531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But what happens if the </a:t>
            </a:r>
            <a:r>
              <a:rPr lang="en-GB" sz="2800" b="1" i="1" dirty="0">
                <a:solidFill>
                  <a:schemeClr val="accent5">
                    <a:lumMod val="75000"/>
                  </a:schemeClr>
                </a:solidFill>
              </a:rPr>
              <a:t>noun</a:t>
            </a:r>
            <a:r>
              <a:rPr lang="en-GB" sz="2800" i="1" dirty="0">
                <a:solidFill>
                  <a:schemeClr val="accent5">
                    <a:lumMod val="75000"/>
                  </a:schemeClr>
                </a:solidFill>
              </a:rPr>
              <a:t> already ends in 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9" r="12424"/>
          <a:stretch/>
        </p:blipFill>
        <p:spPr>
          <a:xfrm>
            <a:off x="9781270" y="5032479"/>
            <a:ext cx="1852116" cy="122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045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8" grpId="0" animBg="1"/>
      <p:bldP spid="9" grpId="0" uiExpand="1" build="p"/>
      <p:bldP spid="10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Plural </a:t>
            </a:r>
            <a:r>
              <a:rPr lang="en-GB" sz="3600" b="1" dirty="0">
                <a:solidFill>
                  <a:srgbClr val="008000"/>
                </a:solidFill>
              </a:rPr>
              <a:t>Possessive - </a:t>
            </a:r>
            <a:r>
              <a:rPr lang="en-GB" sz="3600" b="1" i="1" dirty="0">
                <a:solidFill>
                  <a:srgbClr val="008000"/>
                </a:solidFill>
              </a:rPr>
              <a:t>s</a:t>
            </a:r>
          </a:p>
          <a:p>
            <a:pPr algn="ctr"/>
            <a:r>
              <a:rPr lang="en-GB" sz="3200" dirty="0"/>
              <a:t>If the </a:t>
            </a:r>
            <a:r>
              <a:rPr lang="en-GB" sz="3200" b="1" dirty="0"/>
              <a:t>noun</a:t>
            </a:r>
            <a:r>
              <a:rPr lang="en-GB" sz="3200" dirty="0"/>
              <a:t> already ends in </a:t>
            </a:r>
            <a:r>
              <a:rPr lang="en-GB" sz="3200" b="1" dirty="0">
                <a:solidFill>
                  <a:srgbClr val="0000FF"/>
                </a:solidFill>
              </a:rPr>
              <a:t>s</a:t>
            </a:r>
            <a:r>
              <a:rPr lang="en-GB" sz="3200" dirty="0"/>
              <a:t> because it is </a:t>
            </a:r>
            <a:r>
              <a:rPr lang="en-GB" sz="3200" b="1" dirty="0">
                <a:solidFill>
                  <a:srgbClr val="0000FF"/>
                </a:solidFill>
              </a:rPr>
              <a:t>plural</a:t>
            </a:r>
            <a:r>
              <a:rPr lang="en-GB" sz="3200" dirty="0"/>
              <a:t>…</a:t>
            </a:r>
            <a:endParaRPr lang="en-GB" sz="3200" b="1" dirty="0">
              <a:solidFill>
                <a:srgbClr val="0000FF"/>
              </a:solidFill>
            </a:endParaRPr>
          </a:p>
          <a:p>
            <a:pPr algn="ctr"/>
            <a:r>
              <a:rPr lang="en-GB" sz="3200" dirty="0"/>
              <a:t>add </a:t>
            </a:r>
            <a:r>
              <a:rPr lang="en-GB" sz="3200" b="1" dirty="0">
                <a:solidFill>
                  <a:srgbClr val="008000"/>
                </a:solidFill>
              </a:rPr>
              <a:t>’</a:t>
            </a:r>
            <a:r>
              <a:rPr lang="en-GB" sz="3200" dirty="0"/>
              <a:t> to the end of that </a:t>
            </a:r>
            <a:r>
              <a:rPr lang="en-GB" sz="3200" b="1" dirty="0"/>
              <a:t>noun</a:t>
            </a:r>
            <a:r>
              <a:rPr lang="en-GB" sz="32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10093" y="2947290"/>
            <a:ext cx="15367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h</a:t>
            </a:r>
            <a:r>
              <a:rPr lang="en-GB" sz="2800" b="1" dirty="0" smtClean="0"/>
              <a:t>ound</a:t>
            </a:r>
            <a:r>
              <a:rPr lang="en-GB" sz="2800" b="1" dirty="0" smtClean="0">
                <a:solidFill>
                  <a:srgbClr val="0000FF"/>
                </a:solidFill>
              </a:rPr>
              <a:t>s</a:t>
            </a:r>
            <a:endParaRPr lang="en-GB" sz="2800" b="1" dirty="0">
              <a:solidFill>
                <a:srgbClr val="0000FF"/>
              </a:solidFill>
            </a:endParaRPr>
          </a:p>
          <a:p>
            <a:r>
              <a:rPr lang="en-GB" sz="2800" b="1" dirty="0"/>
              <a:t>f</a:t>
            </a:r>
            <a:r>
              <a:rPr lang="en-GB" sz="2800" b="1" dirty="0" smtClean="0"/>
              <a:t>armer</a:t>
            </a:r>
            <a:r>
              <a:rPr lang="en-GB" sz="2800" b="1" dirty="0" smtClean="0">
                <a:solidFill>
                  <a:srgbClr val="0000FF"/>
                </a:solidFill>
              </a:rPr>
              <a:t>s</a:t>
            </a:r>
            <a:endParaRPr lang="en-GB" sz="2800" b="1" dirty="0">
              <a:solidFill>
                <a:srgbClr val="0000FF"/>
              </a:solidFill>
            </a:endParaRPr>
          </a:p>
          <a:p>
            <a:r>
              <a:rPr lang="en-GB" sz="2800" b="1" dirty="0" smtClean="0"/>
              <a:t>vet</a:t>
            </a:r>
            <a:r>
              <a:rPr lang="en-GB" sz="2800" b="1" dirty="0" smtClean="0">
                <a:solidFill>
                  <a:srgbClr val="0000FF"/>
                </a:solidFill>
              </a:rPr>
              <a:t>s</a:t>
            </a:r>
            <a:endParaRPr lang="en-GB" sz="2800" b="1" dirty="0">
              <a:solidFill>
                <a:srgbClr val="0000FF"/>
              </a:solidFill>
            </a:endParaRPr>
          </a:p>
          <a:p>
            <a:r>
              <a:rPr lang="en-GB" sz="2800" b="1" dirty="0"/>
              <a:t>dog</a:t>
            </a:r>
            <a:r>
              <a:rPr lang="en-GB" sz="2800" b="1" dirty="0">
                <a:solidFill>
                  <a:srgbClr val="0000FF"/>
                </a:solidFill>
              </a:rPr>
              <a:t>s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879815" y="2947290"/>
            <a:ext cx="62648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</a:t>
            </a:r>
            <a:r>
              <a:rPr lang="en-GB" sz="2800" dirty="0" smtClean="0"/>
              <a:t>he </a:t>
            </a:r>
            <a:r>
              <a:rPr lang="en-GB" sz="2800" b="1" dirty="0" smtClean="0"/>
              <a:t>hounds</a:t>
            </a:r>
            <a:r>
              <a:rPr lang="en-GB" sz="2800" b="1" dirty="0">
                <a:solidFill>
                  <a:srgbClr val="008000"/>
                </a:solidFill>
              </a:rPr>
              <a:t>’ </a:t>
            </a:r>
            <a:r>
              <a:rPr lang="en-GB" sz="2800" dirty="0" smtClean="0"/>
              <a:t>baying at the moon</a:t>
            </a:r>
            <a:endParaRPr lang="en-GB" sz="2800" dirty="0"/>
          </a:p>
          <a:p>
            <a:r>
              <a:rPr lang="en-GB" sz="2800" dirty="0"/>
              <a:t>the </a:t>
            </a:r>
            <a:r>
              <a:rPr lang="en-GB" sz="2800" b="1" dirty="0"/>
              <a:t>farmers</a:t>
            </a:r>
            <a:r>
              <a:rPr lang="en-GB" sz="2800" b="1" dirty="0">
                <a:solidFill>
                  <a:srgbClr val="008000"/>
                </a:solidFill>
              </a:rPr>
              <a:t>’ </a:t>
            </a:r>
            <a:r>
              <a:rPr lang="en-GB" sz="2800" dirty="0"/>
              <a:t>market</a:t>
            </a:r>
          </a:p>
          <a:p>
            <a:r>
              <a:rPr lang="en-GB" sz="2800" dirty="0"/>
              <a:t>t</a:t>
            </a:r>
            <a:r>
              <a:rPr lang="en-GB" sz="2800" dirty="0" smtClean="0"/>
              <a:t>he</a:t>
            </a:r>
            <a:r>
              <a:rPr lang="en-GB" sz="2800" b="1" dirty="0" smtClean="0"/>
              <a:t> vets</a:t>
            </a:r>
            <a:r>
              <a:rPr lang="en-GB" sz="2800" b="1" dirty="0">
                <a:solidFill>
                  <a:srgbClr val="008000"/>
                </a:solidFill>
              </a:rPr>
              <a:t>’</a:t>
            </a:r>
            <a:r>
              <a:rPr lang="en-GB" sz="2800" dirty="0"/>
              <a:t> </a:t>
            </a:r>
            <a:r>
              <a:rPr lang="en-GB" sz="2800" dirty="0" smtClean="0"/>
              <a:t>consulting rooms</a:t>
            </a:r>
            <a:endParaRPr lang="en-GB" sz="2800" dirty="0"/>
          </a:p>
          <a:p>
            <a:r>
              <a:rPr lang="en-GB" sz="2800" dirty="0"/>
              <a:t>the </a:t>
            </a:r>
            <a:r>
              <a:rPr lang="en-GB" sz="2800" b="1" dirty="0"/>
              <a:t>dogs</a:t>
            </a:r>
            <a:r>
              <a:rPr lang="en-GB" sz="2800" b="1" dirty="0">
                <a:solidFill>
                  <a:srgbClr val="008000"/>
                </a:solidFill>
              </a:rPr>
              <a:t>’</a:t>
            </a:r>
            <a:r>
              <a:rPr lang="en-GB" sz="2800" dirty="0"/>
              <a:t> ball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7329" y="5486312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If we added another </a:t>
            </a:r>
            <a:r>
              <a:rPr lang="en-GB" sz="2800" b="1" i="1" dirty="0"/>
              <a:t>s</a:t>
            </a:r>
            <a:r>
              <a:rPr lang="en-GB" sz="2800" dirty="0"/>
              <a:t> to a </a:t>
            </a:r>
            <a:r>
              <a:rPr lang="en-GB" sz="2800" b="1" dirty="0"/>
              <a:t>plural noun </a:t>
            </a:r>
            <a:r>
              <a:rPr lang="en-GB" sz="2800" dirty="0"/>
              <a:t>it would be hard to say!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49039" y="2636915"/>
            <a:ext cx="3293795" cy="95410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</a:t>
            </a:r>
            <a:r>
              <a:rPr lang="en-GB" sz="2800" b="1" dirty="0">
                <a:solidFill>
                  <a:srgbClr val="008000"/>
                </a:solidFill>
              </a:rPr>
              <a:t>’</a:t>
            </a:r>
            <a:r>
              <a:rPr lang="en-GB" sz="2800" b="1" dirty="0">
                <a:solidFill>
                  <a:srgbClr val="0000FF"/>
                </a:solidFill>
              </a:rPr>
              <a:t> </a:t>
            </a:r>
            <a:r>
              <a:rPr lang="en-GB" sz="2800" dirty="0"/>
              <a:t>goes at the end of the </a:t>
            </a:r>
            <a:r>
              <a:rPr lang="en-GB" sz="2800" b="1" dirty="0"/>
              <a:t>noun</a:t>
            </a:r>
            <a:r>
              <a:rPr lang="en-GB" sz="2800" dirty="0"/>
              <a:t>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262037" y="3959353"/>
            <a:ext cx="3924689" cy="1468576"/>
            <a:chOff x="2143301" y="3893573"/>
            <a:chExt cx="6976117" cy="244149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354" t="62811"/>
            <a:stretch/>
          </p:blipFill>
          <p:spPr>
            <a:xfrm>
              <a:off x="6947097" y="3893573"/>
              <a:ext cx="2172321" cy="227063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56" r="67075" b="72166"/>
            <a:stretch/>
          </p:blipFill>
          <p:spPr>
            <a:xfrm flipH="1">
              <a:off x="3192574" y="4329595"/>
              <a:ext cx="1807129" cy="1834615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6544" t="27126" b="33616"/>
            <a:stretch/>
          </p:blipFill>
          <p:spPr>
            <a:xfrm flipH="1">
              <a:off x="2143301" y="4158736"/>
              <a:ext cx="1952837" cy="2176332"/>
            </a:xfrm>
            <a:prstGeom prst="ellipse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8334" y="5185035"/>
              <a:ext cx="977815" cy="979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634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5" grpId="0" uiExpand="1" build="p"/>
      <p:bldP spid="9" grpId="0" uiExpand="1" build="p"/>
      <p:bldP spid="10" grpId="0" build="p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Plural </a:t>
            </a:r>
            <a:r>
              <a:rPr lang="en-GB" sz="3600" b="1" dirty="0">
                <a:solidFill>
                  <a:srgbClr val="008000"/>
                </a:solidFill>
              </a:rPr>
              <a:t>Possessive - </a:t>
            </a:r>
            <a:r>
              <a:rPr lang="en-GB" sz="3600" b="1" i="1" dirty="0">
                <a:solidFill>
                  <a:srgbClr val="008000"/>
                </a:solidFill>
              </a:rPr>
              <a:t>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130" y="1309909"/>
            <a:ext cx="5996644" cy="1744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dirty="0"/>
              <a:t>The </a:t>
            </a:r>
            <a:r>
              <a:rPr lang="en-GB" sz="2800" dirty="0" smtClean="0"/>
              <a:t>dogs</a:t>
            </a:r>
            <a:r>
              <a:rPr lang="en-GB" sz="2800" dirty="0"/>
              <a:t>’ </a:t>
            </a:r>
            <a:r>
              <a:rPr lang="en-GB" sz="2800" dirty="0" smtClean="0"/>
              <a:t>home was funded by charity.</a:t>
            </a:r>
            <a:endParaRPr lang="en-GB" sz="2800" dirty="0"/>
          </a:p>
          <a:p>
            <a:pPr>
              <a:lnSpc>
                <a:spcPct val="200000"/>
              </a:lnSpc>
            </a:pPr>
            <a:r>
              <a:rPr lang="en-GB" sz="2800" dirty="0"/>
              <a:t>The </a:t>
            </a:r>
            <a:r>
              <a:rPr lang="en-GB" sz="2800" dirty="0" smtClean="0"/>
              <a:t>dog’s home was funded by charity.</a:t>
            </a: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40130" y="5610061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en-GB" sz="2800" i="1" dirty="0">
                <a:solidFill>
                  <a:schemeClr val="accent1">
                    <a:lumMod val="75000"/>
                  </a:schemeClr>
                </a:solidFill>
                <a:ea typeface="MS Mincho"/>
                <a:cs typeface="Times New Roman" panose="02020603050405020304" pitchFamily="18" charset="0"/>
              </a:rPr>
              <a:t>Match the punctuation to the description.</a:t>
            </a:r>
            <a:endParaRPr lang="en-GB" sz="2000" i="1" dirty="0">
              <a:solidFill>
                <a:schemeClr val="accent1">
                  <a:lumMod val="75000"/>
                </a:schemeClr>
              </a:solidFill>
              <a:ea typeface="MS Mincho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34981" y="1489138"/>
            <a:ext cx="4324184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</a:t>
            </a:r>
            <a:r>
              <a:rPr lang="en-GB" sz="2000" dirty="0" smtClean="0"/>
              <a:t>home </a:t>
            </a:r>
            <a:r>
              <a:rPr lang="en-GB" sz="2000" dirty="0"/>
              <a:t>which belonged to </a:t>
            </a:r>
            <a:r>
              <a:rPr lang="en-GB" sz="2000" b="1" dirty="0"/>
              <a:t>one </a:t>
            </a:r>
            <a:r>
              <a:rPr lang="en-GB" sz="2000" b="1" dirty="0" smtClean="0"/>
              <a:t>dog</a:t>
            </a:r>
            <a:r>
              <a:rPr lang="en-GB" sz="2000" dirty="0" smtClean="0"/>
              <a:t> was funded by charity.</a:t>
            </a:r>
            <a:endParaRPr lang="en-GB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7034981" y="2424928"/>
            <a:ext cx="4324184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</a:t>
            </a:r>
            <a:r>
              <a:rPr lang="en-GB" sz="2000" dirty="0" smtClean="0"/>
              <a:t>home which belonged to </a:t>
            </a:r>
            <a:r>
              <a:rPr lang="en-GB" sz="2000" b="1" dirty="0" smtClean="0"/>
              <a:t>all </a:t>
            </a:r>
            <a:r>
              <a:rPr lang="en-GB" sz="2000" b="1" dirty="0"/>
              <a:t>of the </a:t>
            </a:r>
            <a:r>
              <a:rPr lang="en-GB" sz="2000" b="1" dirty="0" smtClean="0"/>
              <a:t>dogs</a:t>
            </a:r>
            <a:r>
              <a:rPr lang="en-GB" sz="2000" dirty="0" smtClean="0"/>
              <a:t> was funded by charity.</a:t>
            </a:r>
            <a:endParaRPr lang="en-GB" sz="2000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6223819" y="1897788"/>
            <a:ext cx="811162" cy="771670"/>
          </a:xfrm>
          <a:prstGeom prst="straightConnector1">
            <a:avLst/>
          </a:prstGeom>
          <a:ln>
            <a:solidFill>
              <a:srgbClr val="008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14" idx="1"/>
          </p:cNvCxnSpPr>
          <p:nvPr/>
        </p:nvCxnSpPr>
        <p:spPr>
          <a:xfrm flipV="1">
            <a:off x="6223819" y="1843081"/>
            <a:ext cx="811162" cy="861507"/>
          </a:xfrm>
          <a:prstGeom prst="straightConnector1">
            <a:avLst/>
          </a:prstGeom>
          <a:ln>
            <a:solidFill>
              <a:srgbClr val="008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40130" y="3537622"/>
            <a:ext cx="5996644" cy="2556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2800" dirty="0"/>
              <a:t>The cat lurked under the bird’s</a:t>
            </a:r>
            <a:r>
              <a:rPr lang="en-GB" sz="2800" b="1" dirty="0"/>
              <a:t> </a:t>
            </a:r>
            <a:r>
              <a:rPr lang="en-GB" sz="2800" dirty="0"/>
              <a:t>table.</a:t>
            </a:r>
          </a:p>
          <a:p>
            <a:pPr>
              <a:lnSpc>
                <a:spcPct val="200000"/>
              </a:lnSpc>
            </a:pPr>
            <a:r>
              <a:rPr lang="en-GB" sz="2800" dirty="0"/>
              <a:t>The cat lurked under the birds’ table.</a:t>
            </a:r>
          </a:p>
          <a:p>
            <a:pPr>
              <a:lnSpc>
                <a:spcPct val="200000"/>
              </a:lnSpc>
            </a:pPr>
            <a:endParaRPr lang="en-GB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7034981" y="3716851"/>
            <a:ext cx="4324184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table which belonged to </a:t>
            </a:r>
            <a:r>
              <a:rPr lang="en-GB" sz="2000" b="1" dirty="0"/>
              <a:t>one bird</a:t>
            </a:r>
            <a:r>
              <a:rPr lang="en-GB" sz="2000" dirty="0"/>
              <a:t> had a cat lurking underneath.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34981" y="4652641"/>
            <a:ext cx="4324184" cy="70788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The table which belonged to </a:t>
            </a:r>
            <a:r>
              <a:rPr lang="en-GB" sz="2000" b="1" dirty="0"/>
              <a:t>the garden birds </a:t>
            </a:r>
            <a:r>
              <a:rPr lang="en-GB" sz="2000" dirty="0"/>
              <a:t>had a cat lurking underneath.</a:t>
            </a:r>
          </a:p>
        </p:txBody>
      </p:sp>
      <p:cxnSp>
        <p:nvCxnSpPr>
          <p:cNvPr id="24" name="Straight Arrow Connector 23"/>
          <p:cNvCxnSpPr>
            <a:endCxn id="22" idx="1"/>
          </p:cNvCxnSpPr>
          <p:nvPr/>
        </p:nvCxnSpPr>
        <p:spPr>
          <a:xfrm flipV="1">
            <a:off x="6223819" y="4070794"/>
            <a:ext cx="811162" cy="54707"/>
          </a:xfrm>
          <a:prstGeom prst="straightConnector1">
            <a:avLst/>
          </a:prstGeom>
          <a:ln>
            <a:solidFill>
              <a:srgbClr val="008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23" idx="1"/>
          </p:cNvCxnSpPr>
          <p:nvPr/>
        </p:nvCxnSpPr>
        <p:spPr>
          <a:xfrm>
            <a:off x="6223819" y="4932303"/>
            <a:ext cx="811162" cy="74281"/>
          </a:xfrm>
          <a:prstGeom prst="straightConnector1">
            <a:avLst/>
          </a:prstGeom>
          <a:ln>
            <a:solidFill>
              <a:srgbClr val="008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ounded Rectangular Callout 2"/>
          <p:cNvSpPr/>
          <p:nvPr/>
        </p:nvSpPr>
        <p:spPr>
          <a:xfrm>
            <a:off x="790463" y="687178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2795354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10" grpId="0" build="p"/>
      <p:bldP spid="14" grpId="0" animBg="1"/>
      <p:bldP spid="15" grpId="0" animBg="1"/>
      <p:bldP spid="21" grpId="0" uiExpand="1" build="p"/>
      <p:bldP spid="22" grpId="0" animBg="1"/>
      <p:bldP spid="23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969175"/>
            <a:ext cx="5743575" cy="15811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068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1871</TotalTime>
  <Words>653</Words>
  <Application>Microsoft Office PowerPoint</Application>
  <PresentationFormat>Widescreen</PresentationFormat>
  <Paragraphs>172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Mangal</vt:lpstr>
      <vt:lpstr>MS Mincho</vt:lpstr>
      <vt:lpstr>Times New Roman</vt:lpstr>
      <vt:lpstr>Wingdings 2</vt:lpstr>
      <vt:lpstr>Office Theme</vt:lpstr>
      <vt:lpstr>Apostrophes for contractions  and  Apostrophes for possession</vt:lpstr>
      <vt:lpstr>Apostrophes for Contractions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plural – s  and  possessive - ‘s</vt:lpstr>
      <vt:lpstr>PowerPoint Presentation</vt:lpstr>
      <vt:lpstr>PowerPoint Presentation</vt:lpstr>
      <vt:lpstr>PowerPoint Presentation</vt:lpstr>
      <vt:lpstr>Apostrophes  Marking Plural Possession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Jessica Donovan</cp:lastModifiedBy>
  <cp:revision>210</cp:revision>
  <dcterms:created xsi:type="dcterms:W3CDTF">2013-08-23T07:43:20Z</dcterms:created>
  <dcterms:modified xsi:type="dcterms:W3CDTF">2021-01-22T07:08:34Z</dcterms:modified>
</cp:coreProperties>
</file>