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8" autoAdjust="0"/>
    <p:restoredTop sz="94660"/>
  </p:normalViewPr>
  <p:slideViewPr>
    <p:cSldViewPr snapToGrid="0">
      <p:cViewPr varScale="1">
        <p:scale>
          <a:sx n="88" d="100"/>
          <a:sy n="88" d="100"/>
        </p:scale>
        <p:origin x="269"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5DAA042-C088-414F-B617-0428FB2FB032}" type="datetimeFigureOut">
              <a:rPr lang="en-GB" smtClean="0"/>
              <a:t>27/01/2021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8A8B1F-5B5D-43DD-9FCA-84715F1287B9}" type="slidenum">
              <a:rPr lang="en-GB" smtClean="0"/>
              <a:t>‹#›</a:t>
            </a:fld>
            <a:endParaRPr lang="en-GB"/>
          </a:p>
        </p:txBody>
      </p:sp>
    </p:spTree>
    <p:extLst>
      <p:ext uri="{BB962C8B-B14F-4D97-AF65-F5344CB8AC3E}">
        <p14:creationId xmlns:p14="http://schemas.microsoft.com/office/powerpoint/2010/main" val="38004434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5DAA042-C088-414F-B617-0428FB2FB032}" type="datetimeFigureOut">
              <a:rPr lang="en-GB" smtClean="0"/>
              <a:t>27/01/2021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8A8B1F-5B5D-43DD-9FCA-84715F1287B9}" type="slidenum">
              <a:rPr lang="en-GB" smtClean="0"/>
              <a:t>‹#›</a:t>
            </a:fld>
            <a:endParaRPr lang="en-GB"/>
          </a:p>
        </p:txBody>
      </p:sp>
    </p:spTree>
    <p:extLst>
      <p:ext uri="{BB962C8B-B14F-4D97-AF65-F5344CB8AC3E}">
        <p14:creationId xmlns:p14="http://schemas.microsoft.com/office/powerpoint/2010/main" val="40784651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5DAA042-C088-414F-B617-0428FB2FB032}" type="datetimeFigureOut">
              <a:rPr lang="en-GB" smtClean="0"/>
              <a:t>27/01/2021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8A8B1F-5B5D-43DD-9FCA-84715F1287B9}" type="slidenum">
              <a:rPr lang="en-GB" smtClean="0"/>
              <a:t>‹#›</a:t>
            </a:fld>
            <a:endParaRPr lang="en-GB"/>
          </a:p>
        </p:txBody>
      </p:sp>
    </p:spTree>
    <p:extLst>
      <p:ext uri="{BB962C8B-B14F-4D97-AF65-F5344CB8AC3E}">
        <p14:creationId xmlns:p14="http://schemas.microsoft.com/office/powerpoint/2010/main" val="33267192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5DAA042-C088-414F-B617-0428FB2FB032}" type="datetimeFigureOut">
              <a:rPr lang="en-GB" smtClean="0"/>
              <a:t>27/01/2021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8A8B1F-5B5D-43DD-9FCA-84715F1287B9}" type="slidenum">
              <a:rPr lang="en-GB" smtClean="0"/>
              <a:t>‹#›</a:t>
            </a:fld>
            <a:endParaRPr lang="en-GB"/>
          </a:p>
        </p:txBody>
      </p:sp>
    </p:spTree>
    <p:extLst>
      <p:ext uri="{BB962C8B-B14F-4D97-AF65-F5344CB8AC3E}">
        <p14:creationId xmlns:p14="http://schemas.microsoft.com/office/powerpoint/2010/main" val="3910345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5DAA042-C088-414F-B617-0428FB2FB032}" type="datetimeFigureOut">
              <a:rPr lang="en-GB" smtClean="0"/>
              <a:t>27/01/2021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58A8B1F-5B5D-43DD-9FCA-84715F1287B9}" type="slidenum">
              <a:rPr lang="en-GB" smtClean="0"/>
              <a:t>‹#›</a:t>
            </a:fld>
            <a:endParaRPr lang="en-GB"/>
          </a:p>
        </p:txBody>
      </p:sp>
    </p:spTree>
    <p:extLst>
      <p:ext uri="{BB962C8B-B14F-4D97-AF65-F5344CB8AC3E}">
        <p14:creationId xmlns:p14="http://schemas.microsoft.com/office/powerpoint/2010/main" val="13494752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5DAA042-C088-414F-B617-0428FB2FB032}" type="datetimeFigureOut">
              <a:rPr lang="en-GB" smtClean="0"/>
              <a:t>27/01/2021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58A8B1F-5B5D-43DD-9FCA-84715F1287B9}" type="slidenum">
              <a:rPr lang="en-GB" smtClean="0"/>
              <a:t>‹#›</a:t>
            </a:fld>
            <a:endParaRPr lang="en-GB"/>
          </a:p>
        </p:txBody>
      </p:sp>
    </p:spTree>
    <p:extLst>
      <p:ext uri="{BB962C8B-B14F-4D97-AF65-F5344CB8AC3E}">
        <p14:creationId xmlns:p14="http://schemas.microsoft.com/office/powerpoint/2010/main" val="12439790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DAA042-C088-414F-B617-0428FB2FB032}" type="datetimeFigureOut">
              <a:rPr lang="en-GB" smtClean="0"/>
              <a:t>27/01/2021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58A8B1F-5B5D-43DD-9FCA-84715F1287B9}" type="slidenum">
              <a:rPr lang="en-GB" smtClean="0"/>
              <a:t>‹#›</a:t>
            </a:fld>
            <a:endParaRPr lang="en-GB"/>
          </a:p>
        </p:txBody>
      </p:sp>
    </p:spTree>
    <p:extLst>
      <p:ext uri="{BB962C8B-B14F-4D97-AF65-F5344CB8AC3E}">
        <p14:creationId xmlns:p14="http://schemas.microsoft.com/office/powerpoint/2010/main" val="17180038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5DAA042-C088-414F-B617-0428FB2FB032}" type="datetimeFigureOut">
              <a:rPr lang="en-GB" smtClean="0"/>
              <a:t>27/01/2021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8A8B1F-5B5D-43DD-9FCA-84715F1287B9}" type="slidenum">
              <a:rPr lang="en-GB" smtClean="0"/>
              <a:t>‹#›</a:t>
            </a:fld>
            <a:endParaRPr lang="en-GB"/>
          </a:p>
        </p:txBody>
      </p:sp>
    </p:spTree>
    <p:extLst>
      <p:ext uri="{BB962C8B-B14F-4D97-AF65-F5344CB8AC3E}">
        <p14:creationId xmlns:p14="http://schemas.microsoft.com/office/powerpoint/2010/main" val="1314017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5DAA042-C088-414F-B617-0428FB2FB032}" type="datetimeFigureOut">
              <a:rPr lang="en-GB" smtClean="0"/>
              <a:t>27/01/2021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8A8B1F-5B5D-43DD-9FCA-84715F1287B9}" type="slidenum">
              <a:rPr lang="en-GB" smtClean="0"/>
              <a:t>‹#›</a:t>
            </a:fld>
            <a:endParaRPr lang="en-GB"/>
          </a:p>
        </p:txBody>
      </p:sp>
    </p:spTree>
    <p:extLst>
      <p:ext uri="{BB962C8B-B14F-4D97-AF65-F5344CB8AC3E}">
        <p14:creationId xmlns:p14="http://schemas.microsoft.com/office/powerpoint/2010/main" val="34694748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5DAA042-C088-414F-B617-0428FB2FB032}" type="datetimeFigureOut">
              <a:rPr lang="en-GB" smtClean="0"/>
              <a:t>27/01/2021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8A8B1F-5B5D-43DD-9FCA-84715F1287B9}" type="slidenum">
              <a:rPr lang="en-GB" smtClean="0"/>
              <a:t>‹#›</a:t>
            </a:fld>
            <a:endParaRPr lang="en-GB"/>
          </a:p>
        </p:txBody>
      </p:sp>
    </p:spTree>
    <p:extLst>
      <p:ext uri="{BB962C8B-B14F-4D97-AF65-F5344CB8AC3E}">
        <p14:creationId xmlns:p14="http://schemas.microsoft.com/office/powerpoint/2010/main" val="3702478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5DAA042-C088-414F-B617-0428FB2FB032}" type="datetimeFigureOut">
              <a:rPr lang="en-GB" smtClean="0"/>
              <a:t>27/01/2021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8A8B1F-5B5D-43DD-9FCA-84715F1287B9}" type="slidenum">
              <a:rPr lang="en-GB" smtClean="0"/>
              <a:t>‹#›</a:t>
            </a:fld>
            <a:endParaRPr lang="en-GB"/>
          </a:p>
        </p:txBody>
      </p:sp>
    </p:spTree>
    <p:extLst>
      <p:ext uri="{BB962C8B-B14F-4D97-AF65-F5344CB8AC3E}">
        <p14:creationId xmlns:p14="http://schemas.microsoft.com/office/powerpoint/2010/main" val="9320887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DAA042-C088-414F-B617-0428FB2FB032}" type="datetimeFigureOut">
              <a:rPr lang="en-GB" smtClean="0"/>
              <a:t>27/01/2021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8A8B1F-5B5D-43DD-9FCA-84715F1287B9}" type="slidenum">
              <a:rPr lang="en-GB" smtClean="0"/>
              <a:t>‹#›</a:t>
            </a:fld>
            <a:endParaRPr lang="en-GB"/>
          </a:p>
        </p:txBody>
      </p:sp>
    </p:spTree>
    <p:extLst>
      <p:ext uri="{BB962C8B-B14F-4D97-AF65-F5344CB8AC3E}">
        <p14:creationId xmlns:p14="http://schemas.microsoft.com/office/powerpoint/2010/main" val="24770050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oodnight Mister Tom Audiobook by Michelle Magorian - 9780141362717 |  Rakuten Kobo United Kingdom"/>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5831"/>
          <a:stretch/>
        </p:blipFill>
        <p:spPr bwMode="auto">
          <a:xfrm>
            <a:off x="3517535" y="361249"/>
            <a:ext cx="4865189" cy="4581489"/>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p:cNvSpPr>
            <a:spLocks noGrp="1"/>
          </p:cNvSpPr>
          <p:nvPr>
            <p:ph type="subTitle" idx="1"/>
          </p:nvPr>
        </p:nvSpPr>
        <p:spPr>
          <a:xfrm>
            <a:off x="3071947" y="5364480"/>
            <a:ext cx="5756366" cy="1092925"/>
          </a:xfrm>
        </p:spPr>
        <p:txBody>
          <a:bodyPr>
            <a:normAutofit/>
          </a:bodyPr>
          <a:lstStyle/>
          <a:p>
            <a:r>
              <a:rPr lang="en-GB" sz="2800" b="1" dirty="0" smtClean="0">
                <a:latin typeface="XCCW Joined 6a" panose="03050602040000000000" pitchFamily="66" charset="0"/>
              </a:rPr>
              <a:t>Chapter 16: The Search</a:t>
            </a:r>
          </a:p>
          <a:p>
            <a:r>
              <a:rPr lang="en-GB" sz="2800" b="1" dirty="0" smtClean="0">
                <a:latin typeface="XCCW Joined 6a" panose="03050602040000000000" pitchFamily="66" charset="0"/>
              </a:rPr>
              <a:t>Part 3</a:t>
            </a:r>
            <a:endParaRPr lang="en-GB" sz="2800" b="1" dirty="0">
              <a:latin typeface="XCCW Joined 6a" panose="03050602040000000000" pitchFamily="66" charset="0"/>
            </a:endParaRPr>
          </a:p>
        </p:txBody>
      </p:sp>
    </p:spTree>
    <p:extLst>
      <p:ext uri="{BB962C8B-B14F-4D97-AF65-F5344CB8AC3E}">
        <p14:creationId xmlns:p14="http://schemas.microsoft.com/office/powerpoint/2010/main" val="38544084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6720"/>
            <a:ext cx="10515600" cy="5584780"/>
          </a:xfrm>
        </p:spPr>
        <p:txBody>
          <a:bodyPr>
            <a:noAutofit/>
          </a:bodyPr>
          <a:lstStyle/>
          <a:p>
            <a:pPr marL="0" indent="0">
              <a:lnSpc>
                <a:spcPct val="150000"/>
              </a:lnSpc>
              <a:buNone/>
            </a:pPr>
            <a:r>
              <a:rPr lang="en-GB" sz="1000" dirty="0">
                <a:latin typeface="XCCW Joined 6a" panose="03050602040000000000" pitchFamily="66" charset="0"/>
              </a:rPr>
              <a:t>Tom's heart leaped. "You seen him then?" </a:t>
            </a:r>
          </a:p>
          <a:p>
            <a:pPr marL="0" indent="0">
              <a:lnSpc>
                <a:spcPct val="150000"/>
              </a:lnSpc>
              <a:buNone/>
            </a:pPr>
            <a:r>
              <a:rPr lang="en-GB" sz="1000" dirty="0">
                <a:latin typeface="XCCW Joined 6a" panose="03050602040000000000" pitchFamily="66" charset="0"/>
              </a:rPr>
              <a:t>"Not since last September. Saw a large party from the school leave for the station. That's the last I saw of him. Quiet boy. Didn't mix. No friends as such. Bullied and teased a lot by the kids. </a:t>
            </a:r>
            <a:r>
              <a:rPr lang="en-GB" sz="1000" dirty="0" err="1">
                <a:latin typeface="XCCW Joined 6a" panose="03050602040000000000" pitchFamily="66" charset="0"/>
              </a:rPr>
              <a:t>Sittin</a:t>
            </a:r>
            <a:r>
              <a:rPr lang="en-GB" sz="1000" dirty="0">
                <a:latin typeface="XCCW Joined 6a" panose="03050602040000000000" pitchFamily="66" charset="0"/>
              </a:rPr>
              <a:t>' target really. Sickly-</a:t>
            </a:r>
            <a:r>
              <a:rPr lang="en-GB" sz="1000" dirty="0" err="1">
                <a:latin typeface="XCCW Joined 6a" panose="03050602040000000000" pitchFamily="66" charset="0"/>
              </a:rPr>
              <a:t>lookin</a:t>
            </a:r>
            <a:r>
              <a:rPr lang="en-GB" sz="1000" dirty="0">
                <a:latin typeface="XCCW Joined 6a" panose="03050602040000000000" pitchFamily="66" charset="0"/>
              </a:rPr>
              <a:t>' boy. His mother thinks she's a cut above everyone. Don't fit in here at all. Never have. </a:t>
            </a:r>
            <a:r>
              <a:rPr lang="en-GB" sz="1000" dirty="0" err="1">
                <a:latin typeface="XCCW Joined 6a" panose="03050602040000000000" pitchFamily="66" charset="0"/>
              </a:rPr>
              <a:t>Overreligious</a:t>
            </a:r>
            <a:r>
              <a:rPr lang="en-GB" sz="1000" dirty="0">
                <a:latin typeface="XCCW Joined 6a" panose="03050602040000000000" pitchFamily="66" charset="0"/>
              </a:rPr>
              <a:t> type, Bible-</a:t>
            </a:r>
            <a:r>
              <a:rPr lang="en-GB" sz="1000" dirty="0" err="1">
                <a:latin typeface="XCCW Joined 6a" panose="03050602040000000000" pitchFamily="66" charset="0"/>
              </a:rPr>
              <a:t>thumpin</a:t>
            </a:r>
            <a:r>
              <a:rPr lang="en-GB" sz="1000" dirty="0">
                <a:latin typeface="XCCW Joined 6a" panose="03050602040000000000" pitchFamily="66" charset="0"/>
              </a:rPr>
              <a:t>', you know what I mean?" </a:t>
            </a:r>
          </a:p>
          <a:p>
            <a:pPr marL="0" indent="0">
              <a:lnSpc>
                <a:spcPct val="150000"/>
              </a:lnSpc>
              <a:buNone/>
            </a:pPr>
            <a:r>
              <a:rPr lang="en-GB" sz="1000" dirty="0">
                <a:latin typeface="XCCW Joined 6a" panose="03050602040000000000" pitchFamily="66" charset="0"/>
              </a:rPr>
              <a:t>Tom nodded. </a:t>
            </a:r>
          </a:p>
          <a:p>
            <a:pPr marL="0" indent="0">
              <a:lnSpc>
                <a:spcPct val="150000"/>
              </a:lnSpc>
              <a:buNone/>
            </a:pPr>
            <a:r>
              <a:rPr lang="en-GB" sz="1000" dirty="0">
                <a:latin typeface="XCCW Joined 6a" panose="03050602040000000000" pitchFamily="66" charset="0"/>
              </a:rPr>
              <a:t>"Still, it's part of me job to check who's here and who's not here, in case of </a:t>
            </a:r>
            <a:r>
              <a:rPr lang="en-GB" sz="1000" dirty="0" err="1">
                <a:latin typeface="XCCW Joined 6a" panose="03050602040000000000" pitchFamily="66" charset="0"/>
              </a:rPr>
              <a:t>bombin</a:t>
            </a:r>
            <a:r>
              <a:rPr lang="en-GB" sz="1000" dirty="0">
                <a:latin typeface="XCCW Joined 6a" panose="03050602040000000000" pitchFamily="66" charset="0"/>
              </a:rPr>
              <a:t>' and </a:t>
            </a:r>
            <a:r>
              <a:rPr lang="en-GB" sz="1000" dirty="0" err="1">
                <a:latin typeface="XCCW Joined 6a" panose="03050602040000000000" pitchFamily="66" charset="0"/>
              </a:rPr>
              <a:t>havin</a:t>
            </a:r>
            <a:r>
              <a:rPr lang="en-GB" sz="1000" dirty="0">
                <a:latin typeface="XCCW Joined 6a" panose="03050602040000000000" pitchFamily="66" charset="0"/>
              </a:rPr>
              <a:t>' to identify, and I </a:t>
            </a:r>
            <a:r>
              <a:rPr lang="en-GB" sz="1000" dirty="0" err="1">
                <a:latin typeface="XCCW Joined 6a" panose="03050602040000000000" pitchFamily="66" charset="0"/>
              </a:rPr>
              <a:t>ain't</a:t>
            </a:r>
            <a:r>
              <a:rPr lang="en-GB" sz="1000" dirty="0">
                <a:latin typeface="XCCW Joined 6a" panose="03050602040000000000" pitchFamily="66" charset="0"/>
              </a:rPr>
              <a:t> bin notified of him being back. I </a:t>
            </a:r>
            <a:r>
              <a:rPr lang="en-GB" sz="1000" dirty="0" err="1">
                <a:latin typeface="XCCW Joined 6a" panose="03050602040000000000" pitchFamily="66" charset="0"/>
              </a:rPr>
              <a:t>ain't</a:t>
            </a:r>
            <a:r>
              <a:rPr lang="en-GB" sz="1000" dirty="0">
                <a:latin typeface="XCCW Joined 6a" panose="03050602040000000000" pitchFamily="66" charset="0"/>
              </a:rPr>
              <a:t> seen much of her either." He glanced across the crowded shelter and waved to someone at the far end of it. </a:t>
            </a:r>
          </a:p>
          <a:p>
            <a:pPr marL="0" indent="0">
              <a:lnSpc>
                <a:spcPct val="150000"/>
              </a:lnSpc>
              <a:buNone/>
            </a:pPr>
            <a:r>
              <a:rPr lang="en-GB" sz="1000" dirty="0">
                <a:latin typeface="XCCW Joined 6a" panose="03050602040000000000" pitchFamily="66" charset="0"/>
              </a:rPr>
              <a:t>"Glad might know </a:t>
            </a:r>
            <a:r>
              <a:rPr lang="en-GB" sz="1000" dirty="0" err="1">
                <a:latin typeface="XCCW Joined 6a" panose="03050602040000000000" pitchFamily="66" charset="0"/>
              </a:rPr>
              <a:t>somethin</a:t>
            </a:r>
            <a:r>
              <a:rPr lang="en-GB" sz="1000" dirty="0">
                <a:latin typeface="XCCW Joined 6a" panose="03050602040000000000" pitchFamily="66" charset="0"/>
              </a:rPr>
              <a:t>'. Glad!" he yelled. "Glad!" </a:t>
            </a:r>
          </a:p>
          <a:p>
            <a:pPr marL="0" indent="0">
              <a:lnSpc>
                <a:spcPct val="150000"/>
              </a:lnSpc>
              <a:buNone/>
            </a:pPr>
            <a:r>
              <a:rPr lang="en-GB" sz="1000" dirty="0">
                <a:latin typeface="XCCW Joined 6a" panose="03050602040000000000" pitchFamily="66" charset="0"/>
              </a:rPr>
              <a:t>A fat woman who was sitting playing cards looked up. She smiled, exposing three teeth in a large expanse of grinning gum. </a:t>
            </a:r>
          </a:p>
          <a:p>
            <a:pPr marL="0" indent="0">
              <a:lnSpc>
                <a:spcPct val="150000"/>
              </a:lnSpc>
              <a:buNone/>
            </a:pPr>
            <a:r>
              <a:rPr lang="en-GB" sz="1000" dirty="0">
                <a:latin typeface="XCCW Joined 6a" panose="03050602040000000000" pitchFamily="66" charset="0"/>
              </a:rPr>
              <a:t>"</a:t>
            </a:r>
            <a:r>
              <a:rPr lang="en-GB" sz="1000" dirty="0" err="1">
                <a:latin typeface="XCCW Joined 6a" panose="03050602040000000000" pitchFamily="66" charset="0"/>
              </a:rPr>
              <a:t>Yeth</a:t>
            </a:r>
            <a:r>
              <a:rPr lang="en-GB" sz="1000" dirty="0">
                <a:latin typeface="XCCW Joined 6a" panose="03050602040000000000" pitchFamily="66" charset="0"/>
              </a:rPr>
              <a:t>, love," she lisped. "Wot </a:t>
            </a:r>
            <a:r>
              <a:rPr lang="en-GB" sz="1000" dirty="0" err="1">
                <a:latin typeface="XCCW Joined 6a" panose="03050602040000000000" pitchFamily="66" charset="0"/>
              </a:rPr>
              <a:t>ith</a:t>
            </a:r>
            <a:r>
              <a:rPr lang="en-GB" sz="1000" dirty="0">
                <a:latin typeface="XCCW Joined 6a" panose="03050602040000000000" pitchFamily="66" charset="0"/>
              </a:rPr>
              <a:t> it?" </a:t>
            </a:r>
          </a:p>
          <a:p>
            <a:pPr marL="0" indent="0">
              <a:lnSpc>
                <a:spcPct val="150000"/>
              </a:lnSpc>
              <a:buNone/>
            </a:pPr>
            <a:r>
              <a:rPr lang="en-GB" sz="1000" dirty="0">
                <a:latin typeface="XCCW Joined 6a" panose="03050602040000000000" pitchFamily="66" charset="0"/>
              </a:rPr>
              <a:t>"Is Mrs. Beech on night shift this week? She </a:t>
            </a:r>
            <a:r>
              <a:rPr lang="en-GB" sz="1000" dirty="0" err="1">
                <a:latin typeface="XCCW Joined 6a" panose="03050602040000000000" pitchFamily="66" charset="0"/>
              </a:rPr>
              <a:t>ain't</a:t>
            </a:r>
            <a:r>
              <a:rPr lang="en-GB" sz="1000" dirty="0">
                <a:latin typeface="XCCW Joined 6a" panose="03050602040000000000" pitchFamily="66" charset="0"/>
              </a:rPr>
              <a:t> 'ere." </a:t>
            </a:r>
          </a:p>
          <a:p>
            <a:pPr marL="0" indent="0">
              <a:lnSpc>
                <a:spcPct val="150000"/>
              </a:lnSpc>
              <a:buNone/>
            </a:pPr>
            <a:r>
              <a:rPr lang="en-GB" sz="1000" dirty="0">
                <a:latin typeface="XCCW Joined 6a" panose="03050602040000000000" pitchFamily="66" charset="0"/>
              </a:rPr>
              <a:t>"Is she ever!" retorted Glad. "Wot you </a:t>
            </a:r>
            <a:r>
              <a:rPr lang="en-GB" sz="1000" dirty="0" err="1">
                <a:latin typeface="XCCW Joined 6a" panose="03050602040000000000" pitchFamily="66" charset="0"/>
              </a:rPr>
              <a:t>wanna</a:t>
            </a:r>
            <a:r>
              <a:rPr lang="en-GB" sz="1000" dirty="0">
                <a:latin typeface="XCCW Joined 6a" panose="03050602040000000000" pitchFamily="66" charset="0"/>
              </a:rPr>
              <a:t> know </a:t>
            </a:r>
            <a:r>
              <a:rPr lang="en-GB" sz="1000" dirty="0" err="1">
                <a:latin typeface="XCCW Joined 6a" panose="03050602040000000000" pitchFamily="66" charset="0"/>
              </a:rPr>
              <a:t>fer</a:t>
            </a:r>
            <a:r>
              <a:rPr lang="en-GB" sz="1000" dirty="0">
                <a:latin typeface="XCCW Joined 6a" panose="03050602040000000000" pitchFamily="66" charset="0"/>
              </a:rPr>
              <a:t>." </a:t>
            </a:r>
          </a:p>
          <a:p>
            <a:pPr marL="0" indent="0">
              <a:lnSpc>
                <a:spcPct val="150000"/>
              </a:lnSpc>
              <a:buNone/>
            </a:pPr>
            <a:r>
              <a:rPr lang="en-GB" sz="1000" dirty="0">
                <a:latin typeface="XCCW Joined 6a" panose="03050602040000000000" pitchFamily="66" charset="0"/>
              </a:rPr>
              <a:t>"Man here looking for little Willie." </a:t>
            </a:r>
          </a:p>
          <a:p>
            <a:pPr marL="0" indent="0">
              <a:lnSpc>
                <a:spcPct val="150000"/>
              </a:lnSpc>
              <a:buNone/>
            </a:pPr>
            <a:r>
              <a:rPr lang="en-GB" sz="1000" dirty="0">
                <a:latin typeface="XCCW Joined 6a" panose="03050602040000000000" pitchFamily="66" charset="0"/>
              </a:rPr>
              <a:t>"Run away, has he? Didn't think he had it in him." </a:t>
            </a:r>
          </a:p>
          <a:p>
            <a:pPr marL="0" indent="0">
              <a:lnSpc>
                <a:spcPct val="150000"/>
              </a:lnSpc>
              <a:buNone/>
            </a:pPr>
            <a:r>
              <a:rPr lang="en-GB" sz="1000" dirty="0">
                <a:latin typeface="XCCW Joined 6a" panose="03050602040000000000" pitchFamily="66" charset="0"/>
              </a:rPr>
              <a:t>"No. Man </a:t>
            </a:r>
            <a:r>
              <a:rPr lang="en-GB" sz="1000" dirty="0" err="1">
                <a:latin typeface="XCCW Joined 6a" panose="03050602040000000000" pitchFamily="66" charset="0"/>
              </a:rPr>
              <a:t>ses</a:t>
            </a:r>
            <a:r>
              <a:rPr lang="en-GB" sz="1000" dirty="0">
                <a:latin typeface="XCCW Joined 6a" panose="03050602040000000000" pitchFamily="66" charset="0"/>
              </a:rPr>
              <a:t> Mrs. Beech wrote for him to come home." </a:t>
            </a:r>
          </a:p>
          <a:p>
            <a:pPr marL="0" indent="0">
              <a:lnSpc>
                <a:spcPct val="150000"/>
              </a:lnSpc>
              <a:buNone/>
            </a:pPr>
            <a:r>
              <a:rPr lang="en-GB" sz="1000" dirty="0">
                <a:latin typeface="XCCW Joined 6a" panose="03050602040000000000" pitchFamily="66" charset="0"/>
              </a:rPr>
              <a:t>At this Glad climbed over several sleeping bodies and lumbered towards them. </a:t>
            </a:r>
          </a:p>
          <a:p>
            <a:pPr marL="0" indent="0">
              <a:lnSpc>
                <a:spcPct val="150000"/>
              </a:lnSpc>
              <a:buNone/>
            </a:pPr>
            <a:r>
              <a:rPr lang="en-GB" sz="1000" dirty="0">
                <a:latin typeface="XCCW Joined 6a" panose="03050602040000000000" pitchFamily="66" charset="0"/>
              </a:rPr>
              <a:t>"Wot you on </a:t>
            </a:r>
            <a:r>
              <a:rPr lang="en-GB" sz="1000" dirty="0" err="1">
                <a:latin typeface="XCCW Joined 6a" panose="03050602040000000000" pitchFamily="66" charset="0"/>
              </a:rPr>
              <a:t>abaht</a:t>
            </a:r>
            <a:r>
              <a:rPr lang="en-GB" sz="1000" dirty="0">
                <a:latin typeface="XCCW Joined 6a" panose="03050602040000000000" pitchFamily="66" charset="0"/>
              </a:rPr>
              <a:t>? She told me he </a:t>
            </a:r>
            <a:r>
              <a:rPr lang="en-GB" sz="1000" dirty="0" err="1">
                <a:latin typeface="XCCW Joined 6a" panose="03050602040000000000" pitchFamily="66" charset="0"/>
              </a:rPr>
              <a:t>wuth</a:t>
            </a:r>
            <a:r>
              <a:rPr lang="en-GB" sz="1000" dirty="0">
                <a:latin typeface="XCCW Joined 6a" panose="03050602040000000000" pitchFamily="66" charset="0"/>
              </a:rPr>
              <a:t> </a:t>
            </a:r>
            <a:r>
              <a:rPr lang="en-GB" sz="1000" dirty="0" err="1">
                <a:latin typeface="XCCW Joined 6a" panose="03050602040000000000" pitchFamily="66" charset="0"/>
              </a:rPr>
              <a:t>stayin</a:t>
            </a:r>
            <a:r>
              <a:rPr lang="en-GB" sz="1000" dirty="0">
                <a:latin typeface="XCCW Joined 6a" panose="03050602040000000000" pitchFamily="66" charset="0"/>
              </a:rPr>
              <a:t>'. Said he </a:t>
            </a:r>
            <a:r>
              <a:rPr lang="en-GB" sz="1000" dirty="0" err="1">
                <a:latin typeface="XCCW Joined 6a" panose="03050602040000000000" pitchFamily="66" charset="0"/>
              </a:rPr>
              <a:t>wath</a:t>
            </a:r>
            <a:r>
              <a:rPr lang="en-GB" sz="1000" dirty="0">
                <a:latin typeface="XCCW Joined 6a" panose="03050602040000000000" pitchFamily="66" charset="0"/>
              </a:rPr>
              <a:t> wicked and </a:t>
            </a:r>
            <a:r>
              <a:rPr lang="en-GB" sz="1000" dirty="0" err="1">
                <a:latin typeface="XCCW Joined 6a" panose="03050602040000000000" pitchFamily="66" charset="0"/>
              </a:rPr>
              <a:t>wuth</a:t>
            </a:r>
            <a:r>
              <a:rPr lang="en-GB" sz="1000" dirty="0">
                <a:latin typeface="XCCW Joined 6a" panose="03050602040000000000" pitchFamily="66" charset="0"/>
              </a:rPr>
              <a:t> </a:t>
            </a:r>
            <a:r>
              <a:rPr lang="en-GB" sz="1000" dirty="0" err="1">
                <a:latin typeface="XCCW Joined 6a" panose="03050602040000000000" pitchFamily="66" charset="0"/>
              </a:rPr>
              <a:t>bein</a:t>
            </a:r>
            <a:r>
              <a:rPr lang="en-GB" sz="1000" dirty="0">
                <a:latin typeface="XCCW Joined 6a" panose="03050602040000000000" pitchFamily="66" charset="0"/>
              </a:rPr>
              <a:t>' sent to an home </a:t>
            </a:r>
            <a:r>
              <a:rPr lang="en-GB" sz="1000" dirty="0" err="1">
                <a:latin typeface="XCCW Joined 6a" panose="03050602040000000000" pitchFamily="66" charset="0"/>
              </a:rPr>
              <a:t>fer</a:t>
            </a:r>
            <a:r>
              <a:rPr lang="en-GB" sz="1000" dirty="0">
                <a:latin typeface="XCCW Joined 6a" panose="03050602040000000000" pitchFamily="66" charset="0"/>
              </a:rPr>
              <a:t> bad boys." </a:t>
            </a:r>
          </a:p>
          <a:p>
            <a:pPr marL="0" indent="0">
              <a:lnSpc>
                <a:spcPct val="150000"/>
              </a:lnSpc>
              <a:buNone/>
            </a:pPr>
            <a:r>
              <a:rPr lang="en-GB" sz="1000" dirty="0">
                <a:latin typeface="XCCW Joined 6a" panose="03050602040000000000" pitchFamily="66" charset="0"/>
              </a:rPr>
              <a:t>"Boy was never bad with me. That I can vouch for," said Tom. </a:t>
            </a:r>
          </a:p>
          <a:p>
            <a:pPr marL="0" indent="0">
              <a:lnSpc>
                <a:spcPct val="150000"/>
              </a:lnSpc>
              <a:buNone/>
            </a:pPr>
            <a:endParaRPr lang="en-GB" sz="1000" dirty="0">
              <a:latin typeface="XCCW Joined 6a" panose="03050602040000000000" pitchFamily="66" charset="0"/>
            </a:endParaRPr>
          </a:p>
          <a:p>
            <a:pPr marL="0" indent="0">
              <a:lnSpc>
                <a:spcPct val="150000"/>
              </a:lnSpc>
              <a:buNone/>
            </a:pPr>
            <a:endParaRPr lang="en-GB" sz="1000" dirty="0">
              <a:latin typeface="XCCW Joined 6a" panose="03050602040000000000" pitchFamily="66" charset="0"/>
            </a:endParaRPr>
          </a:p>
          <a:p>
            <a:pPr marL="0" indent="0">
              <a:lnSpc>
                <a:spcPct val="150000"/>
              </a:lnSpc>
              <a:buNone/>
            </a:pPr>
            <a:endParaRPr lang="en-GB" sz="1000" dirty="0">
              <a:latin typeface="XCCW Joined 6a" panose="03050602040000000000" pitchFamily="66" charset="0"/>
            </a:endParaRPr>
          </a:p>
          <a:p>
            <a:pPr marL="0" indent="0">
              <a:lnSpc>
                <a:spcPct val="150000"/>
              </a:lnSpc>
              <a:buNone/>
            </a:pPr>
            <a:endParaRPr lang="en-GB" sz="1000" dirty="0" smtClean="0">
              <a:latin typeface="XCCW Joined 6a" panose="03050602040000000000" pitchFamily="66" charset="0"/>
            </a:endParaRPr>
          </a:p>
          <a:p>
            <a:pPr marL="0" indent="0">
              <a:lnSpc>
                <a:spcPct val="150000"/>
              </a:lnSpc>
              <a:buNone/>
            </a:pPr>
            <a:endParaRPr lang="en-GB" sz="1000" dirty="0" smtClean="0">
              <a:latin typeface="XCCW Joined 6a" panose="03050602040000000000" pitchFamily="66" charset="0"/>
            </a:endParaRPr>
          </a:p>
          <a:p>
            <a:pPr marL="0" indent="0">
              <a:lnSpc>
                <a:spcPct val="150000"/>
              </a:lnSpc>
              <a:buNone/>
            </a:pPr>
            <a:endParaRPr lang="en-GB" sz="1000" dirty="0">
              <a:latin typeface="XCCW Joined 6a" panose="03050602040000000000" pitchFamily="66" charset="0"/>
            </a:endParaRPr>
          </a:p>
        </p:txBody>
      </p:sp>
      <p:pic>
        <p:nvPicPr>
          <p:cNvPr id="2" name="Page 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50837" y="183038"/>
            <a:ext cx="487363" cy="487363"/>
          </a:xfrm>
          <a:prstGeom prst="rect">
            <a:avLst/>
          </a:prstGeom>
        </p:spPr>
      </p:pic>
    </p:spTree>
    <p:extLst>
      <p:ext uri="{BB962C8B-B14F-4D97-AF65-F5344CB8AC3E}">
        <p14:creationId xmlns:p14="http://schemas.microsoft.com/office/powerpoint/2010/main" val="99119419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95218"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6720"/>
            <a:ext cx="10515600" cy="5584780"/>
          </a:xfrm>
        </p:spPr>
        <p:txBody>
          <a:bodyPr>
            <a:noAutofit/>
          </a:bodyPr>
          <a:lstStyle/>
          <a:p>
            <a:pPr marL="0" indent="0">
              <a:lnSpc>
                <a:spcPct val="150000"/>
              </a:lnSpc>
              <a:buNone/>
            </a:pPr>
            <a:r>
              <a:rPr lang="en-GB" sz="1000" dirty="0">
                <a:latin typeface="XCCW Joined 6a" panose="03050602040000000000" pitchFamily="66" charset="0"/>
              </a:rPr>
              <a:t>" '</a:t>
            </a:r>
            <a:r>
              <a:rPr lang="en-GB" sz="1000" dirty="0" err="1">
                <a:latin typeface="XCCW Joined 6a" panose="03050602040000000000" pitchFamily="66" charset="0"/>
              </a:rPr>
              <a:t>Oo</a:t>
            </a:r>
            <a:r>
              <a:rPr lang="en-GB" sz="1000" dirty="0">
                <a:latin typeface="XCCW Joined 6a" panose="03050602040000000000" pitchFamily="66" charset="0"/>
              </a:rPr>
              <a:t> are you then, sir?" Glad asked. </a:t>
            </a:r>
          </a:p>
          <a:p>
            <a:pPr marL="0" indent="0">
              <a:lnSpc>
                <a:spcPct val="150000"/>
              </a:lnSpc>
              <a:buNone/>
            </a:pPr>
            <a:r>
              <a:rPr lang="en-GB" sz="1000" dirty="0">
                <a:latin typeface="XCCW Joined 6a" panose="03050602040000000000" pitchFamily="66" charset="0"/>
              </a:rPr>
              <a:t>"Tom Oakley." </a:t>
            </a:r>
          </a:p>
          <a:p>
            <a:pPr marL="0" indent="0">
              <a:lnSpc>
                <a:spcPct val="150000"/>
              </a:lnSpc>
              <a:buNone/>
            </a:pPr>
            <a:r>
              <a:rPr lang="en-GB" sz="1000" dirty="0">
                <a:latin typeface="XCCW Joined 6a" panose="03050602040000000000" pitchFamily="66" charset="0"/>
              </a:rPr>
              <a:t>"Willie stayed </a:t>
            </a:r>
            <a:r>
              <a:rPr lang="en-GB" sz="1000" dirty="0" err="1">
                <a:latin typeface="XCCW Joined 6a" panose="03050602040000000000" pitchFamily="66" charset="0"/>
              </a:rPr>
              <a:t>wiv</a:t>
            </a:r>
            <a:r>
              <a:rPr lang="en-GB" sz="1000" dirty="0">
                <a:latin typeface="XCCW Joined 6a" panose="03050602040000000000" pitchFamily="66" charset="0"/>
              </a:rPr>
              <a:t> him for nearly six months." </a:t>
            </a:r>
          </a:p>
          <a:p>
            <a:pPr marL="0" indent="0">
              <a:lnSpc>
                <a:spcPct val="150000"/>
              </a:lnSpc>
              <a:buNone/>
            </a:pPr>
            <a:r>
              <a:rPr lang="en-GB" sz="1000" dirty="0">
                <a:latin typeface="XCCW Joined 6a" panose="03050602040000000000" pitchFamily="66" charset="0"/>
              </a:rPr>
              <a:t>Glad shrugged. </a:t>
            </a:r>
          </a:p>
          <a:p>
            <a:pPr marL="0" indent="0">
              <a:lnSpc>
                <a:spcPct val="150000"/>
              </a:lnSpc>
              <a:buNone/>
            </a:pPr>
            <a:r>
              <a:rPr lang="en-GB" sz="1000" dirty="0">
                <a:latin typeface="XCCW Joined 6a" panose="03050602040000000000" pitchFamily="66" charset="0"/>
              </a:rPr>
              <a:t>"I </a:t>
            </a:r>
            <a:r>
              <a:rPr lang="en-GB" sz="1000" dirty="0" err="1">
                <a:latin typeface="XCCW Joined 6a" panose="03050602040000000000" pitchFamily="66" charset="0"/>
              </a:rPr>
              <a:t>ain't</a:t>
            </a:r>
            <a:r>
              <a:rPr lang="en-GB" sz="1000" dirty="0">
                <a:latin typeface="XCCW Joined 6a" panose="03050602040000000000" pitchFamily="66" charset="0"/>
              </a:rPr>
              <a:t> </a:t>
            </a:r>
            <a:r>
              <a:rPr lang="en-GB" sz="1000" dirty="0" err="1">
                <a:latin typeface="XCCW Joined 6a" panose="03050602040000000000" pitchFamily="66" charset="0"/>
              </a:rPr>
              <a:t>theen</a:t>
            </a:r>
            <a:r>
              <a:rPr lang="en-GB" sz="1000" dirty="0">
                <a:latin typeface="XCCW Joined 6a" panose="03050602040000000000" pitchFamily="66" charset="0"/>
              </a:rPr>
              <a:t> him </a:t>
            </a:r>
            <a:r>
              <a:rPr lang="en-GB" sz="1000" dirty="0" err="1">
                <a:latin typeface="XCCW Joined 6a" panose="03050602040000000000" pitchFamily="66" charset="0"/>
              </a:rPr>
              <a:t>thinth</a:t>
            </a:r>
            <a:r>
              <a:rPr lang="en-GB" sz="1000" dirty="0">
                <a:latin typeface="XCCW Joined 6a" panose="03050602040000000000" pitchFamily="66" charset="0"/>
              </a:rPr>
              <a:t> September." </a:t>
            </a:r>
          </a:p>
          <a:p>
            <a:pPr marL="0" indent="0">
              <a:lnSpc>
                <a:spcPct val="150000"/>
              </a:lnSpc>
              <a:buNone/>
            </a:pPr>
            <a:r>
              <a:rPr lang="en-GB" sz="1000" dirty="0">
                <a:latin typeface="XCCW Joined 6a" panose="03050602040000000000" pitchFamily="66" charset="0"/>
              </a:rPr>
              <a:t>"What about Mrs. Beech?" began Tom. </a:t>
            </a:r>
          </a:p>
          <a:p>
            <a:pPr marL="0" indent="0">
              <a:lnSpc>
                <a:spcPct val="150000"/>
              </a:lnSpc>
              <a:buNone/>
            </a:pPr>
            <a:r>
              <a:rPr lang="en-GB" sz="1000" dirty="0">
                <a:latin typeface="XCCW Joined 6a" panose="03050602040000000000" pitchFamily="66" charset="0"/>
              </a:rPr>
              <a:t>"She keeps herself to herself. Bit of a madam. Thinks she's a </a:t>
            </a:r>
            <a:r>
              <a:rPr lang="en-GB" sz="1000" dirty="0" err="1">
                <a:latin typeface="XCCW Joined 6a" panose="03050602040000000000" pitchFamily="66" charset="0"/>
              </a:rPr>
              <a:t>bleedin</a:t>
            </a:r>
            <a:r>
              <a:rPr lang="en-GB" sz="1000" dirty="0">
                <a:latin typeface="XCCW Joined 6a" panose="03050602040000000000" pitchFamily="66" charset="0"/>
              </a:rPr>
              <a:t>' saint if you'll </a:t>
            </a:r>
            <a:r>
              <a:rPr lang="en-GB" sz="1000" dirty="0" err="1">
                <a:latin typeface="XCCW Joined 6a" panose="03050602040000000000" pitchFamily="66" charset="0"/>
              </a:rPr>
              <a:t>excooth</a:t>
            </a:r>
            <a:r>
              <a:rPr lang="en-GB" sz="1000" dirty="0">
                <a:latin typeface="XCCW Joined 6a" panose="03050602040000000000" pitchFamily="66" charset="0"/>
              </a:rPr>
              <a:t> me </a:t>
            </a:r>
            <a:r>
              <a:rPr lang="en-GB" sz="1000" dirty="0" err="1">
                <a:latin typeface="XCCW Joined 6a" panose="03050602040000000000" pitchFamily="66" charset="0"/>
              </a:rPr>
              <a:t>languidge</a:t>
            </a:r>
            <a:r>
              <a:rPr lang="en-GB" sz="1000" dirty="0">
                <a:latin typeface="XCCW Joined 6a" panose="03050602040000000000" pitchFamily="66" charset="0"/>
              </a:rPr>
              <a:t>. She does night shifts so I don't never see her. I live next door, </a:t>
            </a:r>
            <a:r>
              <a:rPr lang="en-GB" sz="1000" dirty="0" err="1">
                <a:latin typeface="XCCW Joined 6a" panose="03050602040000000000" pitchFamily="66" charset="0"/>
              </a:rPr>
              <a:t>yer</a:t>
            </a:r>
            <a:r>
              <a:rPr lang="en-GB" sz="1000" dirty="0">
                <a:latin typeface="XCCW Joined 6a" panose="03050602040000000000" pitchFamily="66" charset="0"/>
              </a:rPr>
              <a:t> see. Mind you," she whispered, "I don't '</a:t>
            </a:r>
            <a:r>
              <a:rPr lang="en-GB" sz="1000" dirty="0" err="1">
                <a:latin typeface="XCCW Joined 6a" panose="03050602040000000000" pitchFamily="66" charset="0"/>
              </a:rPr>
              <a:t>arf</a:t>
            </a:r>
            <a:r>
              <a:rPr lang="en-GB" sz="1000" dirty="0">
                <a:latin typeface="XCCW Joined 6a" panose="03050602040000000000" pitchFamily="66" charset="0"/>
              </a:rPr>
              <a:t> hear some funny noises. Very funny." </a:t>
            </a:r>
          </a:p>
          <a:p>
            <a:pPr marL="0" indent="0">
              <a:lnSpc>
                <a:spcPct val="150000"/>
              </a:lnSpc>
              <a:buNone/>
            </a:pPr>
            <a:r>
              <a:rPr lang="en-GB" sz="1000" dirty="0">
                <a:latin typeface="XCCW Joined 6a" panose="03050602040000000000" pitchFamily="66" charset="0"/>
              </a:rPr>
              <a:t>" 'Ow do you mean?" queried the warden. </a:t>
            </a:r>
          </a:p>
          <a:p>
            <a:pPr marL="0" indent="0">
              <a:lnSpc>
                <a:spcPct val="150000"/>
              </a:lnSpc>
              <a:buNone/>
            </a:pPr>
            <a:r>
              <a:rPr lang="en-GB" sz="1000" dirty="0">
                <a:latin typeface="XCCW Joined 6a" panose="03050602040000000000" pitchFamily="66" charset="0"/>
              </a:rPr>
              <a:t>"Bumps and whimpers." </a:t>
            </a:r>
          </a:p>
          <a:p>
            <a:pPr marL="0" indent="0">
              <a:lnSpc>
                <a:spcPct val="150000"/>
              </a:lnSpc>
              <a:buNone/>
            </a:pPr>
            <a:r>
              <a:rPr lang="en-GB" sz="1000" dirty="0">
                <a:latin typeface="XCCW Joined 6a" panose="03050602040000000000" pitchFamily="66" charset="0"/>
              </a:rPr>
              <a:t>"Bumps?" </a:t>
            </a:r>
          </a:p>
          <a:p>
            <a:pPr marL="0" indent="0">
              <a:lnSpc>
                <a:spcPct val="150000"/>
              </a:lnSpc>
              <a:buNone/>
            </a:pPr>
            <a:r>
              <a:rPr lang="en-GB" sz="1000" dirty="0">
                <a:latin typeface="XCCW Joined 6a" panose="03050602040000000000" pitchFamily="66" charset="0"/>
              </a:rPr>
              <a:t>"</a:t>
            </a:r>
            <a:r>
              <a:rPr lang="en-GB" sz="1000" dirty="0" err="1">
                <a:latin typeface="XCCW Joined 6a" panose="03050602040000000000" pitchFamily="66" charset="0"/>
              </a:rPr>
              <a:t>Yeh</a:t>
            </a:r>
            <a:r>
              <a:rPr lang="en-GB" sz="1000" dirty="0">
                <a:latin typeface="XCCW Joined 6a" panose="03050602040000000000" pitchFamily="66" charset="0"/>
              </a:rPr>
              <a:t>, like </a:t>
            </a:r>
            <a:r>
              <a:rPr lang="en-GB" sz="1000" dirty="0" err="1">
                <a:latin typeface="XCCW Joined 6a" panose="03050602040000000000" pitchFamily="66" charset="0"/>
              </a:rPr>
              <a:t>furnicher</a:t>
            </a:r>
            <a:r>
              <a:rPr lang="en-GB" sz="1000" dirty="0">
                <a:latin typeface="XCCW Joined 6a" panose="03050602040000000000" pitchFamily="66" charset="0"/>
              </a:rPr>
              <a:t> </a:t>
            </a:r>
            <a:r>
              <a:rPr lang="en-GB" sz="1000" dirty="0" err="1">
                <a:latin typeface="XCCW Joined 6a" panose="03050602040000000000" pitchFamily="66" charset="0"/>
              </a:rPr>
              <a:t>bein</a:t>
            </a:r>
            <a:r>
              <a:rPr lang="en-GB" sz="1000" dirty="0">
                <a:latin typeface="XCCW Joined 6a" panose="03050602040000000000" pitchFamily="66" charset="0"/>
              </a:rPr>
              <a:t>' moved </a:t>
            </a:r>
            <a:r>
              <a:rPr lang="en-GB" sz="1000" dirty="0" err="1">
                <a:latin typeface="XCCW Joined 6a" panose="03050602040000000000" pitchFamily="66" charset="0"/>
              </a:rPr>
              <a:t>arahnd</a:t>
            </a:r>
            <a:r>
              <a:rPr lang="en-GB" sz="1000" dirty="0">
                <a:latin typeface="XCCW Joined 6a" panose="03050602040000000000" pitchFamily="66" charset="0"/>
              </a:rPr>
              <a:t>." </a:t>
            </a:r>
          </a:p>
          <a:p>
            <a:pPr marL="0" indent="0">
              <a:lnSpc>
                <a:spcPct val="150000"/>
              </a:lnSpc>
              <a:buNone/>
            </a:pPr>
            <a:r>
              <a:rPr lang="en-GB" sz="1000" dirty="0">
                <a:latin typeface="XCCW Joined 6a" panose="03050602040000000000" pitchFamily="66" charset="0"/>
              </a:rPr>
              <a:t>"What's funny </a:t>
            </a:r>
            <a:r>
              <a:rPr lang="en-GB" sz="1000" dirty="0" err="1">
                <a:latin typeface="XCCW Joined 6a" panose="03050602040000000000" pitchFamily="66" charset="0"/>
              </a:rPr>
              <a:t>abaht</a:t>
            </a:r>
            <a:r>
              <a:rPr lang="en-GB" sz="1000" dirty="0">
                <a:latin typeface="XCCW Joined 6a" panose="03050602040000000000" pitchFamily="66" charset="0"/>
              </a:rPr>
              <a:t> that?" </a:t>
            </a:r>
          </a:p>
          <a:p>
            <a:pPr marL="0" indent="0">
              <a:lnSpc>
                <a:spcPct val="150000"/>
              </a:lnSpc>
              <a:buNone/>
            </a:pPr>
            <a:r>
              <a:rPr lang="en-GB" sz="1000" dirty="0">
                <a:latin typeface="XCCW Joined 6a" panose="03050602040000000000" pitchFamily="66" charset="0"/>
              </a:rPr>
              <a:t>"At three in the </a:t>
            </a:r>
            <a:r>
              <a:rPr lang="en-GB" sz="1000" dirty="0" err="1">
                <a:latin typeface="XCCW Joined 6a" panose="03050602040000000000" pitchFamily="66" charset="0"/>
              </a:rPr>
              <a:t>bleedin</a:t>
            </a:r>
            <a:r>
              <a:rPr lang="en-GB" sz="1000" dirty="0">
                <a:latin typeface="XCCW Joined 6a" panose="03050602040000000000" pitchFamily="66" charset="0"/>
              </a:rPr>
              <a:t>' </a:t>
            </a:r>
            <a:r>
              <a:rPr lang="en-GB" sz="1000" dirty="0" err="1">
                <a:latin typeface="XCCW Joined 6a" panose="03050602040000000000" pitchFamily="66" charset="0"/>
              </a:rPr>
              <a:t>mornin</a:t>
            </a:r>
            <a:r>
              <a:rPr lang="en-GB" sz="1000" dirty="0">
                <a:latin typeface="XCCW Joined 6a" panose="03050602040000000000" pitchFamily="66" charset="0"/>
              </a:rPr>
              <a:t>!! That's what's funny. She's probably </a:t>
            </a:r>
            <a:r>
              <a:rPr lang="en-GB" sz="1000" dirty="0" err="1">
                <a:latin typeface="XCCW Joined 6a" panose="03050602040000000000" pitchFamily="66" charset="0"/>
              </a:rPr>
              <a:t>dustin</a:t>
            </a:r>
            <a:r>
              <a:rPr lang="en-GB" sz="1000" dirty="0">
                <a:latin typeface="XCCW Joined 6a" panose="03050602040000000000" pitchFamily="66" charset="0"/>
              </a:rPr>
              <a:t>' her Bible." </a:t>
            </a:r>
          </a:p>
          <a:p>
            <a:pPr marL="0" indent="0">
              <a:lnSpc>
                <a:spcPct val="150000"/>
              </a:lnSpc>
              <a:buNone/>
            </a:pPr>
            <a:r>
              <a:rPr lang="en-GB" sz="1000" dirty="0">
                <a:latin typeface="XCCW Joined 6a" panose="03050602040000000000" pitchFamily="66" charset="0"/>
              </a:rPr>
              <a:t>The warden turned wearily. </a:t>
            </a:r>
          </a:p>
          <a:p>
            <a:pPr marL="0" indent="0">
              <a:lnSpc>
                <a:spcPct val="150000"/>
              </a:lnSpc>
              <a:buNone/>
            </a:pPr>
            <a:r>
              <a:rPr lang="en-GB" sz="1000" dirty="0">
                <a:latin typeface="XCCW Joined 6a" panose="03050602040000000000" pitchFamily="66" charset="0"/>
              </a:rPr>
              <a:t>"Looks like a dead end, don't it, Mr. Oakley?" </a:t>
            </a:r>
          </a:p>
          <a:p>
            <a:pPr marL="0" indent="0">
              <a:lnSpc>
                <a:spcPct val="150000"/>
              </a:lnSpc>
              <a:buNone/>
            </a:pPr>
            <a:r>
              <a:rPr lang="en-GB" sz="1000" dirty="0">
                <a:latin typeface="XCCW Joined 6a" panose="03050602040000000000" pitchFamily="66" charset="0"/>
              </a:rPr>
              <a:t>"I'd still like to see where he lives," said Tom. </a:t>
            </a:r>
          </a:p>
          <a:p>
            <a:pPr marL="0" indent="0">
              <a:lnSpc>
                <a:spcPct val="150000"/>
              </a:lnSpc>
              <a:buNone/>
            </a:pPr>
            <a:endParaRPr lang="en-GB" sz="1000" dirty="0">
              <a:latin typeface="XCCW Joined 6a" panose="03050602040000000000" pitchFamily="66" charset="0"/>
            </a:endParaRPr>
          </a:p>
          <a:p>
            <a:pPr marL="0" indent="0">
              <a:lnSpc>
                <a:spcPct val="150000"/>
              </a:lnSpc>
              <a:buNone/>
            </a:pPr>
            <a:endParaRPr lang="en-GB" sz="1000" dirty="0">
              <a:latin typeface="XCCW Joined 6a" panose="03050602040000000000" pitchFamily="66" charset="0"/>
            </a:endParaRPr>
          </a:p>
          <a:p>
            <a:pPr marL="0" indent="0">
              <a:lnSpc>
                <a:spcPct val="150000"/>
              </a:lnSpc>
              <a:buNone/>
            </a:pPr>
            <a:endParaRPr lang="en-GB" sz="1000" dirty="0">
              <a:latin typeface="XCCW Joined 6a" panose="03050602040000000000" pitchFamily="66" charset="0"/>
            </a:endParaRPr>
          </a:p>
          <a:p>
            <a:pPr marL="0" indent="0">
              <a:lnSpc>
                <a:spcPct val="150000"/>
              </a:lnSpc>
              <a:buNone/>
            </a:pPr>
            <a:endParaRPr lang="en-GB" sz="1000" dirty="0" smtClean="0">
              <a:latin typeface="XCCW Joined 6a" panose="03050602040000000000" pitchFamily="66" charset="0"/>
            </a:endParaRPr>
          </a:p>
          <a:p>
            <a:pPr marL="0" indent="0">
              <a:lnSpc>
                <a:spcPct val="150000"/>
              </a:lnSpc>
              <a:buNone/>
            </a:pPr>
            <a:endParaRPr lang="en-GB" sz="1000" dirty="0" smtClean="0">
              <a:latin typeface="XCCW Joined 6a" panose="03050602040000000000" pitchFamily="66" charset="0"/>
            </a:endParaRPr>
          </a:p>
          <a:p>
            <a:pPr marL="0" indent="0">
              <a:lnSpc>
                <a:spcPct val="150000"/>
              </a:lnSpc>
              <a:buNone/>
            </a:pPr>
            <a:endParaRPr lang="en-GB" sz="1000" dirty="0">
              <a:latin typeface="XCCW Joined 6a" panose="03050602040000000000" pitchFamily="66" charset="0"/>
            </a:endParaRPr>
          </a:p>
        </p:txBody>
      </p:sp>
      <p:pic>
        <p:nvPicPr>
          <p:cNvPr id="2" name="Page 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50837" y="284570"/>
            <a:ext cx="487363" cy="487363"/>
          </a:xfrm>
          <a:prstGeom prst="rect">
            <a:avLst/>
          </a:prstGeom>
        </p:spPr>
      </p:pic>
    </p:spTree>
    <p:extLst>
      <p:ext uri="{BB962C8B-B14F-4D97-AF65-F5344CB8AC3E}">
        <p14:creationId xmlns:p14="http://schemas.microsoft.com/office/powerpoint/2010/main" val="206667780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6673"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74766"/>
            <a:ext cx="10515600" cy="5584780"/>
          </a:xfrm>
        </p:spPr>
        <p:txBody>
          <a:bodyPr>
            <a:noAutofit/>
          </a:bodyPr>
          <a:lstStyle/>
          <a:p>
            <a:pPr marL="0" indent="0">
              <a:lnSpc>
                <a:spcPct val="150000"/>
              </a:lnSpc>
              <a:buNone/>
            </a:pPr>
            <a:r>
              <a:rPr lang="en-GB" sz="1000" dirty="0">
                <a:latin typeface="XCCW Joined 6a" panose="03050602040000000000" pitchFamily="66" charset="0"/>
              </a:rPr>
              <a:t>"You cum </a:t>
            </a:r>
            <a:r>
              <a:rPr lang="en-GB" sz="1000" dirty="0" err="1">
                <a:latin typeface="XCCW Joined 6a" panose="03050602040000000000" pitchFamily="66" charset="0"/>
              </a:rPr>
              <a:t>wiv</a:t>
            </a:r>
            <a:r>
              <a:rPr lang="en-GB" sz="1000" dirty="0">
                <a:latin typeface="XCCW Joined 6a" panose="03050602040000000000" pitchFamily="66" charset="0"/>
              </a:rPr>
              <a:t> me, luv," said Glad. "You fond of that Willie, then?" </a:t>
            </a:r>
          </a:p>
          <a:p>
            <a:pPr marL="0" indent="0">
              <a:lnSpc>
                <a:spcPct val="150000"/>
              </a:lnSpc>
              <a:buNone/>
            </a:pPr>
            <a:r>
              <a:rPr lang="en-GB" sz="1000" dirty="0">
                <a:latin typeface="XCCW Joined 6a" panose="03050602040000000000" pitchFamily="66" charset="0"/>
              </a:rPr>
              <a:t>Tom nodded. </a:t>
            </a:r>
          </a:p>
          <a:p>
            <a:pPr marL="0" indent="0">
              <a:lnSpc>
                <a:spcPct val="150000"/>
              </a:lnSpc>
              <a:buNone/>
            </a:pPr>
            <a:r>
              <a:rPr lang="en-GB" sz="1000" dirty="0">
                <a:latin typeface="XCCW Joined 6a" panose="03050602040000000000" pitchFamily="66" charset="0"/>
              </a:rPr>
              <a:t>"Queer, that. You're the first person I know who is. I don't think his own </a:t>
            </a:r>
            <a:r>
              <a:rPr lang="en-GB" sz="1000" dirty="0" err="1">
                <a:latin typeface="XCCW Joined 6a" panose="03050602040000000000" pitchFamily="66" charset="0"/>
              </a:rPr>
              <a:t>muvver</a:t>
            </a:r>
            <a:r>
              <a:rPr lang="en-GB" sz="1000" dirty="0">
                <a:latin typeface="XCCW Joined 6a" panose="03050602040000000000" pitchFamily="66" charset="0"/>
              </a:rPr>
              <a:t> is even fond of him." </a:t>
            </a:r>
          </a:p>
          <a:p>
            <a:pPr marL="0" indent="0">
              <a:lnSpc>
                <a:spcPct val="150000"/>
              </a:lnSpc>
              <a:buNone/>
            </a:pPr>
            <a:r>
              <a:rPr lang="en-GB" sz="1000" dirty="0">
                <a:latin typeface="XCCW Joined 6a" panose="03050602040000000000" pitchFamily="66" charset="0"/>
              </a:rPr>
              <a:t>"</a:t>
            </a:r>
            <a:r>
              <a:rPr lang="en-GB" sz="1000" dirty="0" err="1">
                <a:latin typeface="XCCW Joined 6a" panose="03050602040000000000" pitchFamily="66" charset="0"/>
              </a:rPr>
              <a:t>Mebbe</a:t>
            </a:r>
            <a:r>
              <a:rPr lang="en-GB" sz="1000" dirty="0">
                <a:latin typeface="XCCW Joined 6a" panose="03050602040000000000" pitchFamily="66" charset="0"/>
              </a:rPr>
              <a:t> she'll see me," said Tom. </a:t>
            </a:r>
          </a:p>
          <a:p>
            <a:pPr marL="0" indent="0">
              <a:lnSpc>
                <a:spcPct val="150000"/>
              </a:lnSpc>
              <a:buNone/>
            </a:pPr>
            <a:r>
              <a:rPr lang="en-GB" sz="1000" dirty="0">
                <a:latin typeface="XCCW Joined 6a" panose="03050602040000000000" pitchFamily="66" charset="0"/>
              </a:rPr>
              <a:t>"Blimey, I forgot. She's </a:t>
            </a:r>
            <a:r>
              <a:rPr lang="en-GB" sz="1000" dirty="0" err="1">
                <a:latin typeface="XCCW Joined 6a" panose="03050602040000000000" pitchFamily="66" charset="0"/>
              </a:rPr>
              <a:t>gawn</a:t>
            </a:r>
            <a:r>
              <a:rPr lang="en-GB" sz="1000" dirty="0">
                <a:latin typeface="XCCW Joined 6a" panose="03050602040000000000" pitchFamily="66" charset="0"/>
              </a:rPr>
              <a:t> away. To the coast. For a Bible </a:t>
            </a:r>
            <a:r>
              <a:rPr lang="en-GB" sz="1000" dirty="0" err="1">
                <a:latin typeface="XCCW Joined 6a" panose="03050602040000000000" pitchFamily="66" charset="0"/>
              </a:rPr>
              <a:t>meetin</a:t>
            </a:r>
            <a:r>
              <a:rPr lang="en-GB" sz="1000" dirty="0">
                <a:latin typeface="XCCW Joined 6a" panose="03050602040000000000" pitchFamily="66" charset="0"/>
              </a:rPr>
              <a:t>' or </a:t>
            </a:r>
            <a:r>
              <a:rPr lang="en-GB" sz="1000" dirty="0" err="1">
                <a:latin typeface="XCCW Joined 6a" panose="03050602040000000000" pitchFamily="66" charset="0"/>
              </a:rPr>
              <a:t>somethin</a:t>
            </a:r>
            <a:r>
              <a:rPr lang="en-GB" sz="1000" dirty="0">
                <a:latin typeface="XCCW Joined 6a" panose="03050602040000000000" pitchFamily="66" charset="0"/>
              </a:rPr>
              <a:t>'. She told me last week. </a:t>
            </a:r>
            <a:r>
              <a:rPr lang="en-GB" sz="1000" dirty="0" err="1">
                <a:latin typeface="XCCW Joined 6a" panose="03050602040000000000" pitchFamily="66" charset="0"/>
              </a:rPr>
              <a:t>Dunno</a:t>
            </a:r>
            <a:r>
              <a:rPr lang="en-GB" sz="1000" dirty="0">
                <a:latin typeface="XCCW Joined 6a" panose="03050602040000000000" pitchFamily="66" charset="0"/>
              </a:rPr>
              <a:t> why. She don't usually condescend to even look at me." </a:t>
            </a:r>
          </a:p>
          <a:p>
            <a:pPr marL="0" indent="0">
              <a:lnSpc>
                <a:spcPct val="150000"/>
              </a:lnSpc>
              <a:buNone/>
            </a:pPr>
            <a:r>
              <a:rPr lang="en-GB" sz="1000" dirty="0">
                <a:latin typeface="XCCW Joined 6a" panose="03050602040000000000" pitchFamily="66" charset="0"/>
              </a:rPr>
              <a:t>"Why </a:t>
            </a:r>
            <a:r>
              <a:rPr lang="en-GB" sz="1000" dirty="0" err="1">
                <a:latin typeface="XCCW Joined 6a" panose="03050602040000000000" pitchFamily="66" charset="0"/>
              </a:rPr>
              <a:t>warn't</a:t>
            </a:r>
            <a:r>
              <a:rPr lang="en-GB" sz="1000" dirty="0">
                <a:latin typeface="XCCW Joined 6a" panose="03050602040000000000" pitchFamily="66" charset="0"/>
              </a:rPr>
              <a:t> I informed?" commented the warden. </a:t>
            </a:r>
          </a:p>
          <a:p>
            <a:pPr marL="0" indent="0">
              <a:lnSpc>
                <a:spcPct val="150000"/>
              </a:lnSpc>
              <a:buNone/>
            </a:pPr>
            <a:r>
              <a:rPr lang="en-GB" sz="1000" dirty="0">
                <a:latin typeface="XCCW Joined 6a" panose="03050602040000000000" pitchFamily="66" charset="0"/>
              </a:rPr>
              <a:t>"It's up to her, </a:t>
            </a:r>
            <a:r>
              <a:rPr lang="en-GB" sz="1000" dirty="0" err="1">
                <a:latin typeface="XCCW Joined 6a" panose="03050602040000000000" pitchFamily="66" charset="0"/>
              </a:rPr>
              <a:t>ain't</a:t>
            </a:r>
            <a:r>
              <a:rPr lang="en-GB" sz="1000" dirty="0">
                <a:latin typeface="XCCW Joined 6a" panose="03050602040000000000" pitchFamily="66" charset="0"/>
              </a:rPr>
              <a:t> it?" </a:t>
            </a:r>
          </a:p>
          <a:p>
            <a:pPr marL="0" indent="0">
              <a:lnSpc>
                <a:spcPct val="150000"/>
              </a:lnSpc>
              <a:buNone/>
            </a:pPr>
            <a:r>
              <a:rPr lang="en-GB" sz="1000" dirty="0">
                <a:latin typeface="XCCW Joined 6a" panose="03050602040000000000" pitchFamily="66" charset="0"/>
              </a:rPr>
              <a:t>The warden gave a despairing sigh. "Do you still want to see the place, Mr. Oakley?" </a:t>
            </a:r>
          </a:p>
          <a:p>
            <a:pPr marL="0" indent="0">
              <a:lnSpc>
                <a:spcPct val="150000"/>
              </a:lnSpc>
              <a:buNone/>
            </a:pPr>
            <a:r>
              <a:rPr lang="en-GB" sz="1000" dirty="0">
                <a:latin typeface="XCCW Joined 6a" panose="03050602040000000000" pitchFamily="66" charset="0"/>
              </a:rPr>
              <a:t>Tom nodded. </a:t>
            </a:r>
          </a:p>
          <a:p>
            <a:pPr marL="0" indent="0">
              <a:lnSpc>
                <a:spcPct val="150000"/>
              </a:lnSpc>
              <a:buNone/>
            </a:pPr>
            <a:r>
              <a:rPr lang="en-GB" sz="1000" dirty="0">
                <a:latin typeface="XCCW Joined 6a" panose="03050602040000000000" pitchFamily="66" charset="0"/>
              </a:rPr>
              <a:t>They had to wait a good two hours before they could leave. The small building grew foggy with tobacco smoke. A Women's Voluntary Services lady in green uniform visited them with tea and sticky buns, and a man called Jack undipped a rather battered accordion and started playing it. The small group that Glad was part of was in the middle of singing. "We're Going to Hang Out the Washing on the Siegfried Line" when the All Clear was sounded, and they left it unfinished in their scramble to get out. </a:t>
            </a:r>
          </a:p>
          <a:p>
            <a:pPr marL="0" indent="0">
              <a:lnSpc>
                <a:spcPct val="150000"/>
              </a:lnSpc>
              <a:buNone/>
            </a:pPr>
            <a:r>
              <a:rPr lang="en-GB" sz="1000" dirty="0">
                <a:latin typeface="XCCW Joined 6a" panose="03050602040000000000" pitchFamily="66" charset="0"/>
              </a:rPr>
              <a:t>Tom was relieved to be outside again. His clothes smelled of stale tobacco and sweat. He breathed in the night air as if it was nectar. Glad was waiting for him. Together she and the warden accompanied him to Willie's home. </a:t>
            </a:r>
          </a:p>
          <a:p>
            <a:pPr marL="0" indent="0">
              <a:lnSpc>
                <a:spcPct val="150000"/>
              </a:lnSpc>
              <a:buNone/>
            </a:pPr>
            <a:r>
              <a:rPr lang="en-GB" sz="1000" dirty="0">
                <a:latin typeface="XCCW Joined 6a" panose="03050602040000000000" pitchFamily="66" charset="0"/>
              </a:rPr>
              <a:t>"She fancies '</a:t>
            </a:r>
            <a:r>
              <a:rPr lang="en-GB" sz="1000" dirty="0" err="1">
                <a:latin typeface="XCCW Joined 6a" panose="03050602040000000000" pitchFamily="66" charset="0"/>
              </a:rPr>
              <a:t>erself</a:t>
            </a:r>
            <a:r>
              <a:rPr lang="en-GB" sz="1000" dirty="0">
                <a:latin typeface="XCCW Joined 6a" panose="03050602040000000000" pitchFamily="66" charset="0"/>
              </a:rPr>
              <a:t>, </a:t>
            </a:r>
            <a:r>
              <a:rPr lang="en-GB" sz="1000" dirty="0" err="1">
                <a:latin typeface="XCCW Joined 6a" panose="03050602040000000000" pitchFamily="66" charset="0"/>
              </a:rPr>
              <a:t>duth</a:t>
            </a:r>
            <a:r>
              <a:rPr lang="en-GB" sz="1000" dirty="0">
                <a:latin typeface="XCCW Joined 6a" panose="03050602040000000000" pitchFamily="66" charset="0"/>
              </a:rPr>
              <a:t> </a:t>
            </a:r>
            <a:r>
              <a:rPr lang="en-GB" sz="1000" dirty="0" err="1">
                <a:latin typeface="XCCW Joined 6a" panose="03050602040000000000" pitchFamily="66" charset="0"/>
              </a:rPr>
              <a:t>ahr</a:t>
            </a:r>
            <a:r>
              <a:rPr lang="en-GB" sz="1000" dirty="0">
                <a:latin typeface="XCCW Joined 6a" panose="03050602040000000000" pitchFamily="66" charset="0"/>
              </a:rPr>
              <a:t> Mrs. Beech," lisped Glad. "</a:t>
            </a:r>
            <a:r>
              <a:rPr lang="en-GB" sz="1000" dirty="0" err="1">
                <a:latin typeface="XCCW Joined 6a" panose="03050602040000000000" pitchFamily="66" charset="0"/>
              </a:rPr>
              <a:t>Sheeth</a:t>
            </a:r>
            <a:r>
              <a:rPr lang="en-GB" sz="1000" dirty="0">
                <a:latin typeface="XCCW Joined 6a" panose="03050602040000000000" pitchFamily="66" charset="0"/>
              </a:rPr>
              <a:t> got the downstairs and the upstairs room. She </a:t>
            </a:r>
            <a:r>
              <a:rPr lang="en-GB" sz="1000" dirty="0" err="1">
                <a:latin typeface="XCCW Joined 6a" panose="03050602040000000000" pitchFamily="66" charset="0"/>
              </a:rPr>
              <a:t>thumtimes</a:t>
            </a:r>
            <a:r>
              <a:rPr lang="en-GB" sz="1000" dirty="0">
                <a:latin typeface="XCCW Joined 6a" panose="03050602040000000000" pitchFamily="66" charset="0"/>
              </a:rPr>
              <a:t> rents her bedroom and </a:t>
            </a:r>
            <a:r>
              <a:rPr lang="en-GB" sz="1000" dirty="0" err="1">
                <a:latin typeface="XCCW Joined 6a" panose="03050602040000000000" pitchFamily="66" charset="0"/>
              </a:rPr>
              <a:t>thleeps</a:t>
            </a:r>
            <a:r>
              <a:rPr lang="en-GB" sz="1000" dirty="0">
                <a:latin typeface="XCCW Joined 6a" panose="03050602040000000000" pitchFamily="66" charset="0"/>
              </a:rPr>
              <a:t> downstairs—well, so she </a:t>
            </a:r>
            <a:r>
              <a:rPr lang="en-GB" sz="1000" dirty="0" err="1">
                <a:latin typeface="XCCW Joined 6a" panose="03050602040000000000" pitchFamily="66" charset="0"/>
              </a:rPr>
              <a:t>seth</a:t>
            </a:r>
            <a:r>
              <a:rPr lang="en-GB" sz="1000" dirty="0">
                <a:latin typeface="XCCW Joined 6a" panose="03050602040000000000" pitchFamily="66" charset="0"/>
              </a:rPr>
              <a:t>," and she winked and gave Tom a nudge. </a:t>
            </a:r>
          </a:p>
          <a:p>
            <a:pPr marL="0" indent="0">
              <a:lnSpc>
                <a:spcPct val="150000"/>
              </a:lnSpc>
              <a:buNone/>
            </a:pPr>
            <a:endParaRPr lang="en-GB" sz="1000" dirty="0">
              <a:latin typeface="XCCW Joined 6a" panose="03050602040000000000" pitchFamily="66" charset="0"/>
            </a:endParaRPr>
          </a:p>
          <a:p>
            <a:pPr marL="0" indent="0">
              <a:lnSpc>
                <a:spcPct val="150000"/>
              </a:lnSpc>
              <a:buNone/>
            </a:pPr>
            <a:endParaRPr lang="en-GB" sz="1000" dirty="0">
              <a:latin typeface="XCCW Joined 6a" panose="03050602040000000000" pitchFamily="66" charset="0"/>
            </a:endParaRPr>
          </a:p>
          <a:p>
            <a:pPr marL="0" indent="0">
              <a:lnSpc>
                <a:spcPct val="150000"/>
              </a:lnSpc>
              <a:buNone/>
            </a:pPr>
            <a:endParaRPr lang="en-GB" sz="1000" dirty="0">
              <a:latin typeface="XCCW Joined 6a" panose="03050602040000000000" pitchFamily="66" charset="0"/>
            </a:endParaRPr>
          </a:p>
          <a:p>
            <a:pPr marL="0" indent="0">
              <a:lnSpc>
                <a:spcPct val="150000"/>
              </a:lnSpc>
              <a:buNone/>
            </a:pPr>
            <a:endParaRPr lang="en-GB" sz="1000" dirty="0" smtClean="0">
              <a:latin typeface="XCCW Joined 6a" panose="03050602040000000000" pitchFamily="66" charset="0"/>
            </a:endParaRPr>
          </a:p>
          <a:p>
            <a:pPr marL="0" indent="0">
              <a:lnSpc>
                <a:spcPct val="150000"/>
              </a:lnSpc>
              <a:buNone/>
            </a:pPr>
            <a:endParaRPr lang="en-GB" sz="1000" dirty="0" smtClean="0">
              <a:latin typeface="XCCW Joined 6a" panose="03050602040000000000" pitchFamily="66" charset="0"/>
            </a:endParaRPr>
          </a:p>
          <a:p>
            <a:pPr marL="0" indent="0">
              <a:lnSpc>
                <a:spcPct val="150000"/>
              </a:lnSpc>
              <a:buNone/>
            </a:pPr>
            <a:endParaRPr lang="en-GB" sz="1000" dirty="0">
              <a:latin typeface="XCCW Joined 6a" panose="03050602040000000000" pitchFamily="66" charset="0"/>
            </a:endParaRPr>
          </a:p>
        </p:txBody>
      </p:sp>
      <p:pic>
        <p:nvPicPr>
          <p:cNvPr id="2" name="Page 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86748" y="331084"/>
            <a:ext cx="487363" cy="487363"/>
          </a:xfrm>
          <a:prstGeom prst="rect">
            <a:avLst/>
          </a:prstGeom>
        </p:spPr>
      </p:pic>
    </p:spTree>
    <p:extLst>
      <p:ext uri="{BB962C8B-B14F-4D97-AF65-F5344CB8AC3E}">
        <p14:creationId xmlns:p14="http://schemas.microsoft.com/office/powerpoint/2010/main" val="10707134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98386"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74766"/>
            <a:ext cx="10515600" cy="5584780"/>
          </a:xfrm>
        </p:spPr>
        <p:txBody>
          <a:bodyPr>
            <a:noAutofit/>
          </a:bodyPr>
          <a:lstStyle/>
          <a:p>
            <a:pPr marL="0" indent="0">
              <a:lnSpc>
                <a:spcPct val="150000"/>
              </a:lnSpc>
              <a:buNone/>
            </a:pPr>
            <a:r>
              <a:rPr lang="en-GB" sz="1000" dirty="0">
                <a:latin typeface="XCCW Joined 6a" panose="03050602040000000000" pitchFamily="66" charset="0"/>
              </a:rPr>
              <a:t>They stood outside Number Twelve and peered in at the window. One of the newspapers had slid to one side. The interior seemed dark and uninhabited. The window still had brown sticky tape on it to protect the room from the blast of falling glass. </a:t>
            </a:r>
          </a:p>
          <a:p>
            <a:pPr marL="0" indent="0">
              <a:lnSpc>
                <a:spcPct val="150000"/>
              </a:lnSpc>
              <a:buNone/>
            </a:pPr>
            <a:r>
              <a:rPr lang="en-GB" sz="1000" dirty="0">
                <a:latin typeface="XCCW Joined 6a" panose="03050602040000000000" pitchFamily="66" charset="0"/>
              </a:rPr>
              <a:t>"Deserted," remarked the warden. </a:t>
            </a:r>
          </a:p>
          <a:p>
            <a:pPr marL="0" indent="0">
              <a:lnSpc>
                <a:spcPct val="150000"/>
              </a:lnSpc>
              <a:buNone/>
            </a:pPr>
            <a:r>
              <a:rPr lang="en-GB" sz="1000" dirty="0">
                <a:latin typeface="XCCW Joined 6a" panose="03050602040000000000" pitchFamily="66" charset="0"/>
              </a:rPr>
              <a:t>Meanwhile Tom's attention was drawn to Sammy, who had started to move in an agitated manner outside the window. </a:t>
            </a:r>
          </a:p>
          <a:p>
            <a:pPr marL="0" indent="0">
              <a:lnSpc>
                <a:spcPct val="150000"/>
              </a:lnSpc>
              <a:buNone/>
            </a:pPr>
            <a:r>
              <a:rPr lang="en-GB" sz="1000" dirty="0">
                <a:latin typeface="XCCW Joined 6a" panose="03050602040000000000" pitchFamily="66" charset="0"/>
              </a:rPr>
              <a:t>"What's up, boy?" he asked. "You smell </a:t>
            </a:r>
            <a:r>
              <a:rPr lang="en-GB" sz="1000" dirty="0" err="1">
                <a:latin typeface="XCCW Joined 6a" panose="03050602040000000000" pitchFamily="66" charset="0"/>
              </a:rPr>
              <a:t>somethin</a:t>
            </a:r>
            <a:r>
              <a:rPr lang="en-GB" sz="1000" dirty="0">
                <a:latin typeface="XCCW Joined 6a" panose="03050602040000000000" pitchFamily="66" charset="0"/>
              </a:rPr>
              <a:t>'?" He crouched down and stroked him. </a:t>
            </a:r>
          </a:p>
          <a:p>
            <a:pPr marL="0" indent="0">
              <a:lnSpc>
                <a:spcPct val="150000"/>
              </a:lnSpc>
              <a:buNone/>
            </a:pPr>
            <a:r>
              <a:rPr lang="en-GB" sz="1000" dirty="0">
                <a:latin typeface="XCCW Joined 6a" panose="03050602040000000000" pitchFamily="66" charset="0"/>
              </a:rPr>
              <a:t>"What is it?" </a:t>
            </a:r>
          </a:p>
          <a:p>
            <a:pPr marL="0" indent="0">
              <a:lnSpc>
                <a:spcPct val="150000"/>
              </a:lnSpc>
              <a:buNone/>
            </a:pPr>
            <a:r>
              <a:rPr lang="en-GB" sz="1000" dirty="0">
                <a:latin typeface="XCCW Joined 6a" panose="03050602040000000000" pitchFamily="66" charset="0"/>
              </a:rPr>
              <a:t>Sammy began to whine and scratch frantically at the front door. He ran to Tom and, clinging to his trouser leg, pulled him towards it. </a:t>
            </a:r>
          </a:p>
          <a:p>
            <a:pPr marL="0" indent="0">
              <a:lnSpc>
                <a:spcPct val="150000"/>
              </a:lnSpc>
              <a:buNone/>
            </a:pPr>
            <a:r>
              <a:rPr lang="en-GB" sz="1000" dirty="0">
                <a:latin typeface="XCCW Joined 6a" panose="03050602040000000000" pitchFamily="66" charset="0"/>
              </a:rPr>
              <a:t>"No one in there, Rover," said the warden. </a:t>
            </a:r>
          </a:p>
          <a:p>
            <a:pPr marL="0" indent="0">
              <a:lnSpc>
                <a:spcPct val="150000"/>
              </a:lnSpc>
              <a:buNone/>
            </a:pPr>
            <a:r>
              <a:rPr lang="en-GB" sz="1000" dirty="0">
                <a:latin typeface="XCCW Joined 6a" panose="03050602040000000000" pitchFamily="66" charset="0"/>
              </a:rPr>
              <a:t>"</a:t>
            </a:r>
            <a:r>
              <a:rPr lang="en-GB" sz="1000" dirty="0" err="1">
                <a:latin typeface="XCCW Joined 6a" panose="03050602040000000000" pitchFamily="66" charset="0"/>
              </a:rPr>
              <a:t>Mebbe</a:t>
            </a:r>
            <a:r>
              <a:rPr lang="en-GB" sz="1000" dirty="0">
                <a:latin typeface="XCCW Joined 6a" panose="03050602040000000000" pitchFamily="66" charset="0"/>
              </a:rPr>
              <a:t>," said Tom. "But it </a:t>
            </a:r>
            <a:r>
              <a:rPr lang="en-GB" sz="1000" dirty="0" err="1">
                <a:latin typeface="XCCW Joined 6a" panose="03050602040000000000" pitchFamily="66" charset="0"/>
              </a:rPr>
              <a:t>ent</a:t>
            </a:r>
            <a:r>
              <a:rPr lang="en-GB" sz="1000" dirty="0">
                <a:latin typeface="XCCW Joined 6a" panose="03050602040000000000" pitchFamily="66" charset="0"/>
              </a:rPr>
              <a:t> like him to fuss over </a:t>
            </a:r>
            <a:r>
              <a:rPr lang="en-GB" sz="1000" dirty="0" err="1">
                <a:latin typeface="XCCW Joined 6a" panose="03050602040000000000" pitchFamily="66" charset="0"/>
              </a:rPr>
              <a:t>nothin</a:t>
            </a:r>
            <a:r>
              <a:rPr lang="en-GB" sz="1000" dirty="0">
                <a:latin typeface="XCCW Joined 6a" panose="03050602040000000000" pitchFamily="66" charset="0"/>
              </a:rPr>
              <a:t>'!" He jiggled the doorknob. </a:t>
            </a:r>
          </a:p>
          <a:p>
            <a:pPr marL="0" indent="0">
              <a:lnSpc>
                <a:spcPct val="150000"/>
              </a:lnSpc>
              <a:buNone/>
            </a:pPr>
            <a:r>
              <a:rPr lang="en-GB" sz="1000" dirty="0">
                <a:latin typeface="XCCW Joined 6a" panose="03050602040000000000" pitchFamily="66" charset="0"/>
              </a:rPr>
              <a:t>"You can't do that, sir. That's </a:t>
            </a:r>
            <a:r>
              <a:rPr lang="en-GB" sz="1000" dirty="0" err="1">
                <a:latin typeface="XCCW Joined 6a" panose="03050602040000000000" pitchFamily="66" charset="0"/>
              </a:rPr>
              <a:t>agin</a:t>
            </a:r>
            <a:r>
              <a:rPr lang="en-GB" sz="1000" dirty="0">
                <a:latin typeface="XCCW Joined 6a" panose="03050602040000000000" pitchFamily="66" charset="0"/>
              </a:rPr>
              <a:t> the </a:t>
            </a:r>
            <a:r>
              <a:rPr lang="en-GB" sz="1000" dirty="0" err="1">
                <a:latin typeface="XCCW Joined 6a" panose="03050602040000000000" pitchFamily="66" charset="0"/>
              </a:rPr>
              <a:t>lor</a:t>
            </a:r>
            <a:r>
              <a:rPr lang="en-GB" sz="1000" dirty="0">
                <a:latin typeface="XCCW Joined 6a" panose="03050602040000000000" pitchFamily="66" charset="0"/>
              </a:rPr>
              <a:t>." </a:t>
            </a:r>
          </a:p>
          <a:p>
            <a:pPr marL="0" indent="0">
              <a:lnSpc>
                <a:spcPct val="150000"/>
              </a:lnSpc>
              <a:buNone/>
            </a:pPr>
            <a:r>
              <a:rPr lang="en-GB" sz="1000" dirty="0">
                <a:latin typeface="XCCW Joined 6a" panose="03050602040000000000" pitchFamily="66" charset="0"/>
              </a:rPr>
              <a:t>"I think there's someone in there," said Tom urgently. </a:t>
            </a:r>
          </a:p>
          <a:p>
            <a:pPr marL="0" indent="0">
              <a:lnSpc>
                <a:spcPct val="150000"/>
              </a:lnSpc>
              <a:buNone/>
            </a:pPr>
            <a:r>
              <a:rPr lang="en-GB" sz="1000" dirty="0">
                <a:latin typeface="XCCW Joined 6a" panose="03050602040000000000" pitchFamily="66" charset="0"/>
              </a:rPr>
              <a:t>A policeman who had been attracted by the commotion joined them. </a:t>
            </a:r>
          </a:p>
          <a:p>
            <a:pPr marL="0" indent="0">
              <a:lnSpc>
                <a:spcPct val="150000"/>
              </a:lnSpc>
              <a:buNone/>
            </a:pPr>
            <a:r>
              <a:rPr lang="en-GB" sz="1000" dirty="0">
                <a:latin typeface="XCCW Joined 6a" panose="03050602040000000000" pitchFamily="66" charset="0"/>
              </a:rPr>
              <a:t>"This man reckons there might be someone in there," explained the warden. "I've looked inside, far as I can, and it looks empty to me." </a:t>
            </a:r>
          </a:p>
          <a:p>
            <a:pPr marL="0" indent="0">
              <a:lnSpc>
                <a:spcPct val="150000"/>
              </a:lnSpc>
              <a:buNone/>
            </a:pPr>
            <a:r>
              <a:rPr lang="en-GB" sz="1000" dirty="0">
                <a:latin typeface="XCCW Joined 6a" panose="03050602040000000000" pitchFamily="66" charset="0"/>
              </a:rPr>
              <a:t>The policeman pushed back his tin helmet. "What evidence do you have, sir?" </a:t>
            </a:r>
          </a:p>
          <a:p>
            <a:pPr marL="0" indent="0">
              <a:lnSpc>
                <a:spcPct val="150000"/>
              </a:lnSpc>
              <a:buNone/>
            </a:pPr>
            <a:endParaRPr lang="en-GB" sz="1000" dirty="0">
              <a:latin typeface="XCCW Joined 6a" panose="03050602040000000000" pitchFamily="66" charset="0"/>
            </a:endParaRPr>
          </a:p>
          <a:p>
            <a:pPr marL="0" indent="0">
              <a:lnSpc>
                <a:spcPct val="150000"/>
              </a:lnSpc>
              <a:buNone/>
            </a:pPr>
            <a:endParaRPr lang="en-GB" sz="1000" dirty="0" smtClean="0">
              <a:latin typeface="XCCW Joined 6a" panose="03050602040000000000" pitchFamily="66" charset="0"/>
            </a:endParaRPr>
          </a:p>
          <a:p>
            <a:pPr marL="0" indent="0">
              <a:lnSpc>
                <a:spcPct val="150000"/>
              </a:lnSpc>
              <a:buNone/>
            </a:pPr>
            <a:endParaRPr lang="en-GB" sz="1000" dirty="0" smtClean="0">
              <a:latin typeface="XCCW Joined 6a" panose="03050602040000000000" pitchFamily="66" charset="0"/>
            </a:endParaRPr>
          </a:p>
          <a:p>
            <a:pPr marL="0" indent="0">
              <a:lnSpc>
                <a:spcPct val="150000"/>
              </a:lnSpc>
              <a:buNone/>
            </a:pPr>
            <a:endParaRPr lang="en-GB" sz="1000" dirty="0">
              <a:latin typeface="XCCW Joined 6a" panose="03050602040000000000" pitchFamily="66" charset="0"/>
            </a:endParaRPr>
          </a:p>
        </p:txBody>
      </p:sp>
      <p:pic>
        <p:nvPicPr>
          <p:cNvPr id="2" name="Page 1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50837" y="331084"/>
            <a:ext cx="487363" cy="487363"/>
          </a:xfrm>
          <a:prstGeom prst="rect">
            <a:avLst/>
          </a:prstGeom>
        </p:spPr>
      </p:pic>
    </p:spTree>
    <p:extLst>
      <p:ext uri="{BB962C8B-B14F-4D97-AF65-F5344CB8AC3E}">
        <p14:creationId xmlns:p14="http://schemas.microsoft.com/office/powerpoint/2010/main" val="338215360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0907"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74766"/>
            <a:ext cx="10515600" cy="5584780"/>
          </a:xfrm>
        </p:spPr>
        <p:txBody>
          <a:bodyPr>
            <a:noAutofit/>
          </a:bodyPr>
          <a:lstStyle/>
          <a:p>
            <a:pPr marL="0" indent="0">
              <a:lnSpc>
                <a:spcPct val="150000"/>
              </a:lnSpc>
              <a:buNone/>
            </a:pPr>
            <a:r>
              <a:rPr lang="en-GB" sz="1000" dirty="0" smtClean="0">
                <a:latin typeface="XCCW Joined 6a" panose="03050602040000000000" pitchFamily="66" charset="0"/>
              </a:rPr>
              <a:t>Tom </a:t>
            </a:r>
            <a:r>
              <a:rPr lang="en-GB" sz="1000" dirty="0">
                <a:latin typeface="XCCW Joined 6a" panose="03050602040000000000" pitchFamily="66" charset="0"/>
              </a:rPr>
              <a:t>pointed to Sammy, who had grown quite frantic. He began to bark loudly, still scratching feverishly at the locked door. They all glanced at each other. </a:t>
            </a:r>
          </a:p>
          <a:p>
            <a:pPr marL="0" indent="0">
              <a:lnSpc>
                <a:spcPct val="150000"/>
              </a:lnSpc>
              <a:buNone/>
            </a:pPr>
            <a:r>
              <a:rPr lang="en-GB" sz="1000" dirty="0">
                <a:latin typeface="XCCW Joined 6a" panose="03050602040000000000" pitchFamily="66" charset="0"/>
              </a:rPr>
              <a:t>"I'd like to enter," suggested the warden anxiously. "I'm worried about the mother and boy who live in there." </a:t>
            </a:r>
          </a:p>
          <a:p>
            <a:pPr marL="0" indent="0">
              <a:lnSpc>
                <a:spcPct val="150000"/>
              </a:lnSpc>
              <a:buNone/>
            </a:pPr>
            <a:r>
              <a:rPr lang="en-GB" sz="1000" dirty="0">
                <a:latin typeface="XCCW Joined 6a" panose="03050602040000000000" pitchFamily="66" charset="0"/>
              </a:rPr>
              <a:t>They knocked on the door loudly, but there was no answer. Sammy leaped up and hurled himself at it. </a:t>
            </a:r>
          </a:p>
          <a:p>
            <a:pPr marL="0" indent="0">
              <a:lnSpc>
                <a:spcPct val="150000"/>
              </a:lnSpc>
              <a:buNone/>
            </a:pPr>
            <a:r>
              <a:rPr lang="en-GB" sz="1000" dirty="0">
                <a:latin typeface="XCCW Joined 6a" panose="03050602040000000000" pitchFamily="66" charset="0"/>
              </a:rPr>
              <a:t>"He can smell </a:t>
            </a:r>
            <a:r>
              <a:rPr lang="en-GB" sz="1000" dirty="0" err="1">
                <a:latin typeface="XCCW Joined 6a" panose="03050602040000000000" pitchFamily="66" charset="0"/>
              </a:rPr>
              <a:t>somethin</a:t>
            </a:r>
            <a:r>
              <a:rPr lang="en-GB" sz="1000" dirty="0">
                <a:latin typeface="XCCW Joined 6a" panose="03050602040000000000" pitchFamily="66" charset="0"/>
              </a:rPr>
              <a:t>', by all accounts," said the policeman. </a:t>
            </a:r>
          </a:p>
          <a:p>
            <a:pPr marL="0" indent="0">
              <a:lnSpc>
                <a:spcPct val="150000"/>
              </a:lnSpc>
              <a:buNone/>
            </a:pPr>
            <a:r>
              <a:rPr lang="en-GB" sz="1000" dirty="0">
                <a:latin typeface="XCCW Joined 6a" panose="03050602040000000000" pitchFamily="66" charset="0"/>
              </a:rPr>
              <a:t>After much deliberation they decided to break the door down. A small crowd began to gather round to see what was going on. Glad gave them a running commentary. </a:t>
            </a:r>
          </a:p>
          <a:p>
            <a:pPr marL="0" indent="0">
              <a:lnSpc>
                <a:spcPct val="150000"/>
              </a:lnSpc>
              <a:buNone/>
            </a:pPr>
            <a:r>
              <a:rPr lang="en-GB" sz="1000" dirty="0">
                <a:latin typeface="XCCW Joined 6a" panose="03050602040000000000" pitchFamily="66" charset="0"/>
              </a:rPr>
              <a:t>It wasn't a heavy door, and between Tom, the policeman and the warden, they broke the wood round the lock after only two attempts. </a:t>
            </a:r>
          </a:p>
          <a:p>
            <a:pPr marL="0" indent="0">
              <a:lnSpc>
                <a:spcPct val="150000"/>
              </a:lnSpc>
              <a:buNone/>
            </a:pPr>
            <a:r>
              <a:rPr lang="en-GB" sz="1000" dirty="0">
                <a:latin typeface="XCCW Joined 6a" panose="03050602040000000000" pitchFamily="66" charset="0"/>
              </a:rPr>
              <a:t>The door crashed open and they were greeted with a stench so vile as to almost set them reeling. It was as if an animal had died and was rotting somewhere. Sammy ran immediately to a tiny door below the stairway and barked loudly, scrabbling at it with his paws. The </a:t>
            </a:r>
            <a:r>
              <a:rPr lang="en-GB" sz="1000" dirty="0" smtClean="0">
                <a:latin typeface="XCCW Joined 6a" panose="03050602040000000000" pitchFamily="66" charset="0"/>
              </a:rPr>
              <a:t>odour </a:t>
            </a:r>
            <a:r>
              <a:rPr lang="en-GB" sz="1000" dirty="0">
                <a:latin typeface="XCCW Joined 6a" panose="03050602040000000000" pitchFamily="66" charset="0"/>
              </a:rPr>
              <a:t>was at its strongest there. The warden lifted aside the latch and swung the door open. The smell was rank, so much so that the warden turned his face away quickly for a moment as if to retch. The policeman pulled his torch out of his pocket and shone it into the hole. </a:t>
            </a:r>
          </a:p>
          <a:p>
            <a:pPr marL="0" indent="0">
              <a:lnSpc>
                <a:spcPct val="150000"/>
              </a:lnSpc>
              <a:buNone/>
            </a:pPr>
            <a:endParaRPr lang="en-GB" sz="1000" dirty="0">
              <a:latin typeface="XCCW Joined 6a" panose="03050602040000000000" pitchFamily="66" charset="0"/>
            </a:endParaRPr>
          </a:p>
          <a:p>
            <a:pPr marL="0" indent="0">
              <a:lnSpc>
                <a:spcPct val="150000"/>
              </a:lnSpc>
              <a:buNone/>
            </a:pPr>
            <a:endParaRPr lang="en-GB" sz="1000" dirty="0">
              <a:latin typeface="XCCW Joined 6a" panose="03050602040000000000" pitchFamily="66" charset="0"/>
            </a:endParaRPr>
          </a:p>
          <a:p>
            <a:pPr marL="0" indent="0">
              <a:lnSpc>
                <a:spcPct val="150000"/>
              </a:lnSpc>
              <a:buNone/>
            </a:pPr>
            <a:endParaRPr lang="en-GB" sz="1000" dirty="0">
              <a:latin typeface="XCCW Joined 6a" panose="03050602040000000000" pitchFamily="66" charset="0"/>
            </a:endParaRPr>
          </a:p>
          <a:p>
            <a:pPr marL="0" indent="0">
              <a:lnSpc>
                <a:spcPct val="150000"/>
              </a:lnSpc>
              <a:buNone/>
            </a:pPr>
            <a:endParaRPr lang="en-GB" sz="1000" dirty="0" smtClean="0">
              <a:latin typeface="XCCW Joined 6a" panose="03050602040000000000" pitchFamily="66" charset="0"/>
            </a:endParaRPr>
          </a:p>
          <a:p>
            <a:pPr marL="0" indent="0">
              <a:lnSpc>
                <a:spcPct val="150000"/>
              </a:lnSpc>
              <a:buNone/>
            </a:pPr>
            <a:endParaRPr lang="en-GB" sz="1000" dirty="0" smtClean="0">
              <a:latin typeface="XCCW Joined 6a" panose="03050602040000000000" pitchFamily="66" charset="0"/>
            </a:endParaRPr>
          </a:p>
          <a:p>
            <a:pPr marL="0" indent="0">
              <a:lnSpc>
                <a:spcPct val="150000"/>
              </a:lnSpc>
              <a:buNone/>
            </a:pPr>
            <a:endParaRPr lang="en-GB" sz="1000" dirty="0">
              <a:latin typeface="XCCW Joined 6a" panose="03050602040000000000" pitchFamily="66" charset="0"/>
            </a:endParaRPr>
          </a:p>
        </p:txBody>
      </p:sp>
      <p:pic>
        <p:nvPicPr>
          <p:cNvPr id="2" name="Page 1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50837" y="331084"/>
            <a:ext cx="487363" cy="487363"/>
          </a:xfrm>
          <a:prstGeom prst="rect">
            <a:avLst/>
          </a:prstGeom>
        </p:spPr>
      </p:pic>
    </p:spTree>
    <p:extLst>
      <p:ext uri="{BB962C8B-B14F-4D97-AF65-F5344CB8AC3E}">
        <p14:creationId xmlns:p14="http://schemas.microsoft.com/office/powerpoint/2010/main" val="18922241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9740"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1392</Words>
  <Application>Microsoft Office PowerPoint</Application>
  <PresentationFormat>Widescreen</PresentationFormat>
  <Paragraphs>83</Paragraphs>
  <Slides>6</Slides>
  <Notes>0</Notes>
  <HiddenSlides>0</HiddenSlides>
  <MMClips>5</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XCCW Joined 6a</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Mobey</dc:creator>
  <cp:lastModifiedBy>Catherine Mobey</cp:lastModifiedBy>
  <cp:revision>1</cp:revision>
  <dcterms:created xsi:type="dcterms:W3CDTF">2021-01-27T09:31:17Z</dcterms:created>
  <dcterms:modified xsi:type="dcterms:W3CDTF">2021-01-27T09:37:35Z</dcterms:modified>
</cp:coreProperties>
</file>