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 SemiBold" charset="0"/>
      <p:bold r:id="rId18"/>
    </p:embeddedFont>
    <p:embeddedFont>
      <p:font typeface="Twinkl" panose="020B0604020202020204" charset="0"/>
      <p:regular r:id="rId19"/>
      <p:bold r:id="rId20"/>
    </p:embeddedFont>
    <p:embeddedFont>
      <p:font typeface="Sassoon Infant Rg" panose="02000503030000020003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82081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Who Celebrates Easter?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5645150" cy="402339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Lots of people enjoy Easter celebrations. Easter is a spring festival and dates back to when Pagans celebrated the goddess of spring and </a:t>
            </a:r>
            <a:r>
              <a:rPr lang="en-GB" dirty="0" smtClean="0">
                <a:latin typeface="Twinkl" pitchFamily="50" charset="0"/>
              </a:rPr>
              <a:t>fertility.</a:t>
            </a:r>
            <a:endParaRPr lang="en-GB" dirty="0">
              <a:latin typeface="Twinkl" pitchFamily="50" charset="0"/>
            </a:endParaRPr>
          </a:p>
          <a:p>
            <a:endParaRPr lang="en-GB" dirty="0">
              <a:solidFill>
                <a:srgbClr val="FF0000"/>
              </a:solidFill>
              <a:latin typeface="Twinkl" pitchFamily="50" charset="0"/>
            </a:endParaRPr>
          </a:p>
          <a:p>
            <a:endParaRPr lang="en-GB" dirty="0">
              <a:solidFill>
                <a:srgbClr val="FF0000"/>
              </a:solidFill>
              <a:latin typeface="Twinkl" pitchFamily="50" charset="0"/>
            </a:endParaRPr>
          </a:p>
          <a:p>
            <a:endParaRPr lang="en-GB" dirty="0">
              <a:solidFill>
                <a:srgbClr val="FF0000"/>
              </a:solidFill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Today, Easter is a Christian festival. It is one of the most important festivals in the Christian calendar.</a:t>
            </a:r>
          </a:p>
          <a:p>
            <a:endParaRPr lang="en-GB" dirty="0">
              <a:latin typeface="Twinkl" pitchFamily="50" charset="0"/>
            </a:endParaRPr>
          </a:p>
          <a:p>
            <a:endParaRPr lang="en-GB" dirty="0">
              <a:solidFill>
                <a:srgbClr val="FF0000"/>
              </a:solidFill>
              <a:latin typeface="Twinkl" pitchFamily="50" charset="0"/>
            </a:endParaRPr>
          </a:p>
          <a:p>
            <a:endParaRPr lang="en-GB" dirty="0">
              <a:solidFill>
                <a:srgbClr val="FF0000"/>
              </a:solidFill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Christians believe that Jesus was the Son of God and that he lived among the people of Earth so that he could show us how to live our lives.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98F88C5-0282-433B-AD64-ECE692BC241C}"/>
              </a:ext>
            </a:extLst>
          </p:cNvPr>
          <p:cNvSpPr/>
          <p:nvPr/>
        </p:nvSpPr>
        <p:spPr>
          <a:xfrm>
            <a:off x="6662811" y="3064661"/>
            <a:ext cx="1370313" cy="1370313"/>
          </a:xfrm>
          <a:prstGeom prst="ellipse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DA069EF-5405-46BA-84D5-E0E9F33C38F7}"/>
              </a:ext>
            </a:extLst>
          </p:cNvPr>
          <p:cNvSpPr/>
          <p:nvPr/>
        </p:nvSpPr>
        <p:spPr>
          <a:xfrm>
            <a:off x="6662812" y="1414661"/>
            <a:ext cx="1370313" cy="1370313"/>
          </a:xfrm>
          <a:prstGeom prst="ellipse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3DB500C-FE28-4E8C-8D6F-FB7A4930611B}"/>
              </a:ext>
            </a:extLst>
          </p:cNvPr>
          <p:cNvSpPr/>
          <p:nvPr/>
        </p:nvSpPr>
        <p:spPr>
          <a:xfrm>
            <a:off x="6662812" y="4722512"/>
            <a:ext cx="1370313" cy="1370313"/>
          </a:xfrm>
          <a:prstGeom prst="ellipse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E8E5C2E-B90C-4149-B66F-59F8F43ADB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76237">
            <a:off x="6856913" y="1227447"/>
            <a:ext cx="982109" cy="17061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2D0DDF-37C6-453F-82A4-2EAD3C3303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811" y="2954508"/>
            <a:ext cx="1255700" cy="15209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B48BBB-B306-4FA0-B10F-5481A0141A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9791" y="4599610"/>
            <a:ext cx="496352" cy="161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2211" y="480743"/>
            <a:ext cx="8559578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Why Do Christians Celebrate Easter?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248301"/>
            <a:ext cx="3472318" cy="263839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To Christians, the cross is the most important symbol of Easter because it represents something very important. 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At Easter, Christians celebrate that after being crucified, Jesus rose back to life and ascended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to Heaven.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E6E5D2-016F-46C3-9C0D-C81054D600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219" y="1583327"/>
            <a:ext cx="5337131" cy="449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58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2211" y="480743"/>
            <a:ext cx="8559578" cy="994306"/>
          </a:xfrm>
        </p:spPr>
        <p:txBody>
          <a:bodyPr/>
          <a:lstStyle/>
          <a:p>
            <a:r>
              <a:rPr lang="en-GB" sz="3600" dirty="0">
                <a:latin typeface="Twinkl" pitchFamily="50" charset="0"/>
              </a:rPr>
              <a:t>The Story of Holy Week</a:t>
            </a:r>
          </a:p>
        </p:txBody>
      </p:sp>
      <p:sp>
        <p:nvSpPr>
          <p:cNvPr id="5" name="Rectangle 4"/>
          <p:cNvSpPr/>
          <p:nvPr/>
        </p:nvSpPr>
        <p:spPr>
          <a:xfrm>
            <a:off x="980322" y="1660897"/>
            <a:ext cx="3314739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b="1" dirty="0">
                <a:latin typeface="Twinkl" pitchFamily="50" charset="0"/>
              </a:rPr>
              <a:t>Palm Sunday </a:t>
            </a:r>
          </a:p>
          <a:p>
            <a:r>
              <a:rPr lang="en-GB" dirty="0">
                <a:latin typeface="Twinkl" pitchFamily="50" charset="0"/>
              </a:rPr>
              <a:t>Jesus entered Jerusalem to celebrate Passover.</a:t>
            </a:r>
          </a:p>
          <a:p>
            <a:endParaRPr lang="en-GB" dirty="0">
              <a:latin typeface="Twinkl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69301F-1D6C-4EB3-ABC7-5BFEAB0DDA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598" y="1535446"/>
            <a:ext cx="2584223" cy="455184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040847A-B9A4-4FDB-8623-ED5BF9F8DA68}"/>
              </a:ext>
            </a:extLst>
          </p:cNvPr>
          <p:cNvSpPr/>
          <p:nvPr/>
        </p:nvSpPr>
        <p:spPr>
          <a:xfrm>
            <a:off x="995069" y="1667866"/>
            <a:ext cx="3314739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b="1" dirty="0">
                <a:latin typeface="Twinkl" pitchFamily="50" charset="0"/>
              </a:rPr>
              <a:t>The Last Supper </a:t>
            </a:r>
            <a:r>
              <a:rPr lang="en-GB" dirty="0">
                <a:latin typeface="Twinkl" pitchFamily="50" charset="0"/>
              </a:rPr>
              <a:t>(Maundy </a:t>
            </a:r>
            <a:r>
              <a:rPr lang="en-GB" dirty="0" smtClean="0">
                <a:latin typeface="Twinkl" pitchFamily="50" charset="0"/>
              </a:rPr>
              <a:t>Thursday) Jesus </a:t>
            </a:r>
            <a:r>
              <a:rPr lang="en-GB" dirty="0">
                <a:latin typeface="Twinkl" pitchFamily="50" charset="0"/>
              </a:rPr>
              <a:t>shared a meal with his disciples.</a:t>
            </a:r>
          </a:p>
          <a:p>
            <a:endParaRPr lang="en-GB" dirty="0">
              <a:latin typeface="Twinkl" pitchFamily="50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8218FA3-B243-4DF4-80B5-DA2004B401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035" y="2741071"/>
            <a:ext cx="5837930" cy="336504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E150DA3-A5DA-42BD-A293-A41B1C29FDC4}"/>
              </a:ext>
            </a:extLst>
          </p:cNvPr>
          <p:cNvSpPr/>
          <p:nvPr/>
        </p:nvSpPr>
        <p:spPr>
          <a:xfrm>
            <a:off x="980322" y="1653928"/>
            <a:ext cx="4035346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b="1" dirty="0">
                <a:latin typeface="Twinkl" pitchFamily="50" charset="0"/>
              </a:rPr>
              <a:t>The Garden of Gethsemane</a:t>
            </a:r>
          </a:p>
          <a:p>
            <a:r>
              <a:rPr lang="en-GB" dirty="0">
                <a:latin typeface="Twinkl" pitchFamily="50" charset="0"/>
              </a:rPr>
              <a:t>Jesus is betrayed by his friend Judas Iscariot. He is arrested.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2AF93B4-CDC0-4208-9BBE-C2A75BE0869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43"/>
          <a:stretch/>
        </p:blipFill>
        <p:spPr>
          <a:xfrm>
            <a:off x="1638288" y="2720316"/>
            <a:ext cx="5837929" cy="347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2E8724D-B17A-4892-B64C-BEC361271781}"/>
              </a:ext>
            </a:extLst>
          </p:cNvPr>
          <p:cNvSpPr/>
          <p:nvPr/>
        </p:nvSpPr>
        <p:spPr>
          <a:xfrm>
            <a:off x="980322" y="1653928"/>
            <a:ext cx="4035346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b="1" dirty="0">
                <a:latin typeface="Twinkl" pitchFamily="50" charset="0"/>
              </a:rPr>
              <a:t>Good Friday</a:t>
            </a:r>
          </a:p>
          <a:p>
            <a:r>
              <a:rPr lang="en-GB" dirty="0">
                <a:latin typeface="Twinkl" pitchFamily="50" charset="0"/>
              </a:rPr>
              <a:t>Jesus is crucified and dies.</a:t>
            </a:r>
          </a:p>
          <a:p>
            <a:endParaRPr lang="en-GB" dirty="0">
              <a:latin typeface="Twinkl" pitchFamily="50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42437D9-410A-42BC-9020-5D5014D71F2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80" y="1744969"/>
            <a:ext cx="5874832" cy="44335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87829" y="1249358"/>
            <a:ext cx="5180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 you recognise any of these parts of the story?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669301F-1D6C-4EB3-ABC7-5BFEAB0DDA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81535">
            <a:off x="4253647" y="2297888"/>
            <a:ext cx="2584223" cy="455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5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  <p:bldP spid="10" grpId="0"/>
      <p:bldP spid="10" grpId="1"/>
      <p:bldP spid="13" grpId="0"/>
      <p:bldP spid="13" grpId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2211" y="480743"/>
            <a:ext cx="8559578" cy="994306"/>
          </a:xfrm>
        </p:spPr>
        <p:txBody>
          <a:bodyPr/>
          <a:lstStyle/>
          <a:p>
            <a:r>
              <a:rPr lang="en-GB" sz="3600" dirty="0">
                <a:latin typeface="Twinkl" pitchFamily="50" charset="0"/>
              </a:rPr>
              <a:t>What Happened on Easter Sunday?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33663"/>
            <a:ext cx="4757910" cy="430039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After his death on the cross, Jesus was wrapped in a shroud and placed in a stone tomb. A huge stone sealed the entrance and a Roman soldier stood guard.</a:t>
            </a:r>
          </a:p>
          <a:p>
            <a:r>
              <a:rPr lang="en-GB" dirty="0">
                <a:latin typeface="Twinkl" pitchFamily="50" charset="0"/>
              </a:rPr>
              <a:t> </a:t>
            </a:r>
          </a:p>
          <a:p>
            <a:endParaRPr lang="en-GB" dirty="0">
              <a:solidFill>
                <a:srgbClr val="FF0000"/>
              </a:solidFill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When his mother, Mary, and Mary Magdalene visited the tomb, they found the stone rolled away and the tomb empty! </a:t>
            </a:r>
            <a:br>
              <a:rPr lang="en-GB" dirty="0">
                <a:latin typeface="Twinkl" pitchFamily="50" charset="0"/>
              </a:rPr>
            </a:br>
            <a:endParaRPr lang="en-GB" dirty="0">
              <a:latin typeface="Twinkl" pitchFamily="50" charset="0"/>
            </a:endParaRPr>
          </a:p>
          <a:p>
            <a:endParaRPr lang="en-GB" dirty="0">
              <a:solidFill>
                <a:srgbClr val="FF0000"/>
              </a:solidFill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The two women wept as they feared someone had stolen the body. A man called their name and when they looked up, they were amazed to see Jesus.</a:t>
            </a:r>
            <a:r>
              <a:rPr lang="en-GB" dirty="0">
                <a:solidFill>
                  <a:srgbClr val="FF0000"/>
                </a:solidFill>
                <a:latin typeface="Twinkl" pitchFamily="50" charset="0"/>
              </a:rPr>
              <a:t> 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F5B1DE-4FE6-4D7C-B9A9-B60B6EC8D1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36"/>
          <a:stretch/>
        </p:blipFill>
        <p:spPr>
          <a:xfrm>
            <a:off x="6130232" y="4716471"/>
            <a:ext cx="1527261" cy="16825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013609B-A334-49AC-B211-94D4495B76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355" y="1367225"/>
            <a:ext cx="1882590" cy="15237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0643BB8-27F0-4A31-A9D1-3764CB382D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394" y="2968815"/>
            <a:ext cx="1255000" cy="177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7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2211" y="765175"/>
            <a:ext cx="8559578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What Happened after </a:t>
            </a:r>
            <a:br>
              <a:rPr lang="en-GB" sz="3600" dirty="0">
                <a:latin typeface="Twinkl" pitchFamily="50" charset="0"/>
              </a:rPr>
            </a:br>
            <a:r>
              <a:rPr lang="en-GB" sz="3600" dirty="0">
                <a:latin typeface="Twinkl" pitchFamily="50" charset="0"/>
              </a:rPr>
              <a:t>Easter Sunday?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04855"/>
            <a:ext cx="763270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Over the next 40 days, Jesus appeared to his disciples to prove to them that he had risen from the dead.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The resurrection is what Christians celebrate on Easter Sunday.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E060FF-04D8-40D4-B318-2087B426E0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640" y="3382324"/>
            <a:ext cx="4825497" cy="27342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8538" y="3382324"/>
            <a:ext cx="25328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By dying, Jesus showed Christians that death was nothing to fear. If they believe in God and ask for forgiveness for their sins, they will have a new life in heaven when they die. </a:t>
            </a:r>
          </a:p>
        </p:txBody>
      </p:sp>
    </p:spTree>
    <p:extLst>
      <p:ext uri="{BB962C8B-B14F-4D97-AF65-F5344CB8AC3E}">
        <p14:creationId xmlns:p14="http://schemas.microsoft.com/office/powerpoint/2010/main" val="355237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2211" y="765175"/>
            <a:ext cx="8559578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How Do Christians Celebrate </a:t>
            </a:r>
            <a:br>
              <a:rPr lang="en-GB" sz="3600" dirty="0">
                <a:latin typeface="Twinkl" pitchFamily="50" charset="0"/>
              </a:rPr>
            </a:br>
            <a:r>
              <a:rPr lang="en-GB" sz="3600" dirty="0">
                <a:latin typeface="Twinkl" pitchFamily="50" charset="0"/>
              </a:rPr>
              <a:t>Easter Sunday?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432693"/>
            <a:ext cx="7632700" cy="208439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Go to church.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Decorate the church with flowers.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Share a meal of lamb or chicken.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How do you celebrate?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603125-7E51-47FC-8414-94C1EBFCBB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572" y="2223466"/>
            <a:ext cx="4295778" cy="386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39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2211" y="765175"/>
            <a:ext cx="8559578" cy="665273"/>
          </a:xfrm>
        </p:spPr>
        <p:txBody>
          <a:bodyPr/>
          <a:lstStyle/>
          <a:p>
            <a:r>
              <a:rPr lang="en-GB" sz="3600" dirty="0">
                <a:latin typeface="Twinkl" pitchFamily="50" charset="0"/>
              </a:rPr>
              <a:t>Easter Symbolism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3044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do Christians relate to the symbols of Easter?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5C0E07-6595-41FF-8ED0-8C75345C40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812" y="4597869"/>
            <a:ext cx="1196695" cy="14949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B87458-F82B-4FCE-B72D-40F864C4A1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288" y="4056392"/>
            <a:ext cx="1603062" cy="207390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8565" y="2239861"/>
            <a:ext cx="1619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Easter egg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4900" y="2239861"/>
            <a:ext cx="2457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represents new life.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61246" y="2793859"/>
            <a:ext cx="6370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recalls how the stone rolled away to reveal an empty tomb.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66656" y="3427234"/>
            <a:ext cx="2457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represent new life.</a:t>
            </a:r>
          </a:p>
        </p:txBody>
      </p:sp>
      <p:sp>
        <p:nvSpPr>
          <p:cNvPr id="3" name="Rectangle 2"/>
          <p:cNvSpPr/>
          <p:nvPr/>
        </p:nvSpPr>
        <p:spPr>
          <a:xfrm>
            <a:off x="780817" y="2793859"/>
            <a:ext cx="14422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Egg rolling 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3427234"/>
            <a:ext cx="31368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Chicks, lambs, spring flowers</a:t>
            </a:r>
          </a:p>
        </p:txBody>
      </p:sp>
    </p:spTree>
    <p:extLst>
      <p:ext uri="{BB962C8B-B14F-4D97-AF65-F5344CB8AC3E}">
        <p14:creationId xmlns:p14="http://schemas.microsoft.com/office/powerpoint/2010/main" val="327188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2211" y="765175"/>
            <a:ext cx="8559578" cy="665273"/>
          </a:xfrm>
        </p:spPr>
        <p:txBody>
          <a:bodyPr/>
          <a:lstStyle/>
          <a:p>
            <a:r>
              <a:rPr lang="en-US" sz="3600" dirty="0" smtClean="0">
                <a:latin typeface="Twinkl" pitchFamily="50" charset="0"/>
              </a:rPr>
              <a:t>Task </a:t>
            </a:r>
            <a:endParaRPr lang="en-GB" sz="3600" dirty="0">
              <a:latin typeface="Twinkl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76103" y="1430448"/>
            <a:ext cx="660980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Twinkl" pitchFamily="50" charset="0"/>
              </a:rPr>
              <a:t>Create a comic book that retells the Christian Story of Easter.</a:t>
            </a:r>
          </a:p>
          <a:p>
            <a:pPr algn="ctr"/>
            <a:endParaRPr lang="en-US" dirty="0">
              <a:latin typeface="Twinkl" pitchFamily="50" charset="0"/>
            </a:endParaRPr>
          </a:p>
          <a:p>
            <a:pPr algn="ctr"/>
            <a:r>
              <a:rPr lang="en-US" dirty="0" smtClean="0">
                <a:latin typeface="Twinkl" pitchFamily="50" charset="0"/>
              </a:rPr>
              <a:t>You will need to include the main events that the Bible stories tell including;</a:t>
            </a:r>
          </a:p>
          <a:p>
            <a:pPr algn="ctr"/>
            <a:endParaRPr lang="en-US" dirty="0" smtClean="0">
              <a:latin typeface="Twinkl" pitchFamily="50" charset="0"/>
            </a:endParaRPr>
          </a:p>
          <a:p>
            <a:pPr algn="ctr"/>
            <a:r>
              <a:rPr lang="en-US" dirty="0" smtClean="0">
                <a:latin typeface="Twinkl" pitchFamily="50" charset="0"/>
              </a:rPr>
              <a:t>-Palm Sunday (palm leaves)</a:t>
            </a:r>
          </a:p>
          <a:p>
            <a:pPr algn="ctr"/>
            <a:r>
              <a:rPr lang="en-US" dirty="0" smtClean="0">
                <a:latin typeface="Twinkl" pitchFamily="50" charset="0"/>
              </a:rPr>
              <a:t>-Maundy Thursday (the last supper)</a:t>
            </a:r>
          </a:p>
          <a:p>
            <a:pPr algn="ctr"/>
            <a:r>
              <a:rPr lang="en-US" dirty="0" smtClean="0">
                <a:latin typeface="Twinkl" pitchFamily="50" charset="0"/>
              </a:rPr>
              <a:t>-Good Friday (crucifixion)</a:t>
            </a:r>
            <a:endParaRPr lang="en-US" dirty="0">
              <a:latin typeface="Twinkl" pitchFamily="50" charset="0"/>
            </a:endParaRPr>
          </a:p>
          <a:p>
            <a:pPr algn="ctr"/>
            <a:r>
              <a:rPr lang="en-US" dirty="0" smtClean="0">
                <a:latin typeface="Twinkl" pitchFamily="50" charset="0"/>
              </a:rPr>
              <a:t>-Easter Sunday (resurrection)</a:t>
            </a:r>
          </a:p>
          <a:p>
            <a:pPr algn="ctr"/>
            <a:endParaRPr lang="en-US" dirty="0">
              <a:latin typeface="Twinkl" pitchFamily="50" charset="0"/>
            </a:endParaRPr>
          </a:p>
          <a:p>
            <a:pPr algn="ctr"/>
            <a:r>
              <a:rPr lang="en-US" dirty="0" smtClean="0">
                <a:latin typeface="Twinkl" pitchFamily="50" charset="0"/>
              </a:rPr>
              <a:t>Think about how comic books tell stories and the details they include through speech*</a:t>
            </a:r>
          </a:p>
          <a:p>
            <a:pPr algn="ctr"/>
            <a:endParaRPr lang="en-US" dirty="0">
              <a:latin typeface="Twinkl" pitchFamily="50" charset="0"/>
            </a:endParaRPr>
          </a:p>
          <a:p>
            <a:pPr algn="ctr"/>
            <a:r>
              <a:rPr lang="en-US" sz="1400" dirty="0" smtClean="0">
                <a:latin typeface="Twinkl" pitchFamily="50" charset="0"/>
              </a:rPr>
              <a:t>*You can make up the speech as long as it is sensible</a:t>
            </a:r>
          </a:p>
        </p:txBody>
      </p:sp>
    </p:spTree>
    <p:extLst>
      <p:ext uri="{BB962C8B-B14F-4D97-AF65-F5344CB8AC3E}">
        <p14:creationId xmlns:p14="http://schemas.microsoft.com/office/powerpoint/2010/main" val="137981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101</TotalTime>
  <Words>479</Words>
  <Application>Microsoft Office PowerPoint</Application>
  <PresentationFormat>On-screen Show (4:3)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Twinkl SemiBold</vt:lpstr>
      <vt:lpstr>Twinkl</vt:lpstr>
      <vt:lpstr>Sassoon Infant Rg</vt:lpstr>
      <vt:lpstr>Arial</vt:lpstr>
      <vt:lpstr>Office Theme</vt:lpstr>
      <vt:lpstr>PowerPoint Presentation</vt:lpstr>
      <vt:lpstr>Who Celebrates Easter?</vt:lpstr>
      <vt:lpstr>Why Do Christians Celebrate Easter?</vt:lpstr>
      <vt:lpstr>The Story of Holy Week</vt:lpstr>
      <vt:lpstr>What Happened on Easter Sunday?</vt:lpstr>
      <vt:lpstr>What Happened after  Easter Sunday?</vt:lpstr>
      <vt:lpstr>How Do Christians Celebrate  Easter Sunday?</vt:lpstr>
      <vt:lpstr>Easter Symbolism</vt:lpstr>
      <vt:lpstr>Task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Gemma Summers</cp:lastModifiedBy>
  <cp:revision>14</cp:revision>
  <dcterms:created xsi:type="dcterms:W3CDTF">2018-03-22T10:38:26Z</dcterms:created>
  <dcterms:modified xsi:type="dcterms:W3CDTF">2021-03-01T12:54:55Z</dcterms:modified>
</cp:coreProperties>
</file>