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79" r:id="rId2"/>
    <p:sldId id="280" r:id="rId3"/>
    <p:sldId id="281" r:id="rId4"/>
    <p:sldId id="285" r:id="rId5"/>
    <p:sldId id="286" r:id="rId6"/>
    <p:sldId id="287" r:id="rId7"/>
    <p:sldId id="282" r:id="rId8"/>
    <p:sldId id="256" r:id="rId9"/>
    <p:sldId id="257" r:id="rId10"/>
    <p:sldId id="270" r:id="rId11"/>
    <p:sldId id="258" r:id="rId12"/>
    <p:sldId id="271" r:id="rId13"/>
    <p:sldId id="259" r:id="rId14"/>
    <p:sldId id="272" r:id="rId15"/>
    <p:sldId id="288" r:id="rId16"/>
    <p:sldId id="289" r:id="rId17"/>
    <p:sldId id="290" r:id="rId18"/>
    <p:sldId id="291" r:id="rId19"/>
    <p:sldId id="292" r:id="rId20"/>
    <p:sldId id="293" r:id="rId21"/>
    <p:sldId id="294" r:id="rId22"/>
    <p:sldId id="295" r:id="rId23"/>
    <p:sldId id="296" r:id="rId24"/>
    <p:sldId id="297" r:id="rId25"/>
    <p:sldId id="298" r:id="rId26"/>
    <p:sldId id="299" r:id="rId27"/>
    <p:sldId id="300" r:id="rId28"/>
    <p:sldId id="301" r:id="rId29"/>
    <p:sldId id="302" r:id="rId30"/>
    <p:sldId id="283" r:id="rId31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9608" autoAdjust="0"/>
  </p:normalViewPr>
  <p:slideViewPr>
    <p:cSldViewPr>
      <p:cViewPr varScale="1">
        <p:scale>
          <a:sx n="58" d="100"/>
          <a:sy n="58" d="100"/>
        </p:scale>
        <p:origin x="118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0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1639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639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E87DEF62-6779-4807-B441-8238E3C85E1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7034103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87DEF62-6779-4807-B441-8238E3C85E1E}" type="slidenum">
              <a:rPr lang="en-GB" altLang="en-US" smtClean="0"/>
              <a:pPr>
                <a:defRPr/>
              </a:pPr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758053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5C6DDFF-1D7D-40AE-AE92-5258DDF7841F}" type="slidenum">
              <a:rPr lang="en-GB" altLang="en-US"/>
              <a:pPr>
                <a:spcBef>
                  <a:spcPct val="0"/>
                </a:spcBef>
              </a:pPr>
              <a:t>8</a:t>
            </a:fld>
            <a:endParaRPr lang="en-GB" altLang="en-US"/>
          </a:p>
        </p:txBody>
      </p:sp>
      <p:sp>
        <p:nvSpPr>
          <p:cNvPr id="4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7998579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41B4CB0-EAA1-4F2D-B4B6-1B99F405896B}" type="slidenum">
              <a:rPr lang="en-GB" altLang="en-US"/>
              <a:pPr>
                <a:spcBef>
                  <a:spcPct val="0"/>
                </a:spcBef>
              </a:pPr>
              <a:t>9</a:t>
            </a:fld>
            <a:endParaRPr lang="en-GB" altLang="en-US"/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319564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79267467-E3A0-43B7-804E-63C4B7D7C6F1}" type="slidenum">
              <a:rPr lang="en-GB" altLang="en-US"/>
              <a:pPr>
                <a:spcBef>
                  <a:spcPct val="0"/>
                </a:spcBef>
              </a:pPr>
              <a:t>10</a:t>
            </a:fld>
            <a:endParaRPr lang="en-GB" altLang="en-US"/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7599873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CF1C5C2-E9B5-4B78-8140-877BCAFE21BE}" type="slidenum">
              <a:rPr lang="en-GB" altLang="en-US"/>
              <a:pPr>
                <a:spcBef>
                  <a:spcPct val="0"/>
                </a:spcBef>
              </a:pPr>
              <a:t>11</a:t>
            </a:fld>
            <a:endParaRPr lang="en-GB" altLang="en-US"/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2872237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74F96BF2-15B4-4E4F-BCFE-46AA1F1AB74A}" type="slidenum">
              <a:rPr lang="en-GB" altLang="en-US"/>
              <a:pPr>
                <a:spcBef>
                  <a:spcPct val="0"/>
                </a:spcBef>
              </a:pPr>
              <a:t>12</a:t>
            </a:fld>
            <a:endParaRPr lang="en-GB" altLang="en-US"/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41052697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7A1CF173-572A-4E2D-8142-B0952F040F85}" type="slidenum">
              <a:rPr lang="en-GB" altLang="en-US"/>
              <a:pPr>
                <a:spcBef>
                  <a:spcPct val="0"/>
                </a:spcBef>
              </a:pPr>
              <a:t>13</a:t>
            </a:fld>
            <a:endParaRPr lang="en-GB" altLang="en-US"/>
          </a:p>
        </p:txBody>
      </p:sp>
      <p:sp>
        <p:nvSpPr>
          <p:cNvPr id="143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2129631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776A0916-6476-4D64-BC7A-597B33F20CFD}" type="slidenum">
              <a:rPr lang="en-GB" altLang="en-US"/>
              <a:pPr>
                <a:spcBef>
                  <a:spcPct val="0"/>
                </a:spcBef>
              </a:pPr>
              <a:t>14</a:t>
            </a:fld>
            <a:endParaRPr lang="en-GB" altLang="en-US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5357677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7F76E76-452D-4278-8F5A-E6EE50E38C39}" type="slidenum">
              <a:rPr lang="en-GB" altLang="en-US"/>
              <a:pPr>
                <a:spcBef>
                  <a:spcPct val="0"/>
                </a:spcBef>
              </a:pPr>
              <a:t>15</a:t>
            </a:fld>
            <a:endParaRPr lang="en-GB" altLang="en-US"/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1599272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BEDC994-0CD0-41A2-8F25-60CB1AAC7FCE}" type="slidenum">
              <a:rPr lang="en-GB" altLang="en-US"/>
              <a:pPr>
                <a:spcBef>
                  <a:spcPct val="0"/>
                </a:spcBef>
              </a:pPr>
              <a:t>16</a:t>
            </a:fld>
            <a:endParaRPr lang="en-GB" altLang="en-US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42172129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0F6F5067-EF81-4F18-B913-131168C768DF}" type="slidenum">
              <a:rPr lang="en-GB" altLang="en-US"/>
              <a:pPr>
                <a:spcBef>
                  <a:spcPct val="0"/>
                </a:spcBef>
              </a:pPr>
              <a:t>17</a:t>
            </a:fld>
            <a:endParaRPr lang="en-GB" altLang="en-US"/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5932098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553AAB39-BC9C-42B3-B1F9-28FA7C2F633B}" type="slidenum">
              <a:rPr lang="en-GB" altLang="en-US"/>
              <a:pPr>
                <a:spcBef>
                  <a:spcPct val="0"/>
                </a:spcBef>
              </a:pPr>
              <a:t>18</a:t>
            </a:fld>
            <a:endParaRPr lang="en-GB" altLang="en-US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5432876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83B7350-C22A-4A35-A2D7-902477B90951}" type="slidenum">
              <a:rPr lang="en-GB" altLang="en-US"/>
              <a:pPr>
                <a:spcBef>
                  <a:spcPct val="0"/>
                </a:spcBef>
              </a:pPr>
              <a:t>19</a:t>
            </a:fld>
            <a:endParaRPr lang="en-GB" altLang="en-US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3098545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84EEE89-8B6A-4667-875C-EE21B4AD298D}" type="slidenum">
              <a:rPr lang="en-GB" altLang="en-US"/>
              <a:pPr>
                <a:spcBef>
                  <a:spcPct val="0"/>
                </a:spcBef>
              </a:pPr>
              <a:t>20</a:t>
            </a:fld>
            <a:endParaRPr lang="en-GB" altLang="en-US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2527363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AF1BEEC8-293B-4EE3-991E-588F49EC879C}" type="slidenum">
              <a:rPr lang="en-GB" altLang="en-US"/>
              <a:pPr>
                <a:spcBef>
                  <a:spcPct val="0"/>
                </a:spcBef>
              </a:pPr>
              <a:t>21</a:t>
            </a:fld>
            <a:endParaRPr lang="en-GB" altLang="en-US"/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02424260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BB3A998B-EC9E-444D-9BCE-6D181AD3B17E}" type="slidenum">
              <a:rPr lang="en-GB" altLang="en-US"/>
              <a:pPr>
                <a:spcBef>
                  <a:spcPct val="0"/>
                </a:spcBef>
              </a:pPr>
              <a:t>22</a:t>
            </a:fld>
            <a:endParaRPr lang="en-GB" altLang="en-US"/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84669510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2CAD1D3-C272-4286-83A8-C6F6B1042FC8}" type="slidenum">
              <a:rPr lang="en-GB" altLang="en-US"/>
              <a:pPr>
                <a:spcBef>
                  <a:spcPct val="0"/>
                </a:spcBef>
              </a:pPr>
              <a:t>23</a:t>
            </a:fld>
            <a:endParaRPr lang="en-GB" altLang="en-US"/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0550069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D0C0C1B-67D1-4E70-91B1-F67024445924}" type="slidenum">
              <a:rPr lang="en-GB" altLang="en-US"/>
              <a:pPr>
                <a:spcBef>
                  <a:spcPct val="0"/>
                </a:spcBef>
              </a:pPr>
              <a:t>24</a:t>
            </a:fld>
            <a:endParaRPr lang="en-GB" altLang="en-US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88087478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1112814-DE3F-4BF6-8B21-ED654D04F76C}" type="slidenum">
              <a:rPr lang="en-GB" altLang="en-US"/>
              <a:pPr>
                <a:spcBef>
                  <a:spcPct val="0"/>
                </a:spcBef>
              </a:pPr>
              <a:t>25</a:t>
            </a:fld>
            <a:endParaRPr lang="en-GB" altLang="en-US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35369935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B4101D5-A17B-43A3-83A0-0D51225E5387}" type="slidenum">
              <a:rPr lang="en-GB" altLang="en-US"/>
              <a:pPr>
                <a:spcBef>
                  <a:spcPct val="0"/>
                </a:spcBef>
              </a:pPr>
              <a:t>26</a:t>
            </a:fld>
            <a:endParaRPr lang="en-GB" altLang="en-US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51687833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82AF800-C750-411E-9BC8-4FEE072D58B6}" type="slidenum">
              <a:rPr lang="en-GB" altLang="en-US"/>
              <a:pPr>
                <a:spcBef>
                  <a:spcPct val="0"/>
                </a:spcBef>
              </a:pPr>
              <a:t>27</a:t>
            </a:fld>
            <a:endParaRPr lang="en-GB" altLang="en-US"/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60634737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B27FF3E9-07C4-4D01-8302-6425DB34BFE3}" type="slidenum">
              <a:rPr lang="en-GB" altLang="en-US"/>
              <a:pPr>
                <a:spcBef>
                  <a:spcPct val="0"/>
                </a:spcBef>
              </a:pPr>
              <a:t>28</a:t>
            </a:fld>
            <a:endParaRPr lang="en-GB" altLang="en-US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70693403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C213722B-A709-4AB0-AED1-3A97140009A0}" type="slidenum">
              <a:rPr lang="en-GB" altLang="en-US"/>
              <a:pPr>
                <a:spcBef>
                  <a:spcPct val="0"/>
                </a:spcBef>
              </a:pPr>
              <a:t>29</a:t>
            </a:fld>
            <a:endParaRPr lang="en-GB" altLang="en-US"/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9974808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2CB400-F358-4B64-9AFE-34D645F257E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577606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C060D8-41DC-41C3-859A-F1F168B2A38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385041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A0A824-975C-41C0-84C0-7AABDA2FDDF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098577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C588C0-4665-4D4D-B6C1-38780366A06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12274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F4A54D-64F9-4E32-8DF5-47CDEB9A214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506904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1BAD04-76BB-4BBF-9CB4-D9735CF78D7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549448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F32018-90A6-448D-A187-F3AA33E6555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19468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90C7C0-31E0-4F9F-9B77-CBAEB2C386E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306227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6BA72D-4DD9-4037-B480-D7D842889D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262279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A5DF72-89EE-441F-A9D9-08931C4CD31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931398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7871B0-9256-4BE8-8B93-419BB902A7F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437247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>
              <a:defRPr/>
            </a:pPr>
            <a:fld id="{61EAD96E-1A56-45AC-A9D7-E0391652956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nline-stopwatch.com/countdown-clock/full-screen/" TargetMode="External"/><Relationship Id="rId7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2.wav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4.wav"/><Relationship Id="rId4" Type="http://schemas.openxmlformats.org/officeDocument/2006/relationships/audio" Target="../media/audio3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3" Type="http://schemas.openxmlformats.org/officeDocument/2006/relationships/audio" Target="../media/audio5.wav"/><Relationship Id="rId7" Type="http://schemas.openxmlformats.org/officeDocument/2006/relationships/audio" Target="../media/audio3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8.wav"/><Relationship Id="rId5" Type="http://schemas.openxmlformats.org/officeDocument/2006/relationships/audio" Target="../media/audio7.wav"/><Relationship Id="rId4" Type="http://schemas.openxmlformats.org/officeDocument/2006/relationships/audio" Target="../media/audio6.wav"/><Relationship Id="rId9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9.wav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2.wav"/><Relationship Id="rId5" Type="http://schemas.openxmlformats.org/officeDocument/2006/relationships/image" Target="../media/image7.png"/><Relationship Id="rId4" Type="http://schemas.openxmlformats.org/officeDocument/2006/relationships/audio" Target="../media/audio1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4.wav"/><Relationship Id="rId5" Type="http://schemas.openxmlformats.org/officeDocument/2006/relationships/audio" Target="../media/audio3.wav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0.wav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9.wav"/><Relationship Id="rId5" Type="http://schemas.openxmlformats.org/officeDocument/2006/relationships/image" Target="../media/image10.png"/><Relationship Id="rId4" Type="http://schemas.openxmlformats.org/officeDocument/2006/relationships/audio" Target="../media/audio11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4.wav"/><Relationship Id="rId5" Type="http://schemas.openxmlformats.org/officeDocument/2006/relationships/audio" Target="../media/audio3.wav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9.wav"/><Relationship Id="rId5" Type="http://schemas.openxmlformats.org/officeDocument/2006/relationships/audio" Target="../media/audio13.wav"/><Relationship Id="rId4" Type="http://schemas.openxmlformats.org/officeDocument/2006/relationships/audio" Target="../media/audio12.wav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4.wav"/><Relationship Id="rId5" Type="http://schemas.openxmlformats.org/officeDocument/2006/relationships/audio" Target="../media/audio3.wav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9.wav"/><Relationship Id="rId5" Type="http://schemas.openxmlformats.org/officeDocument/2006/relationships/audio" Target="../media/audio15.wav"/><Relationship Id="rId4" Type="http://schemas.openxmlformats.org/officeDocument/2006/relationships/audio" Target="../media/audio14.wav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4.wav"/><Relationship Id="rId5" Type="http://schemas.openxmlformats.org/officeDocument/2006/relationships/audio" Target="../media/audio3.wav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9.wav"/><Relationship Id="rId5" Type="http://schemas.openxmlformats.org/officeDocument/2006/relationships/audio" Target="../media/audio17.wav"/><Relationship Id="rId4" Type="http://schemas.openxmlformats.org/officeDocument/2006/relationships/audio" Target="../media/audio16.wav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4.wav"/><Relationship Id="rId5" Type="http://schemas.openxmlformats.org/officeDocument/2006/relationships/audio" Target="../media/audio3.wav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audio9.wav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audio" Target="../media/audio19.wav"/><Relationship Id="rId4" Type="http://schemas.openxmlformats.org/officeDocument/2006/relationships/audio" Target="../media/audio18.wav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4.wav"/><Relationship Id="rId5" Type="http://schemas.openxmlformats.org/officeDocument/2006/relationships/audio" Target="../media/audio3.wav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9.wav"/><Relationship Id="rId5" Type="http://schemas.openxmlformats.org/officeDocument/2006/relationships/audio" Target="../media/audio21.wav"/><Relationship Id="rId4" Type="http://schemas.openxmlformats.org/officeDocument/2006/relationships/audio" Target="../media/audio20.wav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4.wav"/><Relationship Id="rId5" Type="http://schemas.openxmlformats.org/officeDocument/2006/relationships/audio" Target="../media/audio3.wav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9.wav"/><Relationship Id="rId5" Type="http://schemas.openxmlformats.org/officeDocument/2006/relationships/audio" Target="../media/audio23.wav"/><Relationship Id="rId4" Type="http://schemas.openxmlformats.org/officeDocument/2006/relationships/audio" Target="../media/audio22.wav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4.wav"/><Relationship Id="rId5" Type="http://schemas.openxmlformats.org/officeDocument/2006/relationships/audio" Target="../media/audio3.wav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9.wav"/><Relationship Id="rId5" Type="http://schemas.openxmlformats.org/officeDocument/2006/relationships/audio" Target="../media/audio25.wav"/><Relationship Id="rId4" Type="http://schemas.openxmlformats.org/officeDocument/2006/relationships/audio" Target="../media/audio24.wav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audio" Target="../media/audio4.wav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5" Type="http://schemas.openxmlformats.org/officeDocument/2006/relationships/image" Target="../media/image2.png"/><Relationship Id="rId4" Type="http://schemas.openxmlformats.org/officeDocument/2006/relationships/image" Target="../media/image19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audio" Target="../media/audio29.wav"/><Relationship Id="rId3" Type="http://schemas.openxmlformats.org/officeDocument/2006/relationships/audio" Target="../media/audio26.wav"/><Relationship Id="rId7" Type="http://schemas.openxmlformats.org/officeDocument/2006/relationships/audio" Target="../media/audio10.wav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28.wav"/><Relationship Id="rId5" Type="http://schemas.openxmlformats.org/officeDocument/2006/relationships/audio" Target="../media/audio27.wav"/><Relationship Id="rId4" Type="http://schemas.openxmlformats.org/officeDocument/2006/relationships/audio" Target="../media/audio19.wav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audio" Target="../media/audio29.wav"/><Relationship Id="rId3" Type="http://schemas.openxmlformats.org/officeDocument/2006/relationships/audio" Target="../media/audio30.wav"/><Relationship Id="rId7" Type="http://schemas.openxmlformats.org/officeDocument/2006/relationships/audio" Target="../media/audio16.wav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2.wav"/><Relationship Id="rId5" Type="http://schemas.openxmlformats.org/officeDocument/2006/relationships/audio" Target="../media/audio31.wav"/><Relationship Id="rId4" Type="http://schemas.openxmlformats.org/officeDocument/2006/relationships/audio" Target="../media/audio1.wav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audio" Target="../media/audio25.wav"/><Relationship Id="rId3" Type="http://schemas.openxmlformats.org/officeDocument/2006/relationships/audio" Target="../media/audio29.wav"/><Relationship Id="rId7" Type="http://schemas.openxmlformats.org/officeDocument/2006/relationships/audio" Target="../media/audio34.wav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23.wav"/><Relationship Id="rId5" Type="http://schemas.openxmlformats.org/officeDocument/2006/relationships/audio" Target="../media/audio33.wav"/><Relationship Id="rId4" Type="http://schemas.openxmlformats.org/officeDocument/2006/relationships/audio" Target="../media/audio14.wav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53660"/>
            <a:ext cx="8424936" cy="664752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>
                <a:latin typeface="XCCW Joined 6a" panose="03050602040000000000" pitchFamily="66" charset="0"/>
              </a:rPr>
              <a:t>FRENCH</a:t>
            </a:r>
            <a:endParaRPr lang="en-GB" dirty="0">
              <a:latin typeface="XCCW Joined 6a" panose="03050602040000000000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9803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latin typeface="XCCW Joined 6a" panose="03050602040000000000" pitchFamily="66" charset="0"/>
              </a:rPr>
              <a:t>REVISIT</a:t>
            </a:r>
            <a:endParaRPr lang="en-GB" dirty="0">
              <a:latin typeface="XCCW Joined 6a" panose="03050602040000000000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"/>
            <a:ext cx="2012724" cy="169068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93255" y="1922106"/>
            <a:ext cx="8633504" cy="1521588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93255" y="3633797"/>
            <a:ext cx="8633504" cy="1130853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193255" y="4931616"/>
            <a:ext cx="8633504" cy="1235632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2012725" y="2057257"/>
            <a:ext cx="644063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Symbol" panose="05050102010706020507" pitchFamily="18" charset="2"/>
              <a:buChar char="·"/>
            </a:pPr>
            <a:r>
              <a:rPr lang="en-US" sz="2800" dirty="0" smtClean="0">
                <a:latin typeface="XCCW Joined 6a" panose="03050602040000000000" pitchFamily="66" charset="0"/>
              </a:rPr>
              <a:t> 1 </a:t>
            </a:r>
            <a:r>
              <a:rPr lang="en-US" sz="2800" dirty="0">
                <a:latin typeface="XCCW Joined 6a" panose="03050602040000000000" pitchFamily="66" charset="0"/>
              </a:rPr>
              <a:t>minute </a:t>
            </a:r>
            <a:r>
              <a:rPr lang="en-US" sz="2800" dirty="0" smtClean="0">
                <a:latin typeface="XCCW Joined 6a" panose="03050602040000000000" pitchFamily="66" charset="0"/>
              </a:rPr>
              <a:t>to say numbers 1-10 in French</a:t>
            </a:r>
          </a:p>
          <a:p>
            <a:pPr>
              <a:buFont typeface="Symbol" panose="05050102010706020507" pitchFamily="18" charset="2"/>
              <a:buChar char="·"/>
            </a:pPr>
            <a:r>
              <a:rPr lang="en-US" sz="2800" dirty="0" smtClean="0">
                <a:latin typeface="XCCW Joined 6a" panose="03050602040000000000" pitchFamily="66" charset="0"/>
              </a:rPr>
              <a:t>.</a:t>
            </a:r>
          </a:p>
          <a:p>
            <a:endParaRPr lang="en-US" sz="2800" dirty="0">
              <a:solidFill>
                <a:srgbClr val="00008B"/>
              </a:solidFill>
              <a:latin typeface="XCCW Joined 6a" panose="03050602040000000000" pitchFamily="66" charset="0"/>
            </a:endParaRPr>
          </a:p>
          <a:p>
            <a:pPr>
              <a:buFont typeface="Symbol" panose="05050102010706020507" pitchFamily="18" charset="2"/>
              <a:buChar char="·"/>
            </a:pPr>
            <a:r>
              <a:rPr lang="en-US" sz="2800" dirty="0" smtClean="0">
                <a:latin typeface="XCCW Joined 6a" panose="03050602040000000000" pitchFamily="66" charset="0"/>
              </a:rPr>
              <a:t> 1 </a:t>
            </a:r>
            <a:r>
              <a:rPr lang="en-US" sz="2800" dirty="0">
                <a:latin typeface="XCCW Joined 6a" panose="03050602040000000000" pitchFamily="66" charset="0"/>
              </a:rPr>
              <a:t>minute to </a:t>
            </a:r>
            <a:r>
              <a:rPr lang="en-US" sz="2800" dirty="0" smtClean="0">
                <a:latin typeface="XCCW Joined 6a" panose="03050602040000000000" pitchFamily="66" charset="0"/>
              </a:rPr>
              <a:t>hear your partner to say the numbers.</a:t>
            </a:r>
          </a:p>
          <a:p>
            <a:endParaRPr lang="en-US" sz="2800" dirty="0">
              <a:solidFill>
                <a:srgbClr val="00008B"/>
              </a:solidFill>
              <a:latin typeface="XCCW Joined 6a" panose="03050602040000000000" pitchFamily="66" charset="0"/>
            </a:endParaRPr>
          </a:p>
          <a:p>
            <a:pPr>
              <a:buFont typeface="Symbol" panose="05050102010706020507" pitchFamily="18" charset="2"/>
              <a:buChar char="·"/>
            </a:pPr>
            <a:r>
              <a:rPr lang="en-US" sz="2800" dirty="0" smtClean="0">
                <a:solidFill>
                  <a:srgbClr val="0070C0"/>
                </a:solidFill>
                <a:latin typeface="XCCW Joined 6a" panose="03050602040000000000" pitchFamily="66" charset="0"/>
              </a:rPr>
              <a:t> 1 minute to say them again together. </a:t>
            </a:r>
            <a:endParaRPr lang="en-US" sz="2800" dirty="0">
              <a:solidFill>
                <a:srgbClr val="0070C0"/>
              </a:solidFill>
              <a:latin typeface="XCCW Joined 6a" panose="03050602040000000000" pitchFamily="66" charset="0"/>
            </a:endParaRPr>
          </a:p>
        </p:txBody>
      </p:sp>
      <p:pic>
        <p:nvPicPr>
          <p:cNvPr id="7" name="Picture 6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5209" y="669737"/>
            <a:ext cx="971550" cy="90487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706502" y="133707"/>
            <a:ext cx="1268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/>
              <a:t>Click clock to open timer</a:t>
            </a:r>
            <a:endParaRPr lang="en-GB" sz="14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0113" y="3703923"/>
            <a:ext cx="952500" cy="9906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3878" y="5113175"/>
            <a:ext cx="1038225" cy="9144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8698" y="2204380"/>
            <a:ext cx="1190625" cy="1047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6945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4270" y="2649894"/>
            <a:ext cx="888736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latin typeface="XCCW Joined 6a" panose="03050602040000000000" pitchFamily="66" charset="0"/>
              </a:rPr>
              <a:t>LO: I am learning </a:t>
            </a:r>
            <a:r>
              <a:rPr lang="en-US" sz="3200" dirty="0" smtClean="0">
                <a:latin typeface="XCCW Joined 6a" panose="03050602040000000000" pitchFamily="66" charset="0"/>
              </a:rPr>
              <a:t>about singular</a:t>
            </a:r>
          </a:p>
          <a:p>
            <a:r>
              <a:rPr lang="en-US" sz="3200" dirty="0">
                <a:latin typeface="XCCW Joined 6a" panose="03050602040000000000" pitchFamily="66" charset="0"/>
              </a:rPr>
              <a:t>a</a:t>
            </a:r>
            <a:r>
              <a:rPr lang="en-US" sz="3200" dirty="0" smtClean="0">
                <a:latin typeface="XCCW Joined 6a" panose="03050602040000000000" pitchFamily="66" charset="0"/>
              </a:rPr>
              <a:t>nd plural </a:t>
            </a:r>
            <a:r>
              <a:rPr lang="en-US" sz="3200" dirty="0" smtClean="0">
                <a:latin typeface="XCCW Joined 6a" panose="03050602040000000000" pitchFamily="66" charset="0"/>
              </a:rPr>
              <a:t>nouns in French</a:t>
            </a:r>
            <a:endParaRPr lang="en-US" sz="3200" dirty="0">
              <a:latin typeface="XCCW Joined 6a" panose="03050602040000000000" pitchFamily="66" charset="0"/>
            </a:endParaRPr>
          </a:p>
          <a:p>
            <a:endParaRPr lang="en-GB" sz="3200" dirty="0">
              <a:latin typeface="XCCW Joined 6a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5" y="0"/>
            <a:ext cx="2012724" cy="1690688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0259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5" y="0"/>
            <a:ext cx="2012724" cy="1690688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015938" y="274638"/>
            <a:ext cx="6670861" cy="1143000"/>
          </a:xfrm>
        </p:spPr>
        <p:txBody>
          <a:bodyPr/>
          <a:lstStyle/>
          <a:p>
            <a:r>
              <a:rPr lang="en-GB" sz="2800" b="1" dirty="0" smtClean="0">
                <a:solidFill>
                  <a:srgbClr val="FF0000"/>
                </a:solidFill>
                <a:latin typeface="XCCW Joined 6a" panose="03050602040000000000" pitchFamily="66" charset="0"/>
              </a:rPr>
              <a:t>“Singular” sounds like single. </a:t>
            </a:r>
            <a:br>
              <a:rPr lang="en-GB" sz="2800" b="1" dirty="0" smtClean="0">
                <a:solidFill>
                  <a:srgbClr val="FF0000"/>
                </a:solidFill>
                <a:latin typeface="XCCW Joined 6a" panose="03050602040000000000" pitchFamily="66" charset="0"/>
              </a:rPr>
            </a:br>
            <a:r>
              <a:rPr lang="en-GB" sz="2800" b="1" dirty="0" smtClean="0">
                <a:solidFill>
                  <a:srgbClr val="FF0000"/>
                </a:solidFill>
                <a:latin typeface="XCCW Joined 6a" panose="03050602040000000000" pitchFamily="66" charset="0"/>
              </a:rPr>
              <a:t>It means there is </a:t>
            </a:r>
            <a:r>
              <a:rPr lang="en-GB" sz="2800" b="1" u="sng" dirty="0" smtClean="0">
                <a:solidFill>
                  <a:srgbClr val="FF0000"/>
                </a:solidFill>
                <a:latin typeface="XCCW Joined 6a" panose="03050602040000000000" pitchFamily="66" charset="0"/>
              </a:rPr>
              <a:t>one</a:t>
            </a:r>
            <a:r>
              <a:rPr lang="en-GB" sz="2800" b="1" dirty="0" smtClean="0">
                <a:solidFill>
                  <a:srgbClr val="FF0000"/>
                </a:solidFill>
                <a:latin typeface="XCCW Joined 6a" panose="03050602040000000000" pitchFamily="66" charset="0"/>
              </a:rPr>
              <a:t>.</a:t>
            </a:r>
            <a:endParaRPr lang="en-GB" sz="2800" b="1" dirty="0">
              <a:solidFill>
                <a:srgbClr val="FF0000"/>
              </a:solidFill>
              <a:latin typeface="XCCW Joined 6a" panose="03050602040000000000" pitchFamily="66" charset="0"/>
            </a:endParaRPr>
          </a:p>
        </p:txBody>
      </p:sp>
      <p:sp>
        <p:nvSpPr>
          <p:cNvPr id="7" name="AutoShape 5">
            <a:hlinkClick r:id="" action="ppaction://noaction" highlightClick="1">
              <a:snd r:embed="rId3" name="le_chat.wav"/>
            </a:hlinkClick>
          </p:cNvPr>
          <p:cNvSpPr>
            <a:spLocks noChangeArrowheads="1"/>
          </p:cNvSpPr>
          <p:nvPr/>
        </p:nvSpPr>
        <p:spPr bwMode="auto">
          <a:xfrm>
            <a:off x="539552" y="5445224"/>
            <a:ext cx="3145413" cy="939150"/>
          </a:xfrm>
          <a:prstGeom prst="actionButtonBlank">
            <a:avLst/>
          </a:prstGeom>
          <a:solidFill>
            <a:srgbClr val="3333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 smtClean="0">
                <a:solidFill>
                  <a:schemeClr val="bg1"/>
                </a:solidFill>
              </a:rPr>
              <a:t>Le chat</a:t>
            </a:r>
            <a:endParaRPr lang="en-GB" altLang="en-US" sz="4800" dirty="0">
              <a:solidFill>
                <a:schemeClr val="bg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4585" y="3098578"/>
            <a:ext cx="3694829" cy="2002804"/>
          </a:xfrm>
          <a:prstGeom prst="rect">
            <a:avLst/>
          </a:prstGeom>
        </p:spPr>
      </p:pic>
      <p:sp>
        <p:nvSpPr>
          <p:cNvPr id="9" name="AutoShape 4">
            <a:hlinkClick r:id="" action="ppaction://noaction" highlightClick="1">
              <a:snd r:embed="rId5" name="un_chat.wav"/>
            </a:hlinkClick>
            <a:extLst>
              <a:ext uri="{FF2B5EF4-FFF2-40B4-BE49-F238E27FC236}">
                <a16:creationId xmlns:a16="http://schemas.microsoft.com/office/drawing/2014/main" id="{396A745D-C746-4DB5-87C4-27855EF020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552" y="2159427"/>
            <a:ext cx="2592288" cy="939151"/>
          </a:xfrm>
          <a:prstGeom prst="actionButtonBlank">
            <a:avLst/>
          </a:prstGeom>
          <a:solidFill>
            <a:srgbClr val="3333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 smtClean="0">
                <a:solidFill>
                  <a:schemeClr val="bg1"/>
                </a:solidFill>
              </a:rPr>
              <a:t>Un chat</a:t>
            </a:r>
            <a:endParaRPr lang="en-GB" altLang="en-US" sz="48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84168" y="2158505"/>
            <a:ext cx="188064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smtClean="0">
                <a:latin typeface="XCCW Joined 6a" panose="03050602040000000000" pitchFamily="66" charset="0"/>
              </a:rPr>
              <a:t>A cat</a:t>
            </a:r>
            <a:endParaRPr lang="en-GB" sz="4000" dirty="0">
              <a:latin typeface="XCCW Joined 6a" panose="03050602040000000000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084167" y="5560856"/>
            <a:ext cx="24128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smtClean="0">
                <a:latin typeface="XCCW Joined 6a" panose="03050602040000000000" pitchFamily="66" charset="0"/>
              </a:rPr>
              <a:t>The cat</a:t>
            </a:r>
            <a:endParaRPr lang="en-GB" sz="4000" dirty="0">
              <a:latin typeface="XCCW Joined 6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8401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5" y="0"/>
            <a:ext cx="2012724" cy="1690688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015938" y="274638"/>
            <a:ext cx="6670861" cy="1143000"/>
          </a:xfrm>
        </p:spPr>
        <p:txBody>
          <a:bodyPr/>
          <a:lstStyle/>
          <a:p>
            <a:r>
              <a:rPr lang="en-GB" sz="2800" b="1" dirty="0" smtClean="0">
                <a:solidFill>
                  <a:srgbClr val="FF0000"/>
                </a:solidFill>
                <a:latin typeface="XCCW Joined 6a" panose="03050602040000000000" pitchFamily="66" charset="0"/>
              </a:rPr>
              <a:t>“Plural” </a:t>
            </a:r>
            <a:br>
              <a:rPr lang="en-GB" sz="2800" b="1" dirty="0" smtClean="0">
                <a:solidFill>
                  <a:srgbClr val="FF0000"/>
                </a:solidFill>
                <a:latin typeface="XCCW Joined 6a" panose="03050602040000000000" pitchFamily="66" charset="0"/>
              </a:rPr>
            </a:br>
            <a:r>
              <a:rPr lang="en-GB" sz="2800" b="1" dirty="0" smtClean="0">
                <a:solidFill>
                  <a:srgbClr val="FF0000"/>
                </a:solidFill>
                <a:latin typeface="XCCW Joined 6a" panose="03050602040000000000" pitchFamily="66" charset="0"/>
              </a:rPr>
              <a:t>It means there are </a:t>
            </a:r>
            <a:br>
              <a:rPr lang="en-GB" sz="2800" b="1" dirty="0" smtClean="0">
                <a:solidFill>
                  <a:srgbClr val="FF0000"/>
                </a:solidFill>
                <a:latin typeface="XCCW Joined 6a" panose="03050602040000000000" pitchFamily="66" charset="0"/>
              </a:rPr>
            </a:br>
            <a:r>
              <a:rPr lang="en-GB" sz="2800" b="1" u="sng" dirty="0" smtClean="0">
                <a:solidFill>
                  <a:srgbClr val="FF0000"/>
                </a:solidFill>
                <a:latin typeface="XCCW Joined 6a" panose="03050602040000000000" pitchFamily="66" charset="0"/>
              </a:rPr>
              <a:t>more than one</a:t>
            </a:r>
            <a:r>
              <a:rPr lang="en-GB" sz="2800" b="1" dirty="0" smtClean="0">
                <a:solidFill>
                  <a:srgbClr val="FF0000"/>
                </a:solidFill>
                <a:latin typeface="XCCW Joined 6a" panose="03050602040000000000" pitchFamily="66" charset="0"/>
              </a:rPr>
              <a:t>.</a:t>
            </a:r>
            <a:endParaRPr lang="en-GB" sz="2800" b="1" dirty="0">
              <a:solidFill>
                <a:srgbClr val="FF0000"/>
              </a:solidFill>
              <a:latin typeface="XCCW Joined 6a" panose="03050602040000000000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3296787"/>
            <a:ext cx="3694829" cy="200280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084168" y="2158505"/>
            <a:ext cx="152798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smtClean="0">
                <a:latin typeface="XCCW Joined 6a" panose="03050602040000000000" pitchFamily="66" charset="0"/>
              </a:rPr>
              <a:t>Cats</a:t>
            </a:r>
            <a:endParaRPr lang="en-GB" sz="4000" dirty="0">
              <a:latin typeface="XCCW Joined 6a" panose="03050602040000000000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084167" y="5560856"/>
            <a:ext cx="276389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smtClean="0">
                <a:latin typeface="XCCW Joined 6a" panose="03050602040000000000" pitchFamily="66" charset="0"/>
              </a:rPr>
              <a:t>The cats</a:t>
            </a:r>
            <a:endParaRPr lang="en-GB" sz="4000" dirty="0">
              <a:latin typeface="XCCW Joined 6a" panose="03050602040000000000" pitchFamily="66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1273" y="3212221"/>
            <a:ext cx="3694829" cy="2002804"/>
          </a:xfrm>
          <a:prstGeom prst="rect">
            <a:avLst/>
          </a:prstGeom>
        </p:spPr>
      </p:pic>
      <p:sp>
        <p:nvSpPr>
          <p:cNvPr id="12" name="AutoShape 7">
            <a:hlinkClick r:id="" action="ppaction://noaction" highlightClick="1">
              <a:snd r:embed="rId4" name="des.wav"/>
            </a:hlinkClick>
          </p:cNvPr>
          <p:cNvSpPr>
            <a:spLocks noChangeArrowheads="1"/>
          </p:cNvSpPr>
          <p:nvPr/>
        </p:nvSpPr>
        <p:spPr bwMode="auto">
          <a:xfrm>
            <a:off x="429748" y="2086594"/>
            <a:ext cx="2966227" cy="1081087"/>
          </a:xfrm>
          <a:prstGeom prst="actionButtonBlank">
            <a:avLst/>
          </a:prstGeom>
          <a:solidFill>
            <a:srgbClr val="3333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 smtClean="0">
                <a:solidFill>
                  <a:schemeClr val="bg1"/>
                </a:solidFill>
              </a:rPr>
              <a:t>Des chats</a:t>
            </a:r>
            <a:endParaRPr lang="en-GB" altLang="en-US" sz="4800" dirty="0">
              <a:solidFill>
                <a:schemeClr val="bg1"/>
              </a:solidFill>
            </a:endParaRPr>
          </a:p>
        </p:txBody>
      </p:sp>
      <p:sp>
        <p:nvSpPr>
          <p:cNvPr id="13" name="AutoShape 9">
            <a:hlinkClick r:id="" action="ppaction://noaction" highlightClick="1">
              <a:snd r:embed="rId5" name="les.wav"/>
            </a:hlinkClick>
          </p:cNvPr>
          <p:cNvSpPr>
            <a:spLocks noChangeArrowheads="1"/>
          </p:cNvSpPr>
          <p:nvPr/>
        </p:nvSpPr>
        <p:spPr bwMode="auto">
          <a:xfrm>
            <a:off x="495540" y="5383241"/>
            <a:ext cx="2900435" cy="1063115"/>
          </a:xfrm>
          <a:prstGeom prst="actionButtonBlank">
            <a:avLst/>
          </a:prstGeom>
          <a:solidFill>
            <a:srgbClr val="3333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 smtClean="0">
                <a:solidFill>
                  <a:schemeClr val="bg1"/>
                </a:solidFill>
              </a:rPr>
              <a:t>Les chats</a:t>
            </a:r>
            <a:endParaRPr lang="en-GB" altLang="en-US" sz="4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9437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5" y="0"/>
            <a:ext cx="2012724" cy="1690688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015938" y="274638"/>
            <a:ext cx="6670861" cy="1143000"/>
          </a:xfrm>
        </p:spPr>
        <p:txBody>
          <a:bodyPr/>
          <a:lstStyle/>
          <a:p>
            <a:r>
              <a:rPr lang="en-GB" sz="2800" b="1" dirty="0" smtClean="0">
                <a:solidFill>
                  <a:srgbClr val="FF0000"/>
                </a:solidFill>
                <a:latin typeface="XCCW Joined 6a" panose="03050602040000000000" pitchFamily="66" charset="0"/>
              </a:rPr>
              <a:t>We need singular and plural </a:t>
            </a:r>
            <a:r>
              <a:rPr lang="en-GB" sz="2800" b="1" dirty="0" err="1" smtClean="0">
                <a:solidFill>
                  <a:srgbClr val="FF0000"/>
                </a:solidFill>
                <a:latin typeface="XCCW Joined 6a" panose="03050602040000000000" pitchFamily="66" charset="0"/>
              </a:rPr>
              <a:t>nouds</a:t>
            </a:r>
            <a:r>
              <a:rPr lang="en-GB" sz="2800" b="1" dirty="0" smtClean="0">
                <a:solidFill>
                  <a:srgbClr val="FF0000"/>
                </a:solidFill>
                <a:latin typeface="XCCW Joined 6a" panose="03050602040000000000" pitchFamily="66" charset="0"/>
              </a:rPr>
              <a:t> to make our sentences make sense</a:t>
            </a:r>
            <a:endParaRPr lang="en-GB" sz="2800" b="1" dirty="0">
              <a:solidFill>
                <a:srgbClr val="FF0000"/>
              </a:solidFill>
              <a:latin typeface="XCCW Joined 6a" panose="03050602040000000000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3296787"/>
            <a:ext cx="2635073" cy="142835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27584" y="2437722"/>
            <a:ext cx="61847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smtClean="0">
                <a:latin typeface="XCCW Joined 6a" panose="03050602040000000000" pitchFamily="66" charset="0"/>
              </a:rPr>
              <a:t>“A </a:t>
            </a:r>
            <a:r>
              <a:rPr lang="en-GB" sz="4000" u="sng" dirty="0" smtClean="0">
                <a:latin typeface="XCCW Joined 6a" panose="03050602040000000000" pitchFamily="66" charset="0"/>
              </a:rPr>
              <a:t>cat</a:t>
            </a:r>
            <a:r>
              <a:rPr lang="en-GB" sz="4000" u="sng" dirty="0" smtClean="0">
                <a:solidFill>
                  <a:srgbClr val="FF0000"/>
                </a:solidFill>
                <a:latin typeface="XCCW Joined 6a" panose="03050602040000000000" pitchFamily="66" charset="0"/>
              </a:rPr>
              <a:t>s</a:t>
            </a:r>
            <a:r>
              <a:rPr lang="en-GB" sz="4000" dirty="0" smtClean="0">
                <a:latin typeface="XCCW Joined 6a" panose="03050602040000000000" pitchFamily="66" charset="0"/>
              </a:rPr>
              <a:t> is missing”</a:t>
            </a:r>
            <a:endParaRPr lang="en-GB" sz="4000" dirty="0">
              <a:latin typeface="XCCW Joined 6a" panose="03050602040000000000" pitchFamily="66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8669" y="3272985"/>
            <a:ext cx="2525398" cy="1368907"/>
          </a:xfrm>
          <a:prstGeom prst="rect">
            <a:avLst/>
          </a:prstGeom>
        </p:spPr>
      </p:pic>
      <p:sp>
        <p:nvSpPr>
          <p:cNvPr id="14" name="Right Arrow 13"/>
          <p:cNvSpPr/>
          <p:nvPr/>
        </p:nvSpPr>
        <p:spPr>
          <a:xfrm rot="17701822">
            <a:off x="312697" y="4509120"/>
            <a:ext cx="3600400" cy="43204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12897" y="5260496"/>
            <a:ext cx="1590675" cy="1552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4738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50935" y="2351315"/>
            <a:ext cx="752879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XCCW Joined 6a" panose="03050602040000000000" pitchFamily="66" charset="0"/>
              </a:rPr>
              <a:t>On the next slide </a:t>
            </a:r>
            <a:r>
              <a:rPr lang="en-US" sz="3200" dirty="0" smtClean="0">
                <a:latin typeface="XCCW Joined 6a" panose="03050602040000000000" pitchFamily="66" charset="0"/>
              </a:rPr>
              <a:t>click on the words.</a:t>
            </a:r>
            <a:endParaRPr lang="en-US" sz="3200" dirty="0" smtClean="0">
              <a:latin typeface="XCCW Joined 6a" panose="03050602040000000000" pitchFamily="66" charset="0"/>
            </a:endParaRPr>
          </a:p>
          <a:p>
            <a:pPr algn="ctr"/>
            <a:endParaRPr lang="en-US" sz="3200" dirty="0" smtClean="0">
              <a:latin typeface="XCCW Joined 6a" panose="03050602040000000000" pitchFamily="66" charset="0"/>
            </a:endParaRPr>
          </a:p>
          <a:p>
            <a:pPr algn="ctr"/>
            <a:r>
              <a:rPr lang="en-US" sz="3200" dirty="0" smtClean="0">
                <a:latin typeface="XCCW Joined 6a" panose="03050602040000000000" pitchFamily="66" charset="0"/>
              </a:rPr>
              <a:t>Listen carefully.</a:t>
            </a:r>
          </a:p>
          <a:p>
            <a:pPr algn="ctr"/>
            <a:endParaRPr lang="en-US" sz="3200" dirty="0" smtClean="0">
              <a:solidFill>
                <a:srgbClr val="0070C0"/>
              </a:solidFill>
              <a:latin typeface="XCCW Joined 6a" panose="03050602040000000000" pitchFamily="66" charset="0"/>
            </a:endParaRPr>
          </a:p>
          <a:p>
            <a:pPr algn="ctr"/>
            <a:r>
              <a:rPr lang="en-US" sz="3200" dirty="0" smtClean="0">
                <a:solidFill>
                  <a:srgbClr val="0070C0"/>
                </a:solidFill>
                <a:latin typeface="XCCW Joined 6a" panose="03050602040000000000" pitchFamily="66" charset="0"/>
              </a:rPr>
              <a:t>Repeat after each word.</a:t>
            </a:r>
            <a:endParaRPr lang="en-US" sz="3200" dirty="0">
              <a:solidFill>
                <a:srgbClr val="0070C0"/>
              </a:solidFill>
              <a:latin typeface="XCCW Joined 6a" panose="03050602040000000000" pitchFamily="66" charset="0"/>
            </a:endParaRPr>
          </a:p>
          <a:p>
            <a:pPr algn="ctr"/>
            <a:endParaRPr lang="en-GB" sz="3200" dirty="0">
              <a:latin typeface="XCCW Joined 6a" panose="03050602040000000000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5" y="0"/>
            <a:ext cx="2012724" cy="1690688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015939" y="0"/>
            <a:ext cx="2276143" cy="455968"/>
          </a:xfrm>
        </p:spPr>
        <p:txBody>
          <a:bodyPr/>
          <a:lstStyle/>
          <a:p>
            <a:pPr algn="ctr"/>
            <a:r>
              <a:rPr lang="en-GB" sz="2000" dirty="0" smtClean="0">
                <a:latin typeface="XCCW Joined 6a" panose="03050602040000000000" pitchFamily="66" charset="0"/>
              </a:rPr>
              <a:t>Class work</a:t>
            </a:r>
            <a:endParaRPr lang="en-GB" sz="2000" dirty="0">
              <a:latin typeface="XCCW Joined 6a" panose="03050602040000000000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327" y="3699743"/>
            <a:ext cx="952500" cy="9906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568" y="5157192"/>
            <a:ext cx="1038225" cy="9144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6180" y="2393789"/>
            <a:ext cx="1224755" cy="736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563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759018" y="3587622"/>
            <a:ext cx="1040160" cy="705474"/>
          </a:xfrm>
        </p:spPr>
        <p:txBody>
          <a:bodyPr/>
          <a:lstStyle/>
          <a:p>
            <a:pPr eaLnBrk="1" hangingPunct="1"/>
            <a:r>
              <a:rPr lang="en-GB" altLang="en-US" sz="3200" dirty="0"/>
              <a:t>(</a:t>
            </a:r>
            <a:r>
              <a:rPr lang="en-GB" altLang="en-US" sz="3200" dirty="0" smtClean="0"/>
              <a:t>a)</a:t>
            </a:r>
            <a:endParaRPr lang="en-GB" altLang="en-US" sz="3200" dirty="0"/>
          </a:p>
        </p:txBody>
      </p:sp>
      <p:sp>
        <p:nvSpPr>
          <p:cNvPr id="3075" name="AutoShape 4">
            <a:hlinkClick r:id="" action="ppaction://noaction" highlightClick="1">
              <a:snd r:embed="rId3" name="1.wav"/>
            </a:hlinkClick>
          </p:cNvPr>
          <p:cNvSpPr>
            <a:spLocks noChangeArrowheads="1"/>
          </p:cNvSpPr>
          <p:nvPr/>
        </p:nvSpPr>
        <p:spPr bwMode="auto">
          <a:xfrm>
            <a:off x="2993417" y="2467900"/>
            <a:ext cx="1223963" cy="1081088"/>
          </a:xfrm>
          <a:prstGeom prst="actionButtonBlank">
            <a:avLst/>
          </a:prstGeom>
          <a:solidFill>
            <a:srgbClr val="3333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bg1"/>
                </a:solidFill>
              </a:rPr>
              <a:t>un</a:t>
            </a:r>
          </a:p>
        </p:txBody>
      </p:sp>
      <p:sp>
        <p:nvSpPr>
          <p:cNvPr id="3076" name="AutoShape 5">
            <a:hlinkClick r:id="" action="ppaction://noaction" highlightClick="1">
              <a:snd r:embed="rId4" name="une.wav"/>
            </a:hlinkClick>
          </p:cNvPr>
          <p:cNvSpPr>
            <a:spLocks noChangeArrowheads="1"/>
          </p:cNvSpPr>
          <p:nvPr/>
        </p:nvSpPr>
        <p:spPr bwMode="auto">
          <a:xfrm>
            <a:off x="4373480" y="2506534"/>
            <a:ext cx="1223963" cy="1081088"/>
          </a:xfrm>
          <a:prstGeom prst="actionButtonBlank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 err="1">
                <a:solidFill>
                  <a:schemeClr val="bg1"/>
                </a:solidFill>
              </a:rPr>
              <a:t>une</a:t>
            </a:r>
            <a:endParaRPr lang="en-GB" altLang="en-US" sz="4800" dirty="0">
              <a:solidFill>
                <a:schemeClr val="bg1"/>
              </a:solidFill>
            </a:endParaRPr>
          </a:p>
        </p:txBody>
      </p:sp>
      <p:sp>
        <p:nvSpPr>
          <p:cNvPr id="3077" name="AutoShape 6">
            <a:hlinkClick r:id="" action="ppaction://noaction" highlightClick="1">
              <a:snd r:embed="rId5" name="le.wav"/>
            </a:hlinkClick>
          </p:cNvPr>
          <p:cNvSpPr>
            <a:spLocks noChangeArrowheads="1"/>
          </p:cNvSpPr>
          <p:nvPr/>
        </p:nvSpPr>
        <p:spPr bwMode="auto">
          <a:xfrm>
            <a:off x="6157841" y="2434534"/>
            <a:ext cx="1223962" cy="1081088"/>
          </a:xfrm>
          <a:prstGeom prst="actionButtonBlank">
            <a:avLst/>
          </a:prstGeom>
          <a:solidFill>
            <a:srgbClr val="3333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bg1"/>
                </a:solidFill>
              </a:rPr>
              <a:t>le</a:t>
            </a:r>
          </a:p>
        </p:txBody>
      </p:sp>
      <p:sp>
        <p:nvSpPr>
          <p:cNvPr id="3078" name="AutoShape 7">
            <a:hlinkClick r:id="" action="ppaction://noaction" highlightClick="1">
              <a:snd r:embed="rId6" name="la.wav"/>
            </a:hlinkClick>
          </p:cNvPr>
          <p:cNvSpPr>
            <a:spLocks noChangeArrowheads="1"/>
          </p:cNvSpPr>
          <p:nvPr/>
        </p:nvSpPr>
        <p:spPr bwMode="auto">
          <a:xfrm>
            <a:off x="7488658" y="2434534"/>
            <a:ext cx="1223962" cy="1081088"/>
          </a:xfrm>
          <a:prstGeom prst="actionButtonBlank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bg1"/>
                </a:solidFill>
              </a:rPr>
              <a:t>la</a:t>
            </a:r>
          </a:p>
        </p:txBody>
      </p:sp>
      <p:sp>
        <p:nvSpPr>
          <p:cNvPr id="3079" name="AutoShape 8">
            <a:hlinkClick r:id="" action="ppaction://noaction" highlightClick="1">
              <a:snd r:embed="rId7" name="des.wav"/>
            </a:hlinkClick>
          </p:cNvPr>
          <p:cNvSpPr>
            <a:spLocks noChangeArrowheads="1"/>
          </p:cNvSpPr>
          <p:nvPr/>
        </p:nvSpPr>
        <p:spPr bwMode="auto">
          <a:xfrm>
            <a:off x="2668965" y="5089429"/>
            <a:ext cx="1511300" cy="1081087"/>
          </a:xfrm>
          <a:prstGeom prst="actionButtonBlank">
            <a:avLst/>
          </a:prstGeom>
          <a:solidFill>
            <a:srgbClr val="3333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bg1"/>
                </a:solidFill>
              </a:rPr>
              <a:t>des</a:t>
            </a:r>
          </a:p>
        </p:txBody>
      </p:sp>
      <p:sp>
        <p:nvSpPr>
          <p:cNvPr id="3080" name="AutoShape 9">
            <a:hlinkClick r:id="" action="ppaction://noaction" highlightClick="1">
              <a:snd r:embed="rId7" name="des.wav"/>
            </a:hlinkClick>
          </p:cNvPr>
          <p:cNvSpPr>
            <a:spLocks noChangeArrowheads="1"/>
          </p:cNvSpPr>
          <p:nvPr/>
        </p:nvSpPr>
        <p:spPr bwMode="auto">
          <a:xfrm>
            <a:off x="4358931" y="5086801"/>
            <a:ext cx="1511300" cy="1081087"/>
          </a:xfrm>
          <a:prstGeom prst="actionButtonBlank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bg1"/>
                </a:solidFill>
              </a:rPr>
              <a:t>des</a:t>
            </a:r>
          </a:p>
        </p:txBody>
      </p:sp>
      <p:sp>
        <p:nvSpPr>
          <p:cNvPr id="3081" name="AutoShape 10">
            <a:hlinkClick r:id="" action="ppaction://noaction" highlightClick="1">
              <a:snd r:embed="rId8" name="les.wav"/>
            </a:hlinkClick>
          </p:cNvPr>
          <p:cNvSpPr>
            <a:spLocks noChangeArrowheads="1"/>
          </p:cNvSpPr>
          <p:nvPr/>
        </p:nvSpPr>
        <p:spPr bwMode="auto">
          <a:xfrm>
            <a:off x="6168673" y="5098256"/>
            <a:ext cx="1223962" cy="1081087"/>
          </a:xfrm>
          <a:prstGeom prst="actionButtonBlank">
            <a:avLst/>
          </a:prstGeom>
          <a:solidFill>
            <a:srgbClr val="3333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bg1"/>
                </a:solidFill>
              </a:rPr>
              <a:t>les</a:t>
            </a:r>
          </a:p>
        </p:txBody>
      </p:sp>
      <p:sp>
        <p:nvSpPr>
          <p:cNvPr id="3082" name="AutoShape 11">
            <a:hlinkClick r:id="" action="ppaction://noaction" highlightClick="1">
              <a:snd r:embed="rId8" name="les.wav"/>
            </a:hlinkClick>
          </p:cNvPr>
          <p:cNvSpPr>
            <a:spLocks noChangeArrowheads="1"/>
          </p:cNvSpPr>
          <p:nvPr/>
        </p:nvSpPr>
        <p:spPr bwMode="auto">
          <a:xfrm>
            <a:off x="7542642" y="5120281"/>
            <a:ext cx="1223962" cy="1081087"/>
          </a:xfrm>
          <a:prstGeom prst="actionButtonBlank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bg1"/>
                </a:solidFill>
              </a:rPr>
              <a:t>les</a:t>
            </a:r>
          </a:p>
        </p:txBody>
      </p:sp>
      <p:sp>
        <p:nvSpPr>
          <p:cNvPr id="3083" name="Text Box 13"/>
          <p:cNvSpPr txBox="1">
            <a:spLocks noChangeArrowheads="1"/>
          </p:cNvSpPr>
          <p:nvPr/>
        </p:nvSpPr>
        <p:spPr bwMode="auto">
          <a:xfrm>
            <a:off x="-431996" y="2480616"/>
            <a:ext cx="3246747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5400" dirty="0" err="1"/>
              <a:t>Singulier</a:t>
            </a:r>
            <a:r>
              <a:rPr lang="en-GB" altLang="en-US" sz="5400" dirty="0"/>
              <a:t> </a:t>
            </a:r>
            <a:endParaRPr lang="en-GB" altLang="en-US" sz="5400" dirty="0" smtClean="0"/>
          </a:p>
          <a:p>
            <a:pPr algn="ctr" eaLnBrk="1" hangingPunct="1">
              <a:spcBef>
                <a:spcPct val="50000"/>
              </a:spcBef>
              <a:buFontTx/>
              <a:buNone/>
            </a:pPr>
            <a:endParaRPr lang="en-GB" altLang="en-US" sz="5400" dirty="0"/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5400" dirty="0" err="1" smtClean="0"/>
              <a:t>Pluriel</a:t>
            </a:r>
            <a:endParaRPr lang="en-GB" altLang="en-US" sz="5400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215" y="0"/>
            <a:ext cx="2012724" cy="1690688"/>
          </a:xfrm>
          <a:prstGeom prst="rect">
            <a:avLst/>
          </a:prstGeom>
        </p:spPr>
      </p:pic>
      <p:sp>
        <p:nvSpPr>
          <p:cNvPr id="13" name="Title 3"/>
          <p:cNvSpPr txBox="1">
            <a:spLocks/>
          </p:cNvSpPr>
          <p:nvPr/>
        </p:nvSpPr>
        <p:spPr bwMode="auto">
          <a:xfrm>
            <a:off x="2015939" y="119360"/>
            <a:ext cx="6670861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6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sz="2800" b="1" dirty="0" smtClean="0">
                <a:solidFill>
                  <a:srgbClr val="FF0000"/>
                </a:solidFill>
                <a:latin typeface="XCCW Joined 6a" panose="03050602040000000000" pitchFamily="66" charset="0"/>
              </a:rPr>
              <a:t>In French, they have these words:</a:t>
            </a:r>
            <a:endParaRPr lang="en-GB" sz="2800" b="1" dirty="0">
              <a:solidFill>
                <a:srgbClr val="FF0000"/>
              </a:solidFill>
              <a:latin typeface="XCCW Joined 6a" panose="03050602040000000000" pitchFamily="66" charset="0"/>
            </a:endParaRPr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 bwMode="auto">
          <a:xfrm>
            <a:off x="6968578" y="3548988"/>
            <a:ext cx="1040160" cy="7054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r>
              <a:rPr lang="en-GB" altLang="en-US" sz="3200" dirty="0" smtClean="0"/>
              <a:t>(the)</a:t>
            </a:r>
            <a:endParaRPr lang="en-GB" altLang="en-US" sz="3200" dirty="0"/>
          </a:p>
        </p:txBody>
      </p:sp>
      <p:sp>
        <p:nvSpPr>
          <p:cNvPr id="15" name="Rectangle 3"/>
          <p:cNvSpPr txBox="1">
            <a:spLocks noChangeArrowheads="1"/>
          </p:cNvSpPr>
          <p:nvPr/>
        </p:nvSpPr>
        <p:spPr bwMode="auto">
          <a:xfrm>
            <a:off x="3474944" y="6126385"/>
            <a:ext cx="1558029" cy="7054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r>
              <a:rPr lang="en-GB" altLang="en-US" sz="3200" dirty="0" smtClean="0"/>
              <a:t>(some)</a:t>
            </a:r>
            <a:endParaRPr lang="en-GB" altLang="en-US" sz="3200" dirty="0"/>
          </a:p>
        </p:txBody>
      </p:sp>
      <p:sp>
        <p:nvSpPr>
          <p:cNvPr id="16" name="Rectangle 3"/>
          <p:cNvSpPr txBox="1">
            <a:spLocks noChangeArrowheads="1"/>
          </p:cNvSpPr>
          <p:nvPr/>
        </p:nvSpPr>
        <p:spPr bwMode="auto">
          <a:xfrm>
            <a:off x="6908180" y="6144193"/>
            <a:ext cx="1040160" cy="7054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r>
              <a:rPr lang="en-GB" altLang="en-US" sz="3200" dirty="0" smtClean="0"/>
              <a:t>(the)</a:t>
            </a:r>
            <a:endParaRPr lang="en-GB" alt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AutoShape 4">
            <a:hlinkClick r:id="" action="ppaction://noaction" highlightClick="1">
              <a:snd r:embed="rId3" name="tant-pis.wav"/>
            </a:hlinkClick>
          </p:cNvPr>
          <p:cNvSpPr>
            <a:spLocks noChangeArrowheads="1"/>
          </p:cNvSpPr>
          <p:nvPr/>
        </p:nvSpPr>
        <p:spPr bwMode="auto">
          <a:xfrm>
            <a:off x="2378003" y="4741600"/>
            <a:ext cx="1223963" cy="1081087"/>
          </a:xfrm>
          <a:prstGeom prst="actionButtonBlank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 err="1">
                <a:solidFill>
                  <a:schemeClr val="bg1"/>
                </a:solidFill>
              </a:rPr>
              <a:t>une</a:t>
            </a:r>
            <a:endParaRPr lang="en-GB" altLang="en-US" sz="4800" dirty="0">
              <a:solidFill>
                <a:schemeClr val="bg1"/>
              </a:solidFill>
            </a:endParaRPr>
          </a:p>
        </p:txBody>
      </p:sp>
      <p:sp>
        <p:nvSpPr>
          <p:cNvPr id="5125" name="AutoShape 5">
            <a:hlinkClick r:id="" action="ppaction://noaction" highlightClick="1">
              <a:snd r:embed="rId4" name="le_chat.wav"/>
            </a:hlinkClick>
          </p:cNvPr>
          <p:cNvSpPr>
            <a:spLocks noChangeArrowheads="1"/>
          </p:cNvSpPr>
          <p:nvPr/>
        </p:nvSpPr>
        <p:spPr bwMode="auto">
          <a:xfrm>
            <a:off x="5554186" y="4758225"/>
            <a:ext cx="1223962" cy="1081087"/>
          </a:xfrm>
          <a:prstGeom prst="actionButtonBlank">
            <a:avLst/>
          </a:prstGeom>
          <a:solidFill>
            <a:srgbClr val="3333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bg1"/>
                </a:solidFill>
              </a:rPr>
              <a:t>le</a:t>
            </a:r>
          </a:p>
        </p:txBody>
      </p:sp>
      <p:sp>
        <p:nvSpPr>
          <p:cNvPr id="5126" name="AutoShape 6">
            <a:hlinkClick r:id="" action="ppaction://noaction" highlightClick="1">
              <a:snd r:embed="rId3" name="tant-pis.wav"/>
            </a:hlinkClick>
          </p:cNvPr>
          <p:cNvSpPr>
            <a:spLocks noChangeArrowheads="1"/>
          </p:cNvSpPr>
          <p:nvPr/>
        </p:nvSpPr>
        <p:spPr bwMode="auto">
          <a:xfrm>
            <a:off x="6966252" y="4712979"/>
            <a:ext cx="1223962" cy="1081087"/>
          </a:xfrm>
          <a:prstGeom prst="actionButtonBlank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bg1"/>
                </a:solidFill>
              </a:rPr>
              <a:t>la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7767" y="2091465"/>
            <a:ext cx="5046337" cy="2735397"/>
          </a:xfrm>
          <a:prstGeom prst="rect">
            <a:avLst/>
          </a:prstGeom>
        </p:spPr>
      </p:pic>
      <p:sp>
        <p:nvSpPr>
          <p:cNvPr id="8" name="AutoShape 4">
            <a:hlinkClick r:id="" action="ppaction://noaction" highlightClick="1">
              <a:snd r:embed="rId6" name="un_chat.wav"/>
            </a:hlinkClick>
            <a:extLst>
              <a:ext uri="{FF2B5EF4-FFF2-40B4-BE49-F238E27FC236}">
                <a16:creationId xmlns:a16="http://schemas.microsoft.com/office/drawing/2014/main" id="{396A745D-C746-4DB5-87C4-27855EF020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9577" y="4750980"/>
            <a:ext cx="1223963" cy="1081088"/>
          </a:xfrm>
          <a:prstGeom prst="actionButtonBlank">
            <a:avLst/>
          </a:prstGeom>
          <a:solidFill>
            <a:srgbClr val="3333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bg1"/>
                </a:solidFill>
              </a:rPr>
              <a:t>un</a:t>
            </a:r>
          </a:p>
        </p:txBody>
      </p:sp>
      <p:sp>
        <p:nvSpPr>
          <p:cNvPr id="9" name="Title 3"/>
          <p:cNvSpPr txBox="1">
            <a:spLocks/>
          </p:cNvSpPr>
          <p:nvPr/>
        </p:nvSpPr>
        <p:spPr bwMode="auto">
          <a:xfrm>
            <a:off x="2111433" y="701824"/>
            <a:ext cx="6670861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6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sz="2800" dirty="0" smtClean="0">
                <a:solidFill>
                  <a:schemeClr val="tx1"/>
                </a:solidFill>
                <a:latin typeface="XCCW Joined 6a" panose="03050602040000000000" pitchFamily="66" charset="0"/>
              </a:rPr>
              <a:t>Select the correct determiner for this picture. Remember French nouns can be </a:t>
            </a:r>
            <a:r>
              <a:rPr lang="en-GB" sz="2800" b="1" dirty="0" smtClean="0">
                <a:solidFill>
                  <a:srgbClr val="FF0000"/>
                </a:solidFill>
                <a:latin typeface="XCCW Joined 6a" panose="03050602040000000000" pitchFamily="66" charset="0"/>
              </a:rPr>
              <a:t>feminine </a:t>
            </a:r>
            <a:r>
              <a:rPr lang="en-GB" sz="2800" dirty="0" smtClean="0">
                <a:solidFill>
                  <a:schemeClr val="tx1"/>
                </a:solidFill>
                <a:latin typeface="XCCW Joined 6a" panose="03050602040000000000" pitchFamily="66" charset="0"/>
              </a:rPr>
              <a:t>or</a:t>
            </a:r>
            <a:r>
              <a:rPr lang="en-GB" sz="2800" b="1" dirty="0" smtClean="0">
                <a:solidFill>
                  <a:srgbClr val="FF0000"/>
                </a:solidFill>
                <a:latin typeface="XCCW Joined 6a" panose="03050602040000000000" pitchFamily="66" charset="0"/>
              </a:rPr>
              <a:t> </a:t>
            </a:r>
            <a:r>
              <a:rPr lang="en-GB" sz="2800" b="1" dirty="0" smtClean="0">
                <a:solidFill>
                  <a:srgbClr val="0070C0"/>
                </a:solidFill>
                <a:latin typeface="XCCW Joined 6a" panose="03050602040000000000" pitchFamily="66" charset="0"/>
              </a:rPr>
              <a:t>masculine</a:t>
            </a:r>
            <a:r>
              <a:rPr lang="en-GB" sz="2800" b="1" dirty="0" smtClean="0">
                <a:solidFill>
                  <a:schemeClr val="tx1"/>
                </a:solidFill>
                <a:latin typeface="XCCW Joined 6a" panose="03050602040000000000" pitchFamily="66" charset="0"/>
              </a:rPr>
              <a:t>.</a:t>
            </a:r>
            <a:endParaRPr lang="en-GB" sz="2800" b="1" dirty="0">
              <a:solidFill>
                <a:schemeClr val="tx1"/>
              </a:solidFill>
              <a:latin typeface="XCCW Joined 6a" panose="03050602040000000000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15" y="0"/>
            <a:ext cx="2012724" cy="169068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366670" y="6237312"/>
            <a:ext cx="43620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 smtClean="0">
                <a:solidFill>
                  <a:srgbClr val="00B050"/>
                </a:solidFill>
                <a:latin typeface="XCCW Joined 6a" panose="03050602040000000000" pitchFamily="66" charset="0"/>
              </a:rPr>
              <a:t>“</a:t>
            </a:r>
            <a:r>
              <a:rPr lang="en-GB" b="1" dirty="0" err="1" smtClean="0">
                <a:solidFill>
                  <a:srgbClr val="00B050"/>
                </a:solidFill>
                <a:latin typeface="XCCW Joined 6a" panose="03050602040000000000" pitchFamily="66" charset="0"/>
              </a:rPr>
              <a:t>Tant</a:t>
            </a:r>
            <a:r>
              <a:rPr lang="en-GB" b="1" dirty="0" smtClean="0">
                <a:solidFill>
                  <a:srgbClr val="00B050"/>
                </a:solidFill>
                <a:latin typeface="XCCW Joined 6a" panose="03050602040000000000" pitchFamily="66" charset="0"/>
              </a:rPr>
              <a:t> </a:t>
            </a:r>
            <a:r>
              <a:rPr lang="en-GB" b="1" dirty="0" err="1" smtClean="0">
                <a:solidFill>
                  <a:srgbClr val="00B050"/>
                </a:solidFill>
                <a:latin typeface="XCCW Joined 6a" panose="03050602040000000000" pitchFamily="66" charset="0"/>
              </a:rPr>
              <a:t>pis</a:t>
            </a:r>
            <a:r>
              <a:rPr lang="en-GB" b="1" dirty="0" smtClean="0">
                <a:solidFill>
                  <a:srgbClr val="00B050"/>
                </a:solidFill>
                <a:latin typeface="XCCW Joined 6a" panose="03050602040000000000" pitchFamily="66" charset="0"/>
              </a:rPr>
              <a:t>” – means “bad luck”</a:t>
            </a:r>
            <a:endParaRPr lang="en-GB" b="1" dirty="0">
              <a:solidFill>
                <a:srgbClr val="00B050"/>
              </a:solidFill>
              <a:latin typeface="XCCW Joined 6a" panose="03050602040000000000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7175" y="1815582"/>
            <a:ext cx="4077269" cy="221010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99592" y="1815582"/>
            <a:ext cx="3816647" cy="221010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187624" y="4221088"/>
            <a:ext cx="3888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some cats =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214133" y="4231275"/>
            <a:ext cx="3888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chats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187624" y="5591297"/>
            <a:ext cx="3888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the cats =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181814" y="5597916"/>
            <a:ext cx="3888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chats</a:t>
            </a:r>
          </a:p>
        </p:txBody>
      </p:sp>
      <p:sp>
        <p:nvSpPr>
          <p:cNvPr id="13" name="Title 3"/>
          <p:cNvSpPr txBox="1">
            <a:spLocks/>
          </p:cNvSpPr>
          <p:nvPr/>
        </p:nvSpPr>
        <p:spPr bwMode="auto">
          <a:xfrm>
            <a:off x="2156939" y="213943"/>
            <a:ext cx="6670861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6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sz="3200" dirty="0" smtClean="0">
                <a:solidFill>
                  <a:schemeClr val="tx1"/>
                </a:solidFill>
                <a:latin typeface="XCCW Joined 6a" panose="03050602040000000000" pitchFamily="66" charset="0"/>
              </a:rPr>
              <a:t>Translate the English</a:t>
            </a:r>
            <a:endParaRPr lang="en-GB" sz="3200" b="1" dirty="0">
              <a:solidFill>
                <a:schemeClr val="tx1"/>
              </a:solidFill>
              <a:latin typeface="XCCW Joined 6a" panose="03050602040000000000" pitchFamily="66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15" y="0"/>
            <a:ext cx="2012724" cy="1690688"/>
          </a:xfrm>
          <a:prstGeom prst="rect">
            <a:avLst/>
          </a:prstGeom>
        </p:spPr>
      </p:pic>
      <p:sp>
        <p:nvSpPr>
          <p:cNvPr id="15" name="AutoShape 8">
            <a:hlinkClick r:id="" action="ppaction://noaction" highlightClick="1">
              <a:snd r:embed="rId5" name="des.wav"/>
            </a:hlinkClick>
          </p:cNvPr>
          <p:cNvSpPr>
            <a:spLocks noChangeArrowheads="1"/>
          </p:cNvSpPr>
          <p:nvPr/>
        </p:nvSpPr>
        <p:spPr bwMode="auto">
          <a:xfrm>
            <a:off x="4820977" y="4221088"/>
            <a:ext cx="1511300" cy="1081087"/>
          </a:xfrm>
          <a:prstGeom prst="actionButtonBlank">
            <a:avLst/>
          </a:prstGeom>
          <a:solidFill>
            <a:srgbClr val="3333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bg1"/>
                </a:solidFill>
              </a:rPr>
              <a:t>des</a:t>
            </a:r>
          </a:p>
        </p:txBody>
      </p:sp>
      <p:sp>
        <p:nvSpPr>
          <p:cNvPr id="16" name="AutoShape 10">
            <a:hlinkClick r:id="" action="ppaction://noaction" highlightClick="1">
              <a:snd r:embed="rId6" name="les.wav"/>
            </a:hlinkClick>
          </p:cNvPr>
          <p:cNvSpPr>
            <a:spLocks noChangeArrowheads="1"/>
          </p:cNvSpPr>
          <p:nvPr/>
        </p:nvSpPr>
        <p:spPr bwMode="auto">
          <a:xfrm>
            <a:off x="5016954" y="5591297"/>
            <a:ext cx="1223962" cy="1081087"/>
          </a:xfrm>
          <a:prstGeom prst="actionButtonBlank">
            <a:avLst/>
          </a:prstGeom>
          <a:solidFill>
            <a:srgbClr val="3333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bg1"/>
                </a:solidFill>
              </a:rPr>
              <a:t>les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11" grpId="0"/>
      <p:bldP spid="12" grpId="0"/>
      <p:bldP spid="15" grpId="0" animBg="1"/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AutoShape 3">
            <a:hlinkClick r:id="" action="ppaction://noaction" highlightClick="1">
              <a:snd r:embed="rId3" name="un_chien.wav"/>
            </a:hlinkClick>
          </p:cNvPr>
          <p:cNvSpPr>
            <a:spLocks noChangeArrowheads="1"/>
          </p:cNvSpPr>
          <p:nvPr/>
        </p:nvSpPr>
        <p:spPr bwMode="auto">
          <a:xfrm>
            <a:off x="971550" y="5227638"/>
            <a:ext cx="1223963" cy="1081087"/>
          </a:xfrm>
          <a:prstGeom prst="actionButtonBlank">
            <a:avLst/>
          </a:prstGeom>
          <a:solidFill>
            <a:srgbClr val="3333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bg1"/>
                </a:solidFill>
              </a:rPr>
              <a:t>un</a:t>
            </a:r>
          </a:p>
        </p:txBody>
      </p:sp>
      <p:sp>
        <p:nvSpPr>
          <p:cNvPr id="9221" name="AutoShape 5">
            <a:hlinkClick r:id="" action="ppaction://noaction" highlightClick="1">
              <a:snd r:embed="rId4" name="le_chien.wav"/>
            </a:hlinkClick>
          </p:cNvPr>
          <p:cNvSpPr>
            <a:spLocks noChangeArrowheads="1"/>
          </p:cNvSpPr>
          <p:nvPr/>
        </p:nvSpPr>
        <p:spPr bwMode="auto">
          <a:xfrm>
            <a:off x="5580063" y="5227638"/>
            <a:ext cx="1223962" cy="1081087"/>
          </a:xfrm>
          <a:prstGeom prst="actionButtonBlank">
            <a:avLst/>
          </a:prstGeom>
          <a:solidFill>
            <a:srgbClr val="3333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bg1"/>
                </a:solidFill>
              </a:rPr>
              <a:t>le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1340768"/>
            <a:ext cx="3744416" cy="3594639"/>
          </a:xfrm>
          <a:prstGeom prst="rect">
            <a:avLst/>
          </a:prstGeom>
        </p:spPr>
      </p:pic>
      <p:sp>
        <p:nvSpPr>
          <p:cNvPr id="8" name="AutoShape 4">
            <a:hlinkClick r:id="" action="ppaction://noaction" highlightClick="1">
              <a:snd r:embed="rId6" name="tant-pis.wav"/>
            </a:hlinkClick>
            <a:extLst>
              <a:ext uri="{FF2B5EF4-FFF2-40B4-BE49-F238E27FC236}">
                <a16:creationId xmlns:a16="http://schemas.microsoft.com/office/drawing/2014/main" id="{74A7CD88-3A64-4CE1-B6C8-019FE1337B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27784" y="5240875"/>
            <a:ext cx="1223963" cy="1081087"/>
          </a:xfrm>
          <a:prstGeom prst="actionButtonBlank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 err="1">
                <a:solidFill>
                  <a:schemeClr val="bg1"/>
                </a:solidFill>
              </a:rPr>
              <a:t>une</a:t>
            </a:r>
            <a:endParaRPr lang="en-GB" altLang="en-US" sz="4800" dirty="0">
              <a:solidFill>
                <a:schemeClr val="bg1"/>
              </a:solidFill>
            </a:endParaRPr>
          </a:p>
        </p:txBody>
      </p:sp>
      <p:sp>
        <p:nvSpPr>
          <p:cNvPr id="9" name="AutoShape 6">
            <a:hlinkClick r:id="" action="ppaction://noaction" highlightClick="1">
              <a:snd r:embed="rId6" name="tant-pis.wav"/>
            </a:hlinkClick>
            <a:extLst>
              <a:ext uri="{FF2B5EF4-FFF2-40B4-BE49-F238E27FC236}">
                <a16:creationId xmlns:a16="http://schemas.microsoft.com/office/drawing/2014/main" id="{21E88013-BE3D-4CFF-A87B-4C2D473F86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6296" y="5240875"/>
            <a:ext cx="1223962" cy="1081087"/>
          </a:xfrm>
          <a:prstGeom prst="actionButtonBlank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bg1"/>
                </a:solidFill>
              </a:rPr>
              <a:t>la</a:t>
            </a:r>
          </a:p>
        </p:txBody>
      </p:sp>
      <p:sp>
        <p:nvSpPr>
          <p:cNvPr id="10" name="Title 3"/>
          <p:cNvSpPr txBox="1">
            <a:spLocks/>
          </p:cNvSpPr>
          <p:nvPr/>
        </p:nvSpPr>
        <p:spPr bwMode="auto">
          <a:xfrm>
            <a:off x="2156939" y="213943"/>
            <a:ext cx="6670861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6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sz="2800" dirty="0" smtClean="0">
                <a:solidFill>
                  <a:schemeClr val="tx1"/>
                </a:solidFill>
                <a:latin typeface="XCCW Joined 6a" panose="03050602040000000000" pitchFamily="66" charset="0"/>
              </a:rPr>
              <a:t>Select the correct determiner for this picture. </a:t>
            </a:r>
            <a:endParaRPr lang="en-GB" sz="2800" b="1" dirty="0">
              <a:solidFill>
                <a:schemeClr val="tx1"/>
              </a:solidFill>
              <a:latin typeface="XCCW Joined 6a" panose="03050602040000000000" pitchFamily="66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15" y="0"/>
            <a:ext cx="2012724" cy="169068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156939" y="6488668"/>
            <a:ext cx="43620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00B050"/>
                </a:solidFill>
                <a:latin typeface="XCCW Joined 6a" panose="03050602040000000000" pitchFamily="66" charset="0"/>
              </a:rPr>
              <a:t>“</a:t>
            </a:r>
            <a:r>
              <a:rPr lang="en-GB" b="1" dirty="0" err="1">
                <a:solidFill>
                  <a:srgbClr val="00B050"/>
                </a:solidFill>
                <a:latin typeface="XCCW Joined 6a" panose="03050602040000000000" pitchFamily="66" charset="0"/>
              </a:rPr>
              <a:t>Tant</a:t>
            </a:r>
            <a:r>
              <a:rPr lang="en-GB" b="1" dirty="0">
                <a:solidFill>
                  <a:srgbClr val="00B050"/>
                </a:solidFill>
                <a:latin typeface="XCCW Joined 6a" panose="03050602040000000000" pitchFamily="66" charset="0"/>
              </a:rPr>
              <a:t> </a:t>
            </a:r>
            <a:r>
              <a:rPr lang="en-GB" b="1" dirty="0" err="1">
                <a:solidFill>
                  <a:srgbClr val="00B050"/>
                </a:solidFill>
                <a:latin typeface="XCCW Joined 6a" panose="03050602040000000000" pitchFamily="66" charset="0"/>
              </a:rPr>
              <a:t>pis</a:t>
            </a:r>
            <a:r>
              <a:rPr lang="en-GB" b="1" dirty="0">
                <a:solidFill>
                  <a:srgbClr val="00B050"/>
                </a:solidFill>
                <a:latin typeface="XCCW Joined 6a" panose="03050602040000000000" pitchFamily="66" charset="0"/>
              </a:rPr>
              <a:t>” – means “bad luck”</a:t>
            </a:r>
            <a:endParaRPr lang="en-GB" b="1" dirty="0">
              <a:solidFill>
                <a:srgbClr val="00B050"/>
              </a:solidFill>
              <a:latin typeface="XCCW Joined 6a" panose="03050602040000000000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505454" y="2026727"/>
            <a:ext cx="2754453" cy="240730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6354" y="1644030"/>
            <a:ext cx="2448272" cy="2350341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847922" y="4224037"/>
            <a:ext cx="3888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some dogs =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214133" y="4231275"/>
            <a:ext cx="3888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/>
              <a:t>chiens</a:t>
            </a:r>
            <a:endParaRPr lang="en-GB" sz="4800" dirty="0"/>
          </a:p>
        </p:txBody>
      </p:sp>
      <p:sp>
        <p:nvSpPr>
          <p:cNvPr id="14" name="TextBox 13"/>
          <p:cNvSpPr txBox="1"/>
          <p:nvPr/>
        </p:nvSpPr>
        <p:spPr>
          <a:xfrm>
            <a:off x="1187624" y="5591297"/>
            <a:ext cx="3888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the dogs =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181814" y="5597916"/>
            <a:ext cx="3888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/>
              <a:t>chiens</a:t>
            </a:r>
            <a:endParaRPr lang="en-GB" sz="4800" dirty="0"/>
          </a:p>
        </p:txBody>
      </p:sp>
      <p:sp>
        <p:nvSpPr>
          <p:cNvPr id="16" name="Title 3"/>
          <p:cNvSpPr txBox="1">
            <a:spLocks/>
          </p:cNvSpPr>
          <p:nvPr/>
        </p:nvSpPr>
        <p:spPr bwMode="auto">
          <a:xfrm>
            <a:off x="2156939" y="213943"/>
            <a:ext cx="6670861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6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sz="2800" dirty="0">
                <a:solidFill>
                  <a:schemeClr val="tx1"/>
                </a:solidFill>
                <a:latin typeface="XCCW Joined 6a" panose="03050602040000000000" pitchFamily="66" charset="0"/>
              </a:rPr>
              <a:t>Translate the English</a:t>
            </a:r>
            <a:endParaRPr lang="en-GB" sz="2800" b="1" dirty="0">
              <a:solidFill>
                <a:schemeClr val="tx1"/>
              </a:solidFill>
              <a:latin typeface="XCCW Joined 6a" panose="03050602040000000000" pitchFamily="66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15" y="0"/>
            <a:ext cx="2012724" cy="1690688"/>
          </a:xfrm>
          <a:prstGeom prst="rect">
            <a:avLst/>
          </a:prstGeom>
        </p:spPr>
      </p:pic>
      <p:sp>
        <p:nvSpPr>
          <p:cNvPr id="18" name="AutoShape 8">
            <a:hlinkClick r:id="" action="ppaction://noaction" highlightClick="1">
              <a:snd r:embed="rId5" name="des.wav"/>
            </a:hlinkClick>
          </p:cNvPr>
          <p:cNvSpPr>
            <a:spLocks noChangeArrowheads="1"/>
          </p:cNvSpPr>
          <p:nvPr/>
        </p:nvSpPr>
        <p:spPr bwMode="auto">
          <a:xfrm>
            <a:off x="4820977" y="4221088"/>
            <a:ext cx="1511300" cy="1081087"/>
          </a:xfrm>
          <a:prstGeom prst="actionButtonBlank">
            <a:avLst/>
          </a:prstGeom>
          <a:solidFill>
            <a:srgbClr val="3333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bg1"/>
                </a:solidFill>
              </a:rPr>
              <a:t>des</a:t>
            </a:r>
          </a:p>
        </p:txBody>
      </p:sp>
      <p:sp>
        <p:nvSpPr>
          <p:cNvPr id="19" name="AutoShape 10">
            <a:hlinkClick r:id="" action="ppaction://noaction" highlightClick="1">
              <a:snd r:embed="rId6" name="les.wav"/>
            </a:hlinkClick>
          </p:cNvPr>
          <p:cNvSpPr>
            <a:spLocks noChangeArrowheads="1"/>
          </p:cNvSpPr>
          <p:nvPr/>
        </p:nvSpPr>
        <p:spPr bwMode="auto">
          <a:xfrm>
            <a:off x="5016954" y="5591297"/>
            <a:ext cx="1223962" cy="1081087"/>
          </a:xfrm>
          <a:prstGeom prst="actionButtonBlank">
            <a:avLst/>
          </a:prstGeom>
          <a:solidFill>
            <a:srgbClr val="3333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bg1"/>
                </a:solidFill>
              </a:rPr>
              <a:t>les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8" grpId="0" animBg="1"/>
      <p:bldP spid="1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1700808"/>
            <a:ext cx="2735926" cy="2745138"/>
          </a:xfrm>
          <a:prstGeom prst="rect">
            <a:avLst/>
          </a:prstGeom>
        </p:spPr>
      </p:pic>
      <p:sp>
        <p:nvSpPr>
          <p:cNvPr id="8" name="AutoShape 3">
            <a:hlinkClick r:id="" action="ppaction://noaction" highlightClick="1">
              <a:snd r:embed="rId4" name="un_poisson.wav"/>
            </a:hlinkClick>
            <a:extLst>
              <a:ext uri="{FF2B5EF4-FFF2-40B4-BE49-F238E27FC236}">
                <a16:creationId xmlns:a16="http://schemas.microsoft.com/office/drawing/2014/main" id="{5A438CA5-6C41-4D30-B755-7B967069A7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1550" y="5227638"/>
            <a:ext cx="1223963" cy="1081087"/>
          </a:xfrm>
          <a:prstGeom prst="actionButtonBlank">
            <a:avLst/>
          </a:prstGeom>
          <a:solidFill>
            <a:srgbClr val="3333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bg1"/>
                </a:solidFill>
              </a:rPr>
              <a:t>un</a:t>
            </a:r>
          </a:p>
        </p:txBody>
      </p:sp>
      <p:sp>
        <p:nvSpPr>
          <p:cNvPr id="9" name="AutoShape 5">
            <a:hlinkClick r:id="" action="ppaction://noaction" highlightClick="1">
              <a:snd r:embed="rId5" name="le_poisson.wav"/>
            </a:hlinkClick>
            <a:extLst>
              <a:ext uri="{FF2B5EF4-FFF2-40B4-BE49-F238E27FC236}">
                <a16:creationId xmlns:a16="http://schemas.microsoft.com/office/drawing/2014/main" id="{98760395-4078-4C75-B959-03D0E14F9D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80063" y="5227638"/>
            <a:ext cx="1223962" cy="1081087"/>
          </a:xfrm>
          <a:prstGeom prst="actionButtonBlank">
            <a:avLst/>
          </a:prstGeom>
          <a:solidFill>
            <a:srgbClr val="3333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bg1"/>
                </a:solidFill>
              </a:rPr>
              <a:t>le</a:t>
            </a:r>
          </a:p>
        </p:txBody>
      </p:sp>
      <p:sp>
        <p:nvSpPr>
          <p:cNvPr id="10" name="AutoShape 4">
            <a:hlinkClick r:id="" action="ppaction://noaction" highlightClick="1">
              <a:snd r:embed="rId6" name="tant-pis.wav"/>
            </a:hlinkClick>
            <a:extLst>
              <a:ext uri="{FF2B5EF4-FFF2-40B4-BE49-F238E27FC236}">
                <a16:creationId xmlns:a16="http://schemas.microsoft.com/office/drawing/2014/main" id="{2531D5AF-D049-4578-9D0D-D80C14C4EA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27784" y="5240875"/>
            <a:ext cx="1223963" cy="1081087"/>
          </a:xfrm>
          <a:prstGeom prst="actionButtonBlank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 err="1">
                <a:solidFill>
                  <a:schemeClr val="bg1"/>
                </a:solidFill>
              </a:rPr>
              <a:t>une</a:t>
            </a:r>
            <a:endParaRPr lang="en-GB" altLang="en-US" sz="4800" dirty="0">
              <a:solidFill>
                <a:schemeClr val="bg1"/>
              </a:solidFill>
            </a:endParaRPr>
          </a:p>
        </p:txBody>
      </p:sp>
      <p:sp>
        <p:nvSpPr>
          <p:cNvPr id="11" name="AutoShape 6">
            <a:hlinkClick r:id="" action="ppaction://noaction" highlightClick="1">
              <a:snd r:embed="rId6" name="tant-pis.wav"/>
            </a:hlinkClick>
            <a:extLst>
              <a:ext uri="{FF2B5EF4-FFF2-40B4-BE49-F238E27FC236}">
                <a16:creationId xmlns:a16="http://schemas.microsoft.com/office/drawing/2014/main" id="{F7C513B4-4165-4DDC-B396-B1E936CDE6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6296" y="5240875"/>
            <a:ext cx="1223962" cy="1081087"/>
          </a:xfrm>
          <a:prstGeom prst="actionButtonBlank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bg1"/>
                </a:solidFill>
              </a:rPr>
              <a:t>la</a:t>
            </a:r>
          </a:p>
        </p:txBody>
      </p:sp>
      <p:sp>
        <p:nvSpPr>
          <p:cNvPr id="12" name="Title 3"/>
          <p:cNvSpPr txBox="1">
            <a:spLocks/>
          </p:cNvSpPr>
          <p:nvPr/>
        </p:nvSpPr>
        <p:spPr bwMode="auto">
          <a:xfrm>
            <a:off x="2156939" y="213943"/>
            <a:ext cx="6670861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6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sz="2800" dirty="0" smtClean="0">
                <a:solidFill>
                  <a:schemeClr val="tx1"/>
                </a:solidFill>
                <a:latin typeface="XCCW Joined 6a" panose="03050602040000000000" pitchFamily="66" charset="0"/>
              </a:rPr>
              <a:t>Select the correct determiner for this picture. </a:t>
            </a:r>
            <a:endParaRPr lang="en-GB" sz="2800" b="1" dirty="0">
              <a:solidFill>
                <a:schemeClr val="tx1"/>
              </a:solidFill>
              <a:latin typeface="XCCW Joined 6a" panose="03050602040000000000" pitchFamily="66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15" y="0"/>
            <a:ext cx="2012724" cy="169068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318757" y="6459680"/>
            <a:ext cx="43620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00B050"/>
                </a:solidFill>
                <a:latin typeface="XCCW Joined 6a" panose="03050602040000000000" pitchFamily="66" charset="0"/>
              </a:rPr>
              <a:t>“</a:t>
            </a:r>
            <a:r>
              <a:rPr lang="en-GB" b="1" dirty="0" err="1">
                <a:solidFill>
                  <a:srgbClr val="00B050"/>
                </a:solidFill>
                <a:latin typeface="XCCW Joined 6a" panose="03050602040000000000" pitchFamily="66" charset="0"/>
              </a:rPr>
              <a:t>Tant</a:t>
            </a:r>
            <a:r>
              <a:rPr lang="en-GB" b="1" dirty="0">
                <a:solidFill>
                  <a:srgbClr val="00B050"/>
                </a:solidFill>
                <a:latin typeface="XCCW Joined 6a" panose="03050602040000000000" pitchFamily="66" charset="0"/>
              </a:rPr>
              <a:t> </a:t>
            </a:r>
            <a:r>
              <a:rPr lang="en-GB" b="1" dirty="0" err="1">
                <a:solidFill>
                  <a:srgbClr val="00B050"/>
                </a:solidFill>
                <a:latin typeface="XCCW Joined 6a" panose="03050602040000000000" pitchFamily="66" charset="0"/>
              </a:rPr>
              <a:t>pis</a:t>
            </a:r>
            <a:r>
              <a:rPr lang="en-GB" b="1" dirty="0">
                <a:solidFill>
                  <a:srgbClr val="00B050"/>
                </a:solidFill>
                <a:latin typeface="XCCW Joined 6a" panose="03050602040000000000" pitchFamily="66" charset="0"/>
              </a:rPr>
              <a:t>” – means “bad luck”</a:t>
            </a:r>
            <a:endParaRPr lang="en-GB" b="1" dirty="0">
              <a:solidFill>
                <a:srgbClr val="00B050"/>
              </a:solidFill>
              <a:latin typeface="XCCW Joined 6a" panose="03050602040000000000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0354" y="1580768"/>
            <a:ext cx="2735926" cy="274513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99486" y="1819302"/>
            <a:ext cx="2664708" cy="2745138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187624" y="4221088"/>
            <a:ext cx="3888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some fish =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214133" y="4231275"/>
            <a:ext cx="3888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/>
              <a:t>poissons</a:t>
            </a:r>
            <a:endParaRPr lang="en-GB" sz="4800" dirty="0"/>
          </a:p>
        </p:txBody>
      </p:sp>
      <p:sp>
        <p:nvSpPr>
          <p:cNvPr id="14" name="TextBox 13"/>
          <p:cNvSpPr txBox="1"/>
          <p:nvPr/>
        </p:nvSpPr>
        <p:spPr>
          <a:xfrm>
            <a:off x="1187624" y="5591297"/>
            <a:ext cx="3888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the fish =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181814" y="5597916"/>
            <a:ext cx="3888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/>
              <a:t>poissons</a:t>
            </a:r>
            <a:endParaRPr lang="en-GB" sz="4800" dirty="0"/>
          </a:p>
        </p:txBody>
      </p:sp>
      <p:sp>
        <p:nvSpPr>
          <p:cNvPr id="16" name="Title 3"/>
          <p:cNvSpPr txBox="1">
            <a:spLocks/>
          </p:cNvSpPr>
          <p:nvPr/>
        </p:nvSpPr>
        <p:spPr bwMode="auto">
          <a:xfrm>
            <a:off x="2156939" y="213943"/>
            <a:ext cx="6670861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6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sz="2800" dirty="0">
                <a:solidFill>
                  <a:schemeClr val="tx1"/>
                </a:solidFill>
                <a:latin typeface="XCCW Joined 6a" panose="03050602040000000000" pitchFamily="66" charset="0"/>
              </a:rPr>
              <a:t>Translate the English</a:t>
            </a:r>
            <a:endParaRPr lang="en-GB" sz="2800" b="1" dirty="0">
              <a:solidFill>
                <a:schemeClr val="tx1"/>
              </a:solidFill>
              <a:latin typeface="XCCW Joined 6a" panose="03050602040000000000" pitchFamily="66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15" y="0"/>
            <a:ext cx="2012724" cy="1690688"/>
          </a:xfrm>
          <a:prstGeom prst="rect">
            <a:avLst/>
          </a:prstGeom>
        </p:spPr>
      </p:pic>
      <p:sp>
        <p:nvSpPr>
          <p:cNvPr id="18" name="AutoShape 8">
            <a:hlinkClick r:id="" action="ppaction://noaction" highlightClick="1">
              <a:snd r:embed="rId5" name="des.wav"/>
            </a:hlinkClick>
          </p:cNvPr>
          <p:cNvSpPr>
            <a:spLocks noChangeArrowheads="1"/>
          </p:cNvSpPr>
          <p:nvPr/>
        </p:nvSpPr>
        <p:spPr bwMode="auto">
          <a:xfrm>
            <a:off x="4820977" y="4221088"/>
            <a:ext cx="1511300" cy="1081087"/>
          </a:xfrm>
          <a:prstGeom prst="actionButtonBlank">
            <a:avLst/>
          </a:prstGeom>
          <a:solidFill>
            <a:srgbClr val="3333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bg1"/>
                </a:solidFill>
              </a:rPr>
              <a:t>des</a:t>
            </a:r>
          </a:p>
        </p:txBody>
      </p:sp>
      <p:sp>
        <p:nvSpPr>
          <p:cNvPr id="19" name="AutoShape 10">
            <a:hlinkClick r:id="" action="ppaction://noaction" highlightClick="1">
              <a:snd r:embed="rId6" name="les.wav"/>
            </a:hlinkClick>
          </p:cNvPr>
          <p:cNvSpPr>
            <a:spLocks noChangeArrowheads="1"/>
          </p:cNvSpPr>
          <p:nvPr/>
        </p:nvSpPr>
        <p:spPr bwMode="auto">
          <a:xfrm>
            <a:off x="5016954" y="5591297"/>
            <a:ext cx="1223962" cy="1081087"/>
          </a:xfrm>
          <a:prstGeom prst="actionButtonBlank">
            <a:avLst/>
          </a:prstGeom>
          <a:solidFill>
            <a:srgbClr val="3333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bg1"/>
                </a:solidFill>
              </a:rPr>
              <a:t>les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8" grpId="0" animBg="1"/>
      <p:bldP spid="1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1844824"/>
            <a:ext cx="3785336" cy="2517249"/>
          </a:xfrm>
          <a:prstGeom prst="rect">
            <a:avLst/>
          </a:prstGeom>
        </p:spPr>
      </p:pic>
      <p:sp>
        <p:nvSpPr>
          <p:cNvPr id="8" name="AutoShape 3">
            <a:hlinkClick r:id="" action="ppaction://noaction" highlightClick="1">
              <a:snd r:embed="rId4" name="un_canard.wav"/>
            </a:hlinkClick>
            <a:extLst>
              <a:ext uri="{FF2B5EF4-FFF2-40B4-BE49-F238E27FC236}">
                <a16:creationId xmlns:a16="http://schemas.microsoft.com/office/drawing/2014/main" id="{DBAA9ED3-9F77-475E-AD08-F1414FCA1D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1550" y="5227638"/>
            <a:ext cx="1223963" cy="1081087"/>
          </a:xfrm>
          <a:prstGeom prst="actionButtonBlank">
            <a:avLst/>
          </a:prstGeom>
          <a:solidFill>
            <a:srgbClr val="3333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bg1"/>
                </a:solidFill>
              </a:rPr>
              <a:t>un</a:t>
            </a:r>
          </a:p>
        </p:txBody>
      </p:sp>
      <p:sp>
        <p:nvSpPr>
          <p:cNvPr id="9" name="AutoShape 5">
            <a:hlinkClick r:id="" action="ppaction://noaction" highlightClick="1">
              <a:snd r:embed="rId5" name="le_canard.wav"/>
            </a:hlinkClick>
            <a:extLst>
              <a:ext uri="{FF2B5EF4-FFF2-40B4-BE49-F238E27FC236}">
                <a16:creationId xmlns:a16="http://schemas.microsoft.com/office/drawing/2014/main" id="{0A445B80-F150-4EF5-86A4-883DED9C05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80063" y="5227638"/>
            <a:ext cx="1223962" cy="1081087"/>
          </a:xfrm>
          <a:prstGeom prst="actionButtonBlank">
            <a:avLst/>
          </a:prstGeom>
          <a:solidFill>
            <a:srgbClr val="3333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bg1"/>
                </a:solidFill>
              </a:rPr>
              <a:t>le</a:t>
            </a:r>
          </a:p>
        </p:txBody>
      </p:sp>
      <p:sp>
        <p:nvSpPr>
          <p:cNvPr id="10" name="AutoShape 4">
            <a:hlinkClick r:id="" action="ppaction://noaction" highlightClick="1">
              <a:snd r:embed="rId6" name="tant-pis.wav"/>
            </a:hlinkClick>
            <a:extLst>
              <a:ext uri="{FF2B5EF4-FFF2-40B4-BE49-F238E27FC236}">
                <a16:creationId xmlns:a16="http://schemas.microsoft.com/office/drawing/2014/main" id="{8A9D1B0B-A24A-469B-BF50-73434D37FE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27784" y="5240875"/>
            <a:ext cx="1223963" cy="1081087"/>
          </a:xfrm>
          <a:prstGeom prst="actionButtonBlank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 err="1">
                <a:solidFill>
                  <a:schemeClr val="bg1"/>
                </a:solidFill>
              </a:rPr>
              <a:t>une</a:t>
            </a:r>
            <a:endParaRPr lang="en-GB" altLang="en-US" sz="4800" dirty="0">
              <a:solidFill>
                <a:schemeClr val="bg1"/>
              </a:solidFill>
            </a:endParaRPr>
          </a:p>
        </p:txBody>
      </p:sp>
      <p:sp>
        <p:nvSpPr>
          <p:cNvPr id="11" name="AutoShape 6">
            <a:hlinkClick r:id="" action="ppaction://noaction" highlightClick="1">
              <a:snd r:embed="rId6" name="tant-pis.wav"/>
            </a:hlinkClick>
            <a:extLst>
              <a:ext uri="{FF2B5EF4-FFF2-40B4-BE49-F238E27FC236}">
                <a16:creationId xmlns:a16="http://schemas.microsoft.com/office/drawing/2014/main" id="{AB5BA028-93F2-4492-87E3-A22E08BF0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6296" y="5240875"/>
            <a:ext cx="1223962" cy="1081087"/>
          </a:xfrm>
          <a:prstGeom prst="actionButtonBlank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bg1"/>
                </a:solidFill>
              </a:rPr>
              <a:t>la</a:t>
            </a:r>
          </a:p>
        </p:txBody>
      </p:sp>
      <p:sp>
        <p:nvSpPr>
          <p:cNvPr id="12" name="Title 3"/>
          <p:cNvSpPr txBox="1">
            <a:spLocks/>
          </p:cNvSpPr>
          <p:nvPr/>
        </p:nvSpPr>
        <p:spPr bwMode="auto">
          <a:xfrm>
            <a:off x="2156939" y="213943"/>
            <a:ext cx="6670861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6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sz="2800" dirty="0" smtClean="0">
                <a:solidFill>
                  <a:schemeClr val="tx1"/>
                </a:solidFill>
                <a:latin typeface="XCCW Joined 6a" panose="03050602040000000000" pitchFamily="66" charset="0"/>
              </a:rPr>
              <a:t>Select the correct determiner for this picture. </a:t>
            </a:r>
            <a:endParaRPr lang="en-GB" sz="2800" b="1" dirty="0">
              <a:solidFill>
                <a:schemeClr val="tx1"/>
              </a:solidFill>
              <a:latin typeface="XCCW Joined 6a" panose="03050602040000000000" pitchFamily="66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15" y="0"/>
            <a:ext cx="2012724" cy="169068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441933" y="6488668"/>
            <a:ext cx="43620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00B050"/>
                </a:solidFill>
                <a:latin typeface="XCCW Joined 6a" panose="03050602040000000000" pitchFamily="66" charset="0"/>
              </a:rPr>
              <a:t>“</a:t>
            </a:r>
            <a:r>
              <a:rPr lang="en-GB" b="1" dirty="0" err="1">
                <a:solidFill>
                  <a:srgbClr val="00B050"/>
                </a:solidFill>
                <a:latin typeface="XCCW Joined 6a" panose="03050602040000000000" pitchFamily="66" charset="0"/>
              </a:rPr>
              <a:t>Tant</a:t>
            </a:r>
            <a:r>
              <a:rPr lang="en-GB" b="1" dirty="0">
                <a:solidFill>
                  <a:srgbClr val="00B050"/>
                </a:solidFill>
                <a:latin typeface="XCCW Joined 6a" panose="03050602040000000000" pitchFamily="66" charset="0"/>
              </a:rPr>
              <a:t> </a:t>
            </a:r>
            <a:r>
              <a:rPr lang="en-GB" b="1" dirty="0" err="1">
                <a:solidFill>
                  <a:srgbClr val="00B050"/>
                </a:solidFill>
                <a:latin typeface="XCCW Joined 6a" panose="03050602040000000000" pitchFamily="66" charset="0"/>
              </a:rPr>
              <a:t>pis</a:t>
            </a:r>
            <a:r>
              <a:rPr lang="en-GB" b="1" dirty="0">
                <a:solidFill>
                  <a:srgbClr val="00B050"/>
                </a:solidFill>
                <a:latin typeface="XCCW Joined 6a" panose="03050602040000000000" pitchFamily="66" charset="0"/>
              </a:rPr>
              <a:t>” – means “bad luck”</a:t>
            </a:r>
            <a:endParaRPr lang="en-GB" b="1" dirty="0">
              <a:solidFill>
                <a:srgbClr val="00B050"/>
              </a:solidFill>
              <a:latin typeface="XCCW Joined 6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4509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1022" y="1507255"/>
            <a:ext cx="3785336" cy="251724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567694" y="1933772"/>
            <a:ext cx="3623878" cy="2517249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55576" y="4221088"/>
            <a:ext cx="43204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some ducks =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214133" y="4231275"/>
            <a:ext cx="3888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canards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187624" y="5591297"/>
            <a:ext cx="3888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the ducks =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181814" y="5597916"/>
            <a:ext cx="3888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canards</a:t>
            </a:r>
          </a:p>
        </p:txBody>
      </p:sp>
      <p:sp>
        <p:nvSpPr>
          <p:cNvPr id="16" name="Title 3"/>
          <p:cNvSpPr txBox="1">
            <a:spLocks/>
          </p:cNvSpPr>
          <p:nvPr/>
        </p:nvSpPr>
        <p:spPr bwMode="auto">
          <a:xfrm>
            <a:off x="2156939" y="213943"/>
            <a:ext cx="6670861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6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sz="2800" dirty="0">
                <a:solidFill>
                  <a:schemeClr val="tx1"/>
                </a:solidFill>
                <a:latin typeface="XCCW Joined 6a" panose="03050602040000000000" pitchFamily="66" charset="0"/>
              </a:rPr>
              <a:t>Translate the English</a:t>
            </a:r>
            <a:endParaRPr lang="en-GB" sz="2800" b="1" dirty="0">
              <a:solidFill>
                <a:schemeClr val="tx1"/>
              </a:solidFill>
              <a:latin typeface="XCCW Joined 6a" panose="03050602040000000000" pitchFamily="66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15" y="0"/>
            <a:ext cx="2012724" cy="1690688"/>
          </a:xfrm>
          <a:prstGeom prst="rect">
            <a:avLst/>
          </a:prstGeom>
        </p:spPr>
      </p:pic>
      <p:sp>
        <p:nvSpPr>
          <p:cNvPr id="18" name="AutoShape 8">
            <a:hlinkClick r:id="" action="ppaction://noaction" highlightClick="1">
              <a:snd r:embed="rId5" name="des.wav"/>
            </a:hlinkClick>
          </p:cNvPr>
          <p:cNvSpPr>
            <a:spLocks noChangeArrowheads="1"/>
          </p:cNvSpPr>
          <p:nvPr/>
        </p:nvSpPr>
        <p:spPr bwMode="auto">
          <a:xfrm>
            <a:off x="4820977" y="4221088"/>
            <a:ext cx="1511300" cy="1081087"/>
          </a:xfrm>
          <a:prstGeom prst="actionButtonBlank">
            <a:avLst/>
          </a:prstGeom>
          <a:solidFill>
            <a:srgbClr val="3333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bg1"/>
                </a:solidFill>
              </a:rPr>
              <a:t>des</a:t>
            </a:r>
          </a:p>
        </p:txBody>
      </p:sp>
      <p:sp>
        <p:nvSpPr>
          <p:cNvPr id="19" name="AutoShape 10">
            <a:hlinkClick r:id="" action="ppaction://noaction" highlightClick="1">
              <a:snd r:embed="rId6" name="les.wav"/>
            </a:hlinkClick>
          </p:cNvPr>
          <p:cNvSpPr>
            <a:spLocks noChangeArrowheads="1"/>
          </p:cNvSpPr>
          <p:nvPr/>
        </p:nvSpPr>
        <p:spPr bwMode="auto">
          <a:xfrm>
            <a:off x="5016954" y="5591297"/>
            <a:ext cx="1223962" cy="1081087"/>
          </a:xfrm>
          <a:prstGeom prst="actionButtonBlank">
            <a:avLst/>
          </a:prstGeom>
          <a:solidFill>
            <a:srgbClr val="3333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bg1"/>
                </a:solidFill>
              </a:rPr>
              <a:t>les</a:t>
            </a:r>
          </a:p>
        </p:txBody>
      </p:sp>
    </p:spTree>
    <p:extLst>
      <p:ext uri="{BB962C8B-B14F-4D97-AF65-F5344CB8AC3E}">
        <p14:creationId xmlns:p14="http://schemas.microsoft.com/office/powerpoint/2010/main" val="891382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8" grpId="0" animBg="1"/>
      <p:bldP spid="1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676"/>
          <a:stretch/>
        </p:blipFill>
        <p:spPr>
          <a:xfrm>
            <a:off x="3131840" y="1628800"/>
            <a:ext cx="3024336" cy="2885550"/>
          </a:xfrm>
          <a:prstGeom prst="rect">
            <a:avLst/>
          </a:prstGeom>
        </p:spPr>
      </p:pic>
      <p:sp>
        <p:nvSpPr>
          <p:cNvPr id="8" name="AutoShape 3">
            <a:hlinkClick r:id="" action="ppaction://noaction" highlightClick="1">
              <a:snd r:embed="rId4" name="un_mouton.wav"/>
            </a:hlinkClick>
            <a:extLst>
              <a:ext uri="{FF2B5EF4-FFF2-40B4-BE49-F238E27FC236}">
                <a16:creationId xmlns:a16="http://schemas.microsoft.com/office/drawing/2014/main" id="{23130918-6C79-4DC7-A8C2-0E0C6A95B9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1550" y="5227638"/>
            <a:ext cx="1223963" cy="1081087"/>
          </a:xfrm>
          <a:prstGeom prst="actionButtonBlank">
            <a:avLst/>
          </a:prstGeom>
          <a:solidFill>
            <a:srgbClr val="3333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bg1"/>
                </a:solidFill>
              </a:rPr>
              <a:t>un</a:t>
            </a:r>
          </a:p>
        </p:txBody>
      </p:sp>
      <p:sp>
        <p:nvSpPr>
          <p:cNvPr id="9" name="AutoShape 5">
            <a:hlinkClick r:id="" action="ppaction://noaction" highlightClick="1">
              <a:snd r:embed="rId5" name="le_mouton.wav"/>
            </a:hlinkClick>
            <a:extLst>
              <a:ext uri="{FF2B5EF4-FFF2-40B4-BE49-F238E27FC236}">
                <a16:creationId xmlns:a16="http://schemas.microsoft.com/office/drawing/2014/main" id="{61502F7A-F210-4419-B3CB-56F8615745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80063" y="5227638"/>
            <a:ext cx="1223962" cy="1081087"/>
          </a:xfrm>
          <a:prstGeom prst="actionButtonBlank">
            <a:avLst/>
          </a:prstGeom>
          <a:solidFill>
            <a:srgbClr val="3333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bg1"/>
                </a:solidFill>
              </a:rPr>
              <a:t>le</a:t>
            </a:r>
          </a:p>
        </p:txBody>
      </p:sp>
      <p:sp>
        <p:nvSpPr>
          <p:cNvPr id="10" name="AutoShape 4">
            <a:hlinkClick r:id="" action="ppaction://noaction" highlightClick="1">
              <a:snd r:embed="rId6" name="tant-pis.wav"/>
            </a:hlinkClick>
            <a:extLst>
              <a:ext uri="{FF2B5EF4-FFF2-40B4-BE49-F238E27FC236}">
                <a16:creationId xmlns:a16="http://schemas.microsoft.com/office/drawing/2014/main" id="{D0572D00-FCE7-4A17-AA39-927C8482C4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27784" y="5240875"/>
            <a:ext cx="1223963" cy="1081087"/>
          </a:xfrm>
          <a:prstGeom prst="actionButtonBlank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 err="1">
                <a:solidFill>
                  <a:schemeClr val="bg1"/>
                </a:solidFill>
              </a:rPr>
              <a:t>une</a:t>
            </a:r>
            <a:endParaRPr lang="en-GB" altLang="en-US" sz="4800" dirty="0">
              <a:solidFill>
                <a:schemeClr val="bg1"/>
              </a:solidFill>
            </a:endParaRPr>
          </a:p>
        </p:txBody>
      </p:sp>
      <p:sp>
        <p:nvSpPr>
          <p:cNvPr id="11" name="AutoShape 6">
            <a:hlinkClick r:id="" action="ppaction://noaction" highlightClick="1">
              <a:snd r:embed="rId6" name="tant-pis.wav"/>
            </a:hlinkClick>
            <a:extLst>
              <a:ext uri="{FF2B5EF4-FFF2-40B4-BE49-F238E27FC236}">
                <a16:creationId xmlns:a16="http://schemas.microsoft.com/office/drawing/2014/main" id="{EE2270DA-30C1-418E-8B8D-266053D7DA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6296" y="5240875"/>
            <a:ext cx="1223962" cy="1081087"/>
          </a:xfrm>
          <a:prstGeom prst="actionButtonBlank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bg1"/>
                </a:solidFill>
              </a:rPr>
              <a:t>la</a:t>
            </a:r>
          </a:p>
        </p:txBody>
      </p:sp>
      <p:sp>
        <p:nvSpPr>
          <p:cNvPr id="12" name="Title 3"/>
          <p:cNvSpPr txBox="1">
            <a:spLocks/>
          </p:cNvSpPr>
          <p:nvPr/>
        </p:nvSpPr>
        <p:spPr bwMode="auto">
          <a:xfrm>
            <a:off x="2156939" y="213943"/>
            <a:ext cx="6670861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6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sz="2800" dirty="0" smtClean="0">
                <a:solidFill>
                  <a:schemeClr val="tx1"/>
                </a:solidFill>
                <a:latin typeface="XCCW Joined 6a" panose="03050602040000000000" pitchFamily="66" charset="0"/>
              </a:rPr>
              <a:t>Select the correct determiner for this picture. </a:t>
            </a:r>
            <a:endParaRPr lang="en-GB" sz="2800" b="1" dirty="0">
              <a:solidFill>
                <a:schemeClr val="tx1"/>
              </a:solidFill>
              <a:latin typeface="XCCW Joined 6a" panose="03050602040000000000" pitchFamily="66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15" y="0"/>
            <a:ext cx="2012724" cy="169068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441933" y="6459680"/>
            <a:ext cx="43620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00B050"/>
                </a:solidFill>
                <a:latin typeface="XCCW Joined 6a" panose="03050602040000000000" pitchFamily="66" charset="0"/>
              </a:rPr>
              <a:t>“</a:t>
            </a:r>
            <a:r>
              <a:rPr lang="en-GB" b="1" dirty="0" err="1">
                <a:solidFill>
                  <a:srgbClr val="00B050"/>
                </a:solidFill>
                <a:latin typeface="XCCW Joined 6a" panose="03050602040000000000" pitchFamily="66" charset="0"/>
              </a:rPr>
              <a:t>Tant</a:t>
            </a:r>
            <a:r>
              <a:rPr lang="en-GB" b="1" dirty="0">
                <a:solidFill>
                  <a:srgbClr val="00B050"/>
                </a:solidFill>
                <a:latin typeface="XCCW Joined 6a" panose="03050602040000000000" pitchFamily="66" charset="0"/>
              </a:rPr>
              <a:t> </a:t>
            </a:r>
            <a:r>
              <a:rPr lang="en-GB" b="1" dirty="0" err="1">
                <a:solidFill>
                  <a:srgbClr val="00B050"/>
                </a:solidFill>
                <a:latin typeface="XCCW Joined 6a" panose="03050602040000000000" pitchFamily="66" charset="0"/>
              </a:rPr>
              <a:t>pis</a:t>
            </a:r>
            <a:r>
              <a:rPr lang="en-GB" b="1" dirty="0">
                <a:solidFill>
                  <a:srgbClr val="00B050"/>
                </a:solidFill>
                <a:latin typeface="XCCW Joined 6a" panose="03050602040000000000" pitchFamily="66" charset="0"/>
              </a:rPr>
              <a:t>” – means “bad luck”</a:t>
            </a:r>
            <a:endParaRPr lang="en-GB" b="1" dirty="0">
              <a:solidFill>
                <a:srgbClr val="00B050"/>
              </a:solidFill>
              <a:latin typeface="XCCW Joined 6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9043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676"/>
          <a:stretch/>
        </p:blipFill>
        <p:spPr>
          <a:xfrm>
            <a:off x="4907884" y="1408763"/>
            <a:ext cx="3024336" cy="28855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676"/>
          <a:stretch/>
        </p:blipFill>
        <p:spPr>
          <a:xfrm flipH="1">
            <a:off x="1747306" y="1488000"/>
            <a:ext cx="3032944" cy="288555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07504" y="4210901"/>
            <a:ext cx="45505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some sheep =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796136" y="4221088"/>
            <a:ext cx="3888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moutons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69627" y="5581110"/>
            <a:ext cx="3888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the sheep =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763817" y="5587729"/>
            <a:ext cx="3888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moutons</a:t>
            </a:r>
          </a:p>
        </p:txBody>
      </p:sp>
      <p:sp>
        <p:nvSpPr>
          <p:cNvPr id="16" name="Title 3"/>
          <p:cNvSpPr txBox="1">
            <a:spLocks/>
          </p:cNvSpPr>
          <p:nvPr/>
        </p:nvSpPr>
        <p:spPr bwMode="auto">
          <a:xfrm>
            <a:off x="2156939" y="213943"/>
            <a:ext cx="6670861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6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sz="2800" dirty="0">
                <a:solidFill>
                  <a:schemeClr val="tx1"/>
                </a:solidFill>
                <a:latin typeface="XCCW Joined 6a" panose="03050602040000000000" pitchFamily="66" charset="0"/>
              </a:rPr>
              <a:t>Translate the English</a:t>
            </a:r>
            <a:endParaRPr lang="en-GB" sz="2800" b="1" dirty="0">
              <a:solidFill>
                <a:schemeClr val="tx1"/>
              </a:solidFill>
              <a:latin typeface="XCCW Joined 6a" panose="03050602040000000000" pitchFamily="66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15" y="0"/>
            <a:ext cx="2012724" cy="1690688"/>
          </a:xfrm>
          <a:prstGeom prst="rect">
            <a:avLst/>
          </a:prstGeom>
        </p:spPr>
      </p:pic>
      <p:sp>
        <p:nvSpPr>
          <p:cNvPr id="18" name="AutoShape 8">
            <a:hlinkClick r:id="" action="ppaction://noaction" highlightClick="1">
              <a:snd r:embed="rId5" name="des.wav"/>
            </a:hlinkClick>
          </p:cNvPr>
          <p:cNvSpPr>
            <a:spLocks noChangeArrowheads="1"/>
          </p:cNvSpPr>
          <p:nvPr/>
        </p:nvSpPr>
        <p:spPr bwMode="auto">
          <a:xfrm>
            <a:off x="4252517" y="4292536"/>
            <a:ext cx="1511300" cy="1081087"/>
          </a:xfrm>
          <a:prstGeom prst="actionButtonBlank">
            <a:avLst/>
          </a:prstGeom>
          <a:solidFill>
            <a:srgbClr val="3333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bg1"/>
                </a:solidFill>
              </a:rPr>
              <a:t>des</a:t>
            </a:r>
          </a:p>
        </p:txBody>
      </p:sp>
      <p:sp>
        <p:nvSpPr>
          <p:cNvPr id="19" name="AutoShape 10">
            <a:hlinkClick r:id="" action="ppaction://noaction" highlightClick="1">
              <a:snd r:embed="rId6" name="les.wav"/>
            </a:hlinkClick>
          </p:cNvPr>
          <p:cNvSpPr>
            <a:spLocks noChangeArrowheads="1"/>
          </p:cNvSpPr>
          <p:nvPr/>
        </p:nvSpPr>
        <p:spPr bwMode="auto">
          <a:xfrm>
            <a:off x="4448494" y="5662745"/>
            <a:ext cx="1223962" cy="1081087"/>
          </a:xfrm>
          <a:prstGeom prst="actionButtonBlank">
            <a:avLst/>
          </a:prstGeom>
          <a:solidFill>
            <a:srgbClr val="3333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bg1"/>
                </a:solidFill>
              </a:rPr>
              <a:t>les</a:t>
            </a:r>
          </a:p>
        </p:txBody>
      </p:sp>
    </p:spTree>
    <p:extLst>
      <p:ext uri="{BB962C8B-B14F-4D97-AF65-F5344CB8AC3E}">
        <p14:creationId xmlns:p14="http://schemas.microsoft.com/office/powerpoint/2010/main" val="3575040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8" grpId="0" animBg="1"/>
      <p:bldP spid="1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AutoShape 3">
            <a:hlinkClick r:id="" action="ppaction://noaction" highlightClick="1">
              <a:snd r:embed="rId3" name="tant-pis.wav"/>
            </a:hlinkClick>
          </p:cNvPr>
          <p:cNvSpPr>
            <a:spLocks noChangeArrowheads="1"/>
          </p:cNvSpPr>
          <p:nvPr/>
        </p:nvSpPr>
        <p:spPr bwMode="auto">
          <a:xfrm>
            <a:off x="971550" y="5227638"/>
            <a:ext cx="1223963" cy="1081087"/>
          </a:xfrm>
          <a:prstGeom prst="actionButtonBlank">
            <a:avLst/>
          </a:prstGeom>
          <a:solidFill>
            <a:srgbClr val="3333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bg1"/>
                </a:solidFill>
              </a:rPr>
              <a:t>un</a:t>
            </a:r>
          </a:p>
        </p:txBody>
      </p:sp>
      <p:sp>
        <p:nvSpPr>
          <p:cNvPr id="33796" name="AutoShape 4">
            <a:hlinkClick r:id="" action="ppaction://noaction" highlightClick="1">
              <a:snd r:embed="rId4" name="une_grenouille.wav"/>
            </a:hlinkClick>
          </p:cNvPr>
          <p:cNvSpPr>
            <a:spLocks noChangeArrowheads="1"/>
          </p:cNvSpPr>
          <p:nvPr/>
        </p:nvSpPr>
        <p:spPr bwMode="auto">
          <a:xfrm>
            <a:off x="2339975" y="5227638"/>
            <a:ext cx="1223963" cy="1081087"/>
          </a:xfrm>
          <a:prstGeom prst="actionButtonBlank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bg1"/>
                </a:solidFill>
              </a:rPr>
              <a:t>une</a:t>
            </a:r>
          </a:p>
        </p:txBody>
      </p:sp>
      <p:sp>
        <p:nvSpPr>
          <p:cNvPr id="33797" name="AutoShape 5">
            <a:hlinkClick r:id="" action="ppaction://noaction" highlightClick="1">
              <a:snd r:embed="rId3" name="tant-pis.wav"/>
            </a:hlinkClick>
          </p:cNvPr>
          <p:cNvSpPr>
            <a:spLocks noChangeArrowheads="1"/>
          </p:cNvSpPr>
          <p:nvPr/>
        </p:nvSpPr>
        <p:spPr bwMode="auto">
          <a:xfrm>
            <a:off x="5580063" y="5227638"/>
            <a:ext cx="1223962" cy="1081087"/>
          </a:xfrm>
          <a:prstGeom prst="actionButtonBlank">
            <a:avLst/>
          </a:prstGeom>
          <a:solidFill>
            <a:srgbClr val="3333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bg1"/>
                </a:solidFill>
              </a:rPr>
              <a:t>le</a:t>
            </a:r>
          </a:p>
        </p:txBody>
      </p:sp>
      <p:sp>
        <p:nvSpPr>
          <p:cNvPr id="33798" name="AutoShape 6">
            <a:hlinkClick r:id="" action="ppaction://noaction" highlightClick="1">
              <a:snd r:embed="rId5" name="la_grenouille.wav"/>
            </a:hlinkClick>
          </p:cNvPr>
          <p:cNvSpPr>
            <a:spLocks noChangeArrowheads="1"/>
          </p:cNvSpPr>
          <p:nvPr/>
        </p:nvSpPr>
        <p:spPr bwMode="auto">
          <a:xfrm>
            <a:off x="6948488" y="5227638"/>
            <a:ext cx="1223962" cy="1081087"/>
          </a:xfrm>
          <a:prstGeom prst="actionButtonBlank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bg1"/>
                </a:solidFill>
              </a:rPr>
              <a:t>la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1301161"/>
            <a:ext cx="3312368" cy="3351801"/>
          </a:xfrm>
          <a:prstGeom prst="rect">
            <a:avLst/>
          </a:prstGeom>
        </p:spPr>
      </p:pic>
      <p:sp>
        <p:nvSpPr>
          <p:cNvPr id="8" name="Title 3"/>
          <p:cNvSpPr txBox="1">
            <a:spLocks/>
          </p:cNvSpPr>
          <p:nvPr/>
        </p:nvSpPr>
        <p:spPr bwMode="auto">
          <a:xfrm>
            <a:off x="2156939" y="213943"/>
            <a:ext cx="6670861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6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sz="2800" dirty="0" smtClean="0">
                <a:solidFill>
                  <a:schemeClr val="tx1"/>
                </a:solidFill>
                <a:latin typeface="XCCW Joined 6a" panose="03050602040000000000" pitchFamily="66" charset="0"/>
              </a:rPr>
              <a:t>Select the correct determiner for this picture. </a:t>
            </a:r>
            <a:endParaRPr lang="en-GB" sz="2800" b="1" dirty="0">
              <a:solidFill>
                <a:schemeClr val="tx1"/>
              </a:solidFill>
              <a:latin typeface="XCCW Joined 6a" panose="03050602040000000000" pitchFamily="66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15" y="0"/>
            <a:ext cx="2012724" cy="169068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272725" y="6459680"/>
            <a:ext cx="43620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00B050"/>
                </a:solidFill>
                <a:latin typeface="XCCW Joined 6a" panose="03050602040000000000" pitchFamily="66" charset="0"/>
              </a:rPr>
              <a:t>“</a:t>
            </a:r>
            <a:r>
              <a:rPr lang="en-GB" b="1" dirty="0" err="1">
                <a:solidFill>
                  <a:srgbClr val="00B050"/>
                </a:solidFill>
                <a:latin typeface="XCCW Joined 6a" panose="03050602040000000000" pitchFamily="66" charset="0"/>
              </a:rPr>
              <a:t>Tant</a:t>
            </a:r>
            <a:r>
              <a:rPr lang="en-GB" b="1" dirty="0">
                <a:solidFill>
                  <a:srgbClr val="00B050"/>
                </a:solidFill>
                <a:latin typeface="XCCW Joined 6a" panose="03050602040000000000" pitchFamily="66" charset="0"/>
              </a:rPr>
              <a:t> </a:t>
            </a:r>
            <a:r>
              <a:rPr lang="en-GB" b="1" dirty="0" err="1">
                <a:solidFill>
                  <a:srgbClr val="00B050"/>
                </a:solidFill>
                <a:latin typeface="XCCW Joined 6a" panose="03050602040000000000" pitchFamily="66" charset="0"/>
              </a:rPr>
              <a:t>pis</a:t>
            </a:r>
            <a:r>
              <a:rPr lang="en-GB" b="1" dirty="0">
                <a:solidFill>
                  <a:srgbClr val="00B050"/>
                </a:solidFill>
                <a:latin typeface="XCCW Joined 6a" panose="03050602040000000000" pitchFamily="66" charset="0"/>
              </a:rPr>
              <a:t>” – means “bad luck”</a:t>
            </a:r>
            <a:endParaRPr lang="en-GB" b="1" dirty="0">
              <a:solidFill>
                <a:srgbClr val="00B050"/>
              </a:solidFill>
              <a:latin typeface="XCCW Joined 6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5132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058" y="1793534"/>
            <a:ext cx="2429970" cy="245889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60715" y="1391706"/>
            <a:ext cx="2535621" cy="2458898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93796" y="4076644"/>
            <a:ext cx="3888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some frogs =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612431" y="4078061"/>
            <a:ext cx="3888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/>
              <a:t>grenouilles</a:t>
            </a:r>
            <a:endParaRPr lang="en-GB" sz="4800" dirty="0"/>
          </a:p>
        </p:txBody>
      </p:sp>
      <p:sp>
        <p:nvSpPr>
          <p:cNvPr id="14" name="TextBox 13"/>
          <p:cNvSpPr txBox="1"/>
          <p:nvPr/>
        </p:nvSpPr>
        <p:spPr>
          <a:xfrm>
            <a:off x="585922" y="5438083"/>
            <a:ext cx="3888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the frogs =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580112" y="5444702"/>
            <a:ext cx="3888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/>
              <a:t>grenouilles</a:t>
            </a:r>
            <a:endParaRPr lang="en-GB" sz="4800" dirty="0"/>
          </a:p>
        </p:txBody>
      </p:sp>
      <p:sp>
        <p:nvSpPr>
          <p:cNvPr id="16" name="Title 3"/>
          <p:cNvSpPr txBox="1">
            <a:spLocks/>
          </p:cNvSpPr>
          <p:nvPr/>
        </p:nvSpPr>
        <p:spPr bwMode="auto">
          <a:xfrm>
            <a:off x="2156939" y="213943"/>
            <a:ext cx="6670861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6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sz="2800" dirty="0">
                <a:solidFill>
                  <a:schemeClr val="tx1"/>
                </a:solidFill>
                <a:latin typeface="XCCW Joined 6a" panose="03050602040000000000" pitchFamily="66" charset="0"/>
              </a:rPr>
              <a:t>Translate the English</a:t>
            </a:r>
            <a:endParaRPr lang="en-GB" sz="2800" b="1" dirty="0">
              <a:solidFill>
                <a:schemeClr val="tx1"/>
              </a:solidFill>
              <a:latin typeface="XCCW Joined 6a" panose="03050602040000000000" pitchFamily="66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15" y="0"/>
            <a:ext cx="2012724" cy="1690688"/>
          </a:xfrm>
          <a:prstGeom prst="rect">
            <a:avLst/>
          </a:prstGeom>
        </p:spPr>
      </p:pic>
      <p:sp>
        <p:nvSpPr>
          <p:cNvPr id="18" name="AutoShape 8">
            <a:hlinkClick r:id="" action="ppaction://noaction" highlightClick="1">
              <a:snd r:embed="rId5" name="des.wav"/>
            </a:hlinkClick>
          </p:cNvPr>
          <p:cNvSpPr>
            <a:spLocks noChangeArrowheads="1"/>
          </p:cNvSpPr>
          <p:nvPr/>
        </p:nvSpPr>
        <p:spPr bwMode="auto">
          <a:xfrm>
            <a:off x="4141680" y="4076644"/>
            <a:ext cx="1511300" cy="1081087"/>
          </a:xfrm>
          <a:prstGeom prst="actionButtonBlank">
            <a:avLst/>
          </a:prstGeom>
          <a:solidFill>
            <a:srgbClr val="FF0000"/>
          </a:solidFill>
          <a:ln>
            <a:noFill/>
          </a:ln>
          <a:ex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bg1"/>
                </a:solidFill>
              </a:rPr>
              <a:t>des</a:t>
            </a:r>
          </a:p>
        </p:txBody>
      </p:sp>
      <p:sp>
        <p:nvSpPr>
          <p:cNvPr id="19" name="AutoShape 10">
            <a:hlinkClick r:id="" action="ppaction://noaction" highlightClick="1">
              <a:snd r:embed="rId6" name="les.wav"/>
            </a:hlinkClick>
          </p:cNvPr>
          <p:cNvSpPr>
            <a:spLocks noChangeArrowheads="1"/>
          </p:cNvSpPr>
          <p:nvPr/>
        </p:nvSpPr>
        <p:spPr bwMode="auto">
          <a:xfrm>
            <a:off x="4337657" y="5446853"/>
            <a:ext cx="1223962" cy="1081087"/>
          </a:xfrm>
          <a:prstGeom prst="actionButtonBlank">
            <a:avLst/>
          </a:prstGeom>
          <a:solidFill>
            <a:srgbClr val="FF0000"/>
          </a:solidFill>
          <a:ln>
            <a:noFill/>
          </a:ln>
          <a:ex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bg1"/>
                </a:solidFill>
              </a:rPr>
              <a:t>les</a:t>
            </a:r>
          </a:p>
        </p:txBody>
      </p:sp>
    </p:spTree>
    <p:extLst>
      <p:ext uri="{BB962C8B-B14F-4D97-AF65-F5344CB8AC3E}">
        <p14:creationId xmlns:p14="http://schemas.microsoft.com/office/powerpoint/2010/main" val="2123794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8" grpId="0" animBg="1"/>
      <p:bldP spid="1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1628800"/>
            <a:ext cx="3793783" cy="2851660"/>
          </a:xfrm>
          <a:prstGeom prst="rect">
            <a:avLst/>
          </a:prstGeom>
        </p:spPr>
      </p:pic>
      <p:sp>
        <p:nvSpPr>
          <p:cNvPr id="8" name="AutoShape 3">
            <a:hlinkClick r:id="" action="ppaction://noaction" highlightClick="1">
              <a:snd r:embed="rId4" name="un_ours.wav"/>
            </a:hlinkClick>
            <a:extLst>
              <a:ext uri="{FF2B5EF4-FFF2-40B4-BE49-F238E27FC236}">
                <a16:creationId xmlns:a16="http://schemas.microsoft.com/office/drawing/2014/main" id="{4F800D09-1D10-4777-8115-613162C87C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1550" y="5227638"/>
            <a:ext cx="1223963" cy="1081087"/>
          </a:xfrm>
          <a:prstGeom prst="actionButtonBlank">
            <a:avLst/>
          </a:prstGeom>
          <a:solidFill>
            <a:srgbClr val="3333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bg1"/>
                </a:solidFill>
              </a:rPr>
              <a:t>un</a:t>
            </a:r>
          </a:p>
        </p:txBody>
      </p:sp>
      <p:sp>
        <p:nvSpPr>
          <p:cNvPr id="9" name="AutoShape 5">
            <a:hlinkClick r:id="" action="ppaction://noaction" highlightClick="1">
              <a:snd r:embed="rId5" name="l'ours.wav"/>
            </a:hlinkClick>
            <a:extLst>
              <a:ext uri="{FF2B5EF4-FFF2-40B4-BE49-F238E27FC236}">
                <a16:creationId xmlns:a16="http://schemas.microsoft.com/office/drawing/2014/main" id="{07DB52EF-BB3B-41AE-9232-1B794A3050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80063" y="5227638"/>
            <a:ext cx="1223962" cy="1081087"/>
          </a:xfrm>
          <a:prstGeom prst="actionButtonBlank">
            <a:avLst/>
          </a:prstGeom>
          <a:solidFill>
            <a:srgbClr val="3333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bg1"/>
                </a:solidFill>
              </a:rPr>
              <a:t>l’</a:t>
            </a:r>
          </a:p>
        </p:txBody>
      </p:sp>
      <p:sp>
        <p:nvSpPr>
          <p:cNvPr id="10" name="AutoShape 4">
            <a:hlinkClick r:id="" action="ppaction://noaction" highlightClick="1">
              <a:snd r:embed="rId6" name="tant-pis.wav"/>
            </a:hlinkClick>
            <a:extLst>
              <a:ext uri="{FF2B5EF4-FFF2-40B4-BE49-F238E27FC236}">
                <a16:creationId xmlns:a16="http://schemas.microsoft.com/office/drawing/2014/main" id="{9CB61AF3-23EB-4CB1-88DA-9D2464D613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27784" y="5240875"/>
            <a:ext cx="1223963" cy="1081087"/>
          </a:xfrm>
          <a:prstGeom prst="actionButtonBlank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 err="1">
                <a:solidFill>
                  <a:schemeClr val="bg1"/>
                </a:solidFill>
              </a:rPr>
              <a:t>une</a:t>
            </a:r>
            <a:endParaRPr lang="en-GB" altLang="en-US" sz="4800" dirty="0">
              <a:solidFill>
                <a:schemeClr val="bg1"/>
              </a:solidFill>
            </a:endParaRPr>
          </a:p>
        </p:txBody>
      </p:sp>
      <p:sp>
        <p:nvSpPr>
          <p:cNvPr id="11" name="AutoShape 6">
            <a:hlinkClick r:id="" action="ppaction://noaction" highlightClick="1">
              <a:snd r:embed="rId6" name="tant-pis.wav"/>
            </a:hlinkClick>
            <a:extLst>
              <a:ext uri="{FF2B5EF4-FFF2-40B4-BE49-F238E27FC236}">
                <a16:creationId xmlns:a16="http://schemas.microsoft.com/office/drawing/2014/main" id="{8B107800-0437-4B25-B97E-5FA51F89F3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6296" y="5240875"/>
            <a:ext cx="1223962" cy="1081087"/>
          </a:xfrm>
          <a:prstGeom prst="actionButtonBlank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bg1"/>
                </a:solidFill>
              </a:rPr>
              <a:t>la</a:t>
            </a:r>
          </a:p>
        </p:txBody>
      </p:sp>
      <p:sp>
        <p:nvSpPr>
          <p:cNvPr id="12" name="Title 3"/>
          <p:cNvSpPr txBox="1">
            <a:spLocks/>
          </p:cNvSpPr>
          <p:nvPr/>
        </p:nvSpPr>
        <p:spPr bwMode="auto">
          <a:xfrm>
            <a:off x="2156939" y="213943"/>
            <a:ext cx="6670861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6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sz="2800" dirty="0" smtClean="0">
                <a:solidFill>
                  <a:schemeClr val="tx1"/>
                </a:solidFill>
                <a:latin typeface="XCCW Joined 6a" panose="03050602040000000000" pitchFamily="66" charset="0"/>
              </a:rPr>
              <a:t>Select the correct determiner for this picture. </a:t>
            </a:r>
            <a:endParaRPr lang="en-GB" sz="2800" b="1" dirty="0">
              <a:solidFill>
                <a:schemeClr val="tx1"/>
              </a:solidFill>
              <a:latin typeface="XCCW Joined 6a" panose="03050602040000000000" pitchFamily="66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15" y="0"/>
            <a:ext cx="2012724" cy="169068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441933" y="6488668"/>
            <a:ext cx="43620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00B050"/>
                </a:solidFill>
                <a:latin typeface="XCCW Joined 6a" panose="03050602040000000000" pitchFamily="66" charset="0"/>
              </a:rPr>
              <a:t>“</a:t>
            </a:r>
            <a:r>
              <a:rPr lang="en-GB" b="1" dirty="0" err="1">
                <a:solidFill>
                  <a:srgbClr val="00B050"/>
                </a:solidFill>
                <a:latin typeface="XCCW Joined 6a" panose="03050602040000000000" pitchFamily="66" charset="0"/>
              </a:rPr>
              <a:t>Tant</a:t>
            </a:r>
            <a:r>
              <a:rPr lang="en-GB" b="1" dirty="0">
                <a:solidFill>
                  <a:srgbClr val="00B050"/>
                </a:solidFill>
                <a:latin typeface="XCCW Joined 6a" panose="03050602040000000000" pitchFamily="66" charset="0"/>
              </a:rPr>
              <a:t> </a:t>
            </a:r>
            <a:r>
              <a:rPr lang="en-GB" b="1" dirty="0" err="1">
                <a:solidFill>
                  <a:srgbClr val="00B050"/>
                </a:solidFill>
                <a:latin typeface="XCCW Joined 6a" panose="03050602040000000000" pitchFamily="66" charset="0"/>
              </a:rPr>
              <a:t>pis</a:t>
            </a:r>
            <a:r>
              <a:rPr lang="en-GB" b="1" dirty="0">
                <a:solidFill>
                  <a:srgbClr val="00B050"/>
                </a:solidFill>
                <a:latin typeface="XCCW Joined 6a" panose="03050602040000000000" pitchFamily="66" charset="0"/>
              </a:rPr>
              <a:t>” – means “bad luck”</a:t>
            </a:r>
            <a:endParaRPr lang="en-GB" b="1" dirty="0">
              <a:solidFill>
                <a:srgbClr val="00B050"/>
              </a:solidFill>
              <a:latin typeface="XCCW Joined 6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5472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4423" y="1889591"/>
            <a:ext cx="2689203" cy="202138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196225" y="1883606"/>
            <a:ext cx="2689203" cy="202138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39552" y="4221088"/>
            <a:ext cx="45365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some bears =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214133" y="4231275"/>
            <a:ext cx="3888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ours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187624" y="5591297"/>
            <a:ext cx="3888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the bears =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181814" y="5597916"/>
            <a:ext cx="3888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ours</a:t>
            </a:r>
          </a:p>
        </p:txBody>
      </p:sp>
      <p:sp>
        <p:nvSpPr>
          <p:cNvPr id="16" name="Title 3"/>
          <p:cNvSpPr txBox="1">
            <a:spLocks/>
          </p:cNvSpPr>
          <p:nvPr/>
        </p:nvSpPr>
        <p:spPr bwMode="auto">
          <a:xfrm>
            <a:off x="2156939" y="213943"/>
            <a:ext cx="6670861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6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sz="2800" dirty="0">
                <a:solidFill>
                  <a:schemeClr val="tx1"/>
                </a:solidFill>
                <a:latin typeface="XCCW Joined 6a" panose="03050602040000000000" pitchFamily="66" charset="0"/>
              </a:rPr>
              <a:t>Translate the English</a:t>
            </a:r>
            <a:endParaRPr lang="en-GB" sz="2800" b="1" dirty="0">
              <a:solidFill>
                <a:schemeClr val="tx1"/>
              </a:solidFill>
              <a:latin typeface="XCCW Joined 6a" panose="03050602040000000000" pitchFamily="66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15" y="0"/>
            <a:ext cx="2012724" cy="1690688"/>
          </a:xfrm>
          <a:prstGeom prst="rect">
            <a:avLst/>
          </a:prstGeom>
        </p:spPr>
      </p:pic>
      <p:sp>
        <p:nvSpPr>
          <p:cNvPr id="18" name="AutoShape 8">
            <a:hlinkClick r:id="" action="ppaction://noaction" highlightClick="1">
              <a:snd r:embed="rId5" name="des.wav"/>
            </a:hlinkClick>
          </p:cNvPr>
          <p:cNvSpPr>
            <a:spLocks noChangeArrowheads="1"/>
          </p:cNvSpPr>
          <p:nvPr/>
        </p:nvSpPr>
        <p:spPr bwMode="auto">
          <a:xfrm>
            <a:off x="4820977" y="4221088"/>
            <a:ext cx="1511300" cy="1081087"/>
          </a:xfrm>
          <a:prstGeom prst="actionButtonBlank">
            <a:avLst/>
          </a:prstGeom>
          <a:solidFill>
            <a:srgbClr val="3333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bg1"/>
                </a:solidFill>
              </a:rPr>
              <a:t>des</a:t>
            </a:r>
          </a:p>
        </p:txBody>
      </p:sp>
      <p:sp>
        <p:nvSpPr>
          <p:cNvPr id="19" name="AutoShape 10">
            <a:hlinkClick r:id="" action="ppaction://noaction" highlightClick="1">
              <a:snd r:embed="rId6" name="les.wav"/>
            </a:hlinkClick>
          </p:cNvPr>
          <p:cNvSpPr>
            <a:spLocks noChangeArrowheads="1"/>
          </p:cNvSpPr>
          <p:nvPr/>
        </p:nvSpPr>
        <p:spPr bwMode="auto">
          <a:xfrm>
            <a:off x="5016954" y="5591297"/>
            <a:ext cx="1223962" cy="1081087"/>
          </a:xfrm>
          <a:prstGeom prst="actionButtonBlank">
            <a:avLst/>
          </a:prstGeom>
          <a:solidFill>
            <a:srgbClr val="3333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bg1"/>
                </a:solidFill>
              </a:rPr>
              <a:t>les</a:t>
            </a:r>
          </a:p>
        </p:txBody>
      </p:sp>
    </p:spTree>
    <p:extLst>
      <p:ext uri="{BB962C8B-B14F-4D97-AF65-F5344CB8AC3E}">
        <p14:creationId xmlns:p14="http://schemas.microsoft.com/office/powerpoint/2010/main" val="2815535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8" grpId="0" animBg="1"/>
      <p:bldP spid="1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1352269"/>
            <a:ext cx="2704844" cy="3300693"/>
          </a:xfrm>
          <a:prstGeom prst="rect">
            <a:avLst/>
          </a:prstGeom>
        </p:spPr>
      </p:pic>
      <p:sp>
        <p:nvSpPr>
          <p:cNvPr id="8" name="AutoShape 3">
            <a:hlinkClick r:id="" action="ppaction://noaction" highlightClick="1">
              <a:snd r:embed="rId4" name="un_oiseau.wav"/>
            </a:hlinkClick>
            <a:extLst>
              <a:ext uri="{FF2B5EF4-FFF2-40B4-BE49-F238E27FC236}">
                <a16:creationId xmlns:a16="http://schemas.microsoft.com/office/drawing/2014/main" id="{0E7E2D73-4B93-4C27-BF4D-4A8CC6F11B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1550" y="5227638"/>
            <a:ext cx="1223963" cy="1081087"/>
          </a:xfrm>
          <a:prstGeom prst="actionButtonBlank">
            <a:avLst/>
          </a:prstGeom>
          <a:solidFill>
            <a:srgbClr val="3333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bg1"/>
                </a:solidFill>
              </a:rPr>
              <a:t>un</a:t>
            </a:r>
          </a:p>
        </p:txBody>
      </p:sp>
      <p:sp>
        <p:nvSpPr>
          <p:cNvPr id="9" name="AutoShape 5">
            <a:hlinkClick r:id="" action="ppaction://noaction" highlightClick="1">
              <a:snd r:embed="rId5" name="l'oiseau.wav"/>
            </a:hlinkClick>
            <a:extLst>
              <a:ext uri="{FF2B5EF4-FFF2-40B4-BE49-F238E27FC236}">
                <a16:creationId xmlns:a16="http://schemas.microsoft.com/office/drawing/2014/main" id="{80A96654-80C7-4307-9079-870665EAA2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80063" y="5227638"/>
            <a:ext cx="1223962" cy="1081087"/>
          </a:xfrm>
          <a:prstGeom prst="actionButtonBlank">
            <a:avLst/>
          </a:prstGeom>
          <a:solidFill>
            <a:srgbClr val="3333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bg1"/>
                </a:solidFill>
              </a:rPr>
              <a:t>l’</a:t>
            </a:r>
          </a:p>
        </p:txBody>
      </p:sp>
      <p:sp>
        <p:nvSpPr>
          <p:cNvPr id="10" name="AutoShape 4">
            <a:hlinkClick r:id="" action="ppaction://noaction" highlightClick="1">
              <a:snd r:embed="rId6" name="tant-pis.wav"/>
            </a:hlinkClick>
            <a:extLst>
              <a:ext uri="{FF2B5EF4-FFF2-40B4-BE49-F238E27FC236}">
                <a16:creationId xmlns:a16="http://schemas.microsoft.com/office/drawing/2014/main" id="{A3E60552-64C9-4A11-BDEE-7763CEA84A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27784" y="5240875"/>
            <a:ext cx="1223963" cy="1081087"/>
          </a:xfrm>
          <a:prstGeom prst="actionButtonBlank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 err="1">
                <a:solidFill>
                  <a:schemeClr val="bg1"/>
                </a:solidFill>
              </a:rPr>
              <a:t>une</a:t>
            </a:r>
            <a:endParaRPr lang="en-GB" altLang="en-US" sz="4800" dirty="0">
              <a:solidFill>
                <a:schemeClr val="bg1"/>
              </a:solidFill>
            </a:endParaRPr>
          </a:p>
        </p:txBody>
      </p:sp>
      <p:sp>
        <p:nvSpPr>
          <p:cNvPr id="11" name="AutoShape 6">
            <a:hlinkClick r:id="" action="ppaction://noaction" highlightClick="1">
              <a:snd r:embed="rId6" name="tant-pis.wav"/>
            </a:hlinkClick>
            <a:extLst>
              <a:ext uri="{FF2B5EF4-FFF2-40B4-BE49-F238E27FC236}">
                <a16:creationId xmlns:a16="http://schemas.microsoft.com/office/drawing/2014/main" id="{F5157BB2-7AE3-4E04-8A84-0230D2FB05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6296" y="5240875"/>
            <a:ext cx="1223962" cy="1081087"/>
          </a:xfrm>
          <a:prstGeom prst="actionButtonBlank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bg1"/>
                </a:solidFill>
              </a:rPr>
              <a:t>la</a:t>
            </a:r>
          </a:p>
        </p:txBody>
      </p:sp>
      <p:sp>
        <p:nvSpPr>
          <p:cNvPr id="12" name="Title 3"/>
          <p:cNvSpPr txBox="1">
            <a:spLocks/>
          </p:cNvSpPr>
          <p:nvPr/>
        </p:nvSpPr>
        <p:spPr bwMode="auto">
          <a:xfrm>
            <a:off x="2156939" y="213943"/>
            <a:ext cx="6670861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6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sz="2800" dirty="0" smtClean="0">
                <a:solidFill>
                  <a:schemeClr val="tx1"/>
                </a:solidFill>
                <a:latin typeface="XCCW Joined 6a" panose="03050602040000000000" pitchFamily="66" charset="0"/>
              </a:rPr>
              <a:t>Select the correct determiner for this picture. </a:t>
            </a:r>
            <a:endParaRPr lang="en-GB" sz="2800" b="1" dirty="0">
              <a:solidFill>
                <a:schemeClr val="tx1"/>
              </a:solidFill>
              <a:latin typeface="XCCW Joined 6a" panose="03050602040000000000" pitchFamily="66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15" y="0"/>
            <a:ext cx="2012724" cy="169068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263057" y="6488668"/>
            <a:ext cx="43620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00B050"/>
                </a:solidFill>
                <a:latin typeface="XCCW Joined 6a" panose="03050602040000000000" pitchFamily="66" charset="0"/>
              </a:rPr>
              <a:t>“</a:t>
            </a:r>
            <a:r>
              <a:rPr lang="en-GB" b="1" dirty="0" err="1">
                <a:solidFill>
                  <a:srgbClr val="00B050"/>
                </a:solidFill>
                <a:latin typeface="XCCW Joined 6a" panose="03050602040000000000" pitchFamily="66" charset="0"/>
              </a:rPr>
              <a:t>Tant</a:t>
            </a:r>
            <a:r>
              <a:rPr lang="en-GB" b="1" dirty="0">
                <a:solidFill>
                  <a:srgbClr val="00B050"/>
                </a:solidFill>
                <a:latin typeface="XCCW Joined 6a" panose="03050602040000000000" pitchFamily="66" charset="0"/>
              </a:rPr>
              <a:t> </a:t>
            </a:r>
            <a:r>
              <a:rPr lang="en-GB" b="1" dirty="0" err="1">
                <a:solidFill>
                  <a:srgbClr val="00B050"/>
                </a:solidFill>
                <a:latin typeface="XCCW Joined 6a" panose="03050602040000000000" pitchFamily="66" charset="0"/>
              </a:rPr>
              <a:t>pis</a:t>
            </a:r>
            <a:r>
              <a:rPr lang="en-GB" b="1" dirty="0">
                <a:solidFill>
                  <a:srgbClr val="00B050"/>
                </a:solidFill>
                <a:latin typeface="XCCW Joined 6a" panose="03050602040000000000" pitchFamily="66" charset="0"/>
              </a:rPr>
              <a:t>” – means “bad luck”</a:t>
            </a:r>
            <a:endParaRPr lang="en-GB" b="1" dirty="0">
              <a:solidFill>
                <a:srgbClr val="00B050"/>
              </a:solidFill>
              <a:latin typeface="XCCW Joined 6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5713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1759" y="1613801"/>
            <a:ext cx="2011294" cy="245436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853053" y="1597814"/>
            <a:ext cx="2088232" cy="2454361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897543" y="4176223"/>
            <a:ext cx="3888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some birds =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214133" y="4231275"/>
            <a:ext cx="3888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/>
              <a:t>oiseaux</a:t>
            </a:r>
            <a:endParaRPr lang="en-GB" sz="4800" dirty="0"/>
          </a:p>
        </p:txBody>
      </p:sp>
      <p:sp>
        <p:nvSpPr>
          <p:cNvPr id="14" name="TextBox 13"/>
          <p:cNvSpPr txBox="1"/>
          <p:nvPr/>
        </p:nvSpPr>
        <p:spPr>
          <a:xfrm>
            <a:off x="1187624" y="5591297"/>
            <a:ext cx="3888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the birds =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181814" y="5597916"/>
            <a:ext cx="3888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/>
              <a:t>oiseaux</a:t>
            </a:r>
            <a:endParaRPr lang="en-GB" sz="4800" dirty="0"/>
          </a:p>
        </p:txBody>
      </p:sp>
      <p:sp>
        <p:nvSpPr>
          <p:cNvPr id="16" name="Title 3"/>
          <p:cNvSpPr txBox="1">
            <a:spLocks/>
          </p:cNvSpPr>
          <p:nvPr/>
        </p:nvSpPr>
        <p:spPr bwMode="auto">
          <a:xfrm>
            <a:off x="2156939" y="213943"/>
            <a:ext cx="6670861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6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sz="2800" dirty="0">
                <a:solidFill>
                  <a:schemeClr val="tx1"/>
                </a:solidFill>
                <a:latin typeface="XCCW Joined 6a" panose="03050602040000000000" pitchFamily="66" charset="0"/>
              </a:rPr>
              <a:t>Translate the English</a:t>
            </a:r>
            <a:endParaRPr lang="en-GB" sz="2800" b="1" dirty="0">
              <a:solidFill>
                <a:schemeClr val="tx1"/>
              </a:solidFill>
              <a:latin typeface="XCCW Joined 6a" panose="03050602040000000000" pitchFamily="66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15" y="0"/>
            <a:ext cx="2012724" cy="1690688"/>
          </a:xfrm>
          <a:prstGeom prst="rect">
            <a:avLst/>
          </a:prstGeom>
        </p:spPr>
      </p:pic>
      <p:sp>
        <p:nvSpPr>
          <p:cNvPr id="18" name="AutoShape 8">
            <a:hlinkClick r:id="" action="ppaction://noaction" highlightClick="1">
              <a:snd r:embed="rId5" name="des.wav"/>
            </a:hlinkClick>
          </p:cNvPr>
          <p:cNvSpPr>
            <a:spLocks noChangeArrowheads="1"/>
          </p:cNvSpPr>
          <p:nvPr/>
        </p:nvSpPr>
        <p:spPr bwMode="auto">
          <a:xfrm>
            <a:off x="4820977" y="4221088"/>
            <a:ext cx="1511300" cy="1081087"/>
          </a:xfrm>
          <a:prstGeom prst="actionButtonBlank">
            <a:avLst/>
          </a:prstGeom>
          <a:solidFill>
            <a:srgbClr val="3333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bg1"/>
                </a:solidFill>
              </a:rPr>
              <a:t>des</a:t>
            </a:r>
          </a:p>
        </p:txBody>
      </p:sp>
      <p:sp>
        <p:nvSpPr>
          <p:cNvPr id="19" name="AutoShape 10">
            <a:hlinkClick r:id="" action="ppaction://noaction" highlightClick="1">
              <a:snd r:embed="rId6" name="les.wav"/>
            </a:hlinkClick>
          </p:cNvPr>
          <p:cNvSpPr>
            <a:spLocks noChangeArrowheads="1"/>
          </p:cNvSpPr>
          <p:nvPr/>
        </p:nvSpPr>
        <p:spPr bwMode="auto">
          <a:xfrm>
            <a:off x="5016954" y="5591297"/>
            <a:ext cx="1223962" cy="1081087"/>
          </a:xfrm>
          <a:prstGeom prst="actionButtonBlank">
            <a:avLst/>
          </a:prstGeom>
          <a:solidFill>
            <a:srgbClr val="3333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bg1"/>
                </a:solidFill>
              </a:rPr>
              <a:t>les</a:t>
            </a:r>
          </a:p>
        </p:txBody>
      </p:sp>
    </p:spTree>
    <p:extLst>
      <p:ext uri="{BB962C8B-B14F-4D97-AF65-F5344CB8AC3E}">
        <p14:creationId xmlns:p14="http://schemas.microsoft.com/office/powerpoint/2010/main" val="3172108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8" grpId="0" animBg="1"/>
      <p:bldP spid="1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13525">
            <a:off x="2827666" y="1591698"/>
            <a:ext cx="4021414" cy="3884462"/>
          </a:xfrm>
          <a:prstGeom prst="rect">
            <a:avLst/>
          </a:prstGeom>
        </p:spPr>
      </p:pic>
      <p:sp>
        <p:nvSpPr>
          <p:cNvPr id="8" name="AutoShape 3">
            <a:hlinkClick r:id="" action="ppaction://noaction" highlightClick="1">
              <a:snd r:embed="rId4" name="un_cheval.wav"/>
            </a:hlinkClick>
            <a:extLst>
              <a:ext uri="{FF2B5EF4-FFF2-40B4-BE49-F238E27FC236}">
                <a16:creationId xmlns:a16="http://schemas.microsoft.com/office/drawing/2014/main" id="{D9E67E8D-F523-4A04-AF22-37610B947F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1550" y="5227638"/>
            <a:ext cx="1223963" cy="1081087"/>
          </a:xfrm>
          <a:prstGeom prst="actionButtonBlank">
            <a:avLst/>
          </a:prstGeom>
          <a:solidFill>
            <a:srgbClr val="3333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bg1"/>
                </a:solidFill>
              </a:rPr>
              <a:t>un</a:t>
            </a:r>
          </a:p>
        </p:txBody>
      </p:sp>
      <p:sp>
        <p:nvSpPr>
          <p:cNvPr id="9" name="AutoShape 5">
            <a:hlinkClick r:id="" action="ppaction://noaction" highlightClick="1">
              <a:snd r:embed="rId5" name="le_cheval.wav"/>
            </a:hlinkClick>
            <a:extLst>
              <a:ext uri="{FF2B5EF4-FFF2-40B4-BE49-F238E27FC236}">
                <a16:creationId xmlns:a16="http://schemas.microsoft.com/office/drawing/2014/main" id="{86FC9A1D-2370-4227-BBFC-A8EA3ACE84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80063" y="5227638"/>
            <a:ext cx="1223962" cy="1081087"/>
          </a:xfrm>
          <a:prstGeom prst="actionButtonBlank">
            <a:avLst/>
          </a:prstGeom>
          <a:solidFill>
            <a:srgbClr val="3333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bg1"/>
                </a:solidFill>
              </a:rPr>
              <a:t>le</a:t>
            </a:r>
          </a:p>
        </p:txBody>
      </p:sp>
      <p:sp>
        <p:nvSpPr>
          <p:cNvPr id="10" name="AutoShape 4">
            <a:hlinkClick r:id="" action="ppaction://noaction" highlightClick="1">
              <a:snd r:embed="rId6" name="tant-pis.wav"/>
            </a:hlinkClick>
            <a:extLst>
              <a:ext uri="{FF2B5EF4-FFF2-40B4-BE49-F238E27FC236}">
                <a16:creationId xmlns:a16="http://schemas.microsoft.com/office/drawing/2014/main" id="{3A01D071-E92A-4D85-8F9A-1A75AD8EB1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27784" y="5240875"/>
            <a:ext cx="1223963" cy="1081087"/>
          </a:xfrm>
          <a:prstGeom prst="actionButtonBlank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 err="1">
                <a:solidFill>
                  <a:schemeClr val="bg1"/>
                </a:solidFill>
              </a:rPr>
              <a:t>une</a:t>
            </a:r>
            <a:endParaRPr lang="en-GB" altLang="en-US" sz="4800" dirty="0">
              <a:solidFill>
                <a:schemeClr val="bg1"/>
              </a:solidFill>
            </a:endParaRPr>
          </a:p>
        </p:txBody>
      </p:sp>
      <p:sp>
        <p:nvSpPr>
          <p:cNvPr id="11" name="AutoShape 6">
            <a:hlinkClick r:id="" action="ppaction://noaction" highlightClick="1">
              <a:snd r:embed="rId6" name="tant-pis.wav"/>
            </a:hlinkClick>
            <a:extLst>
              <a:ext uri="{FF2B5EF4-FFF2-40B4-BE49-F238E27FC236}">
                <a16:creationId xmlns:a16="http://schemas.microsoft.com/office/drawing/2014/main" id="{77494B33-65E3-413D-8F56-755EC8185F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6296" y="5240875"/>
            <a:ext cx="1223962" cy="1081087"/>
          </a:xfrm>
          <a:prstGeom prst="actionButtonBlank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bg1"/>
                </a:solidFill>
              </a:rPr>
              <a:t>la</a:t>
            </a:r>
          </a:p>
        </p:txBody>
      </p:sp>
      <p:sp>
        <p:nvSpPr>
          <p:cNvPr id="12" name="Title 3"/>
          <p:cNvSpPr txBox="1">
            <a:spLocks/>
          </p:cNvSpPr>
          <p:nvPr/>
        </p:nvSpPr>
        <p:spPr bwMode="auto">
          <a:xfrm>
            <a:off x="2156939" y="213943"/>
            <a:ext cx="6670861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6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sz="2800" dirty="0" smtClean="0">
                <a:solidFill>
                  <a:schemeClr val="tx1"/>
                </a:solidFill>
                <a:latin typeface="XCCW Joined 6a" panose="03050602040000000000" pitchFamily="66" charset="0"/>
              </a:rPr>
              <a:t>Select the correct determiner for this picture. </a:t>
            </a:r>
            <a:endParaRPr lang="en-GB" sz="2800" b="1" dirty="0">
              <a:solidFill>
                <a:schemeClr val="tx1"/>
              </a:solidFill>
              <a:latin typeface="XCCW Joined 6a" panose="03050602040000000000" pitchFamily="66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15" y="0"/>
            <a:ext cx="2012724" cy="169068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227909" y="6498437"/>
            <a:ext cx="43620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00B050"/>
                </a:solidFill>
                <a:latin typeface="XCCW Joined 6a" panose="03050602040000000000" pitchFamily="66" charset="0"/>
              </a:rPr>
              <a:t>“</a:t>
            </a:r>
            <a:r>
              <a:rPr lang="en-GB" b="1" dirty="0" err="1">
                <a:solidFill>
                  <a:srgbClr val="00B050"/>
                </a:solidFill>
                <a:latin typeface="XCCW Joined 6a" panose="03050602040000000000" pitchFamily="66" charset="0"/>
              </a:rPr>
              <a:t>Tant</a:t>
            </a:r>
            <a:r>
              <a:rPr lang="en-GB" b="1" dirty="0">
                <a:solidFill>
                  <a:srgbClr val="00B050"/>
                </a:solidFill>
                <a:latin typeface="XCCW Joined 6a" panose="03050602040000000000" pitchFamily="66" charset="0"/>
              </a:rPr>
              <a:t> </a:t>
            </a:r>
            <a:r>
              <a:rPr lang="en-GB" b="1" dirty="0" err="1">
                <a:solidFill>
                  <a:srgbClr val="00B050"/>
                </a:solidFill>
                <a:latin typeface="XCCW Joined 6a" panose="03050602040000000000" pitchFamily="66" charset="0"/>
              </a:rPr>
              <a:t>pis</a:t>
            </a:r>
            <a:r>
              <a:rPr lang="en-GB" b="1" dirty="0">
                <a:solidFill>
                  <a:srgbClr val="00B050"/>
                </a:solidFill>
                <a:latin typeface="XCCW Joined 6a" panose="03050602040000000000" pitchFamily="66" charset="0"/>
              </a:rPr>
              <a:t>” – means “bad luck”</a:t>
            </a:r>
            <a:endParaRPr lang="en-GB" b="1" dirty="0">
              <a:solidFill>
                <a:srgbClr val="00B050"/>
              </a:solidFill>
              <a:latin typeface="XCCW Joined 6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5192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13525">
            <a:off x="1909348" y="1848717"/>
            <a:ext cx="3040419" cy="29368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66717" flipH="1">
            <a:off x="4886721" y="1591933"/>
            <a:ext cx="2991546" cy="2889667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39552" y="4221088"/>
            <a:ext cx="45365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some horses =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214133" y="4231275"/>
            <a:ext cx="3888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/>
              <a:t>chevaux</a:t>
            </a:r>
            <a:endParaRPr lang="en-GB" sz="4800" dirty="0"/>
          </a:p>
        </p:txBody>
      </p:sp>
      <p:sp>
        <p:nvSpPr>
          <p:cNvPr id="14" name="TextBox 13"/>
          <p:cNvSpPr txBox="1"/>
          <p:nvPr/>
        </p:nvSpPr>
        <p:spPr>
          <a:xfrm>
            <a:off x="1187624" y="5591297"/>
            <a:ext cx="3888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the horses =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181814" y="5597916"/>
            <a:ext cx="3888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/>
              <a:t>chevaux</a:t>
            </a:r>
            <a:endParaRPr lang="en-GB" sz="4800" dirty="0"/>
          </a:p>
        </p:txBody>
      </p:sp>
      <p:sp>
        <p:nvSpPr>
          <p:cNvPr id="16" name="Title 3"/>
          <p:cNvSpPr txBox="1">
            <a:spLocks/>
          </p:cNvSpPr>
          <p:nvPr/>
        </p:nvSpPr>
        <p:spPr bwMode="auto">
          <a:xfrm>
            <a:off x="2156939" y="213943"/>
            <a:ext cx="6670861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6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sz="2800" dirty="0">
                <a:solidFill>
                  <a:schemeClr val="tx1"/>
                </a:solidFill>
                <a:latin typeface="XCCW Joined 6a" panose="03050602040000000000" pitchFamily="66" charset="0"/>
              </a:rPr>
              <a:t>Translate the English</a:t>
            </a:r>
            <a:endParaRPr lang="en-GB" sz="2800" b="1" dirty="0">
              <a:solidFill>
                <a:schemeClr val="tx1"/>
              </a:solidFill>
              <a:latin typeface="XCCW Joined 6a" panose="03050602040000000000" pitchFamily="66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15" y="0"/>
            <a:ext cx="2012724" cy="1690688"/>
          </a:xfrm>
          <a:prstGeom prst="rect">
            <a:avLst/>
          </a:prstGeom>
        </p:spPr>
      </p:pic>
      <p:sp>
        <p:nvSpPr>
          <p:cNvPr id="18" name="AutoShape 8">
            <a:hlinkClick r:id="" action="ppaction://noaction" highlightClick="1">
              <a:snd r:embed="rId6" name="des.wav"/>
            </a:hlinkClick>
          </p:cNvPr>
          <p:cNvSpPr>
            <a:spLocks noChangeArrowheads="1"/>
          </p:cNvSpPr>
          <p:nvPr/>
        </p:nvSpPr>
        <p:spPr bwMode="auto">
          <a:xfrm>
            <a:off x="4820977" y="4221088"/>
            <a:ext cx="1511300" cy="1081087"/>
          </a:xfrm>
          <a:prstGeom prst="actionButtonBlank">
            <a:avLst/>
          </a:prstGeom>
          <a:solidFill>
            <a:srgbClr val="3333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bg1"/>
                </a:solidFill>
              </a:rPr>
              <a:t>des</a:t>
            </a:r>
          </a:p>
        </p:txBody>
      </p:sp>
      <p:sp>
        <p:nvSpPr>
          <p:cNvPr id="19" name="AutoShape 10">
            <a:hlinkClick r:id="" action="ppaction://noaction" highlightClick="1">
              <a:snd r:embed="rId7" name="les.wav"/>
            </a:hlinkClick>
          </p:cNvPr>
          <p:cNvSpPr>
            <a:spLocks noChangeArrowheads="1"/>
          </p:cNvSpPr>
          <p:nvPr/>
        </p:nvSpPr>
        <p:spPr bwMode="auto">
          <a:xfrm>
            <a:off x="5016954" y="5591297"/>
            <a:ext cx="1223962" cy="1081087"/>
          </a:xfrm>
          <a:prstGeom prst="actionButtonBlank">
            <a:avLst/>
          </a:prstGeom>
          <a:solidFill>
            <a:srgbClr val="3333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bg1"/>
                </a:solidFill>
              </a:rPr>
              <a:t>les</a:t>
            </a:r>
          </a:p>
        </p:txBody>
      </p:sp>
    </p:spTree>
    <p:extLst>
      <p:ext uri="{BB962C8B-B14F-4D97-AF65-F5344CB8AC3E}">
        <p14:creationId xmlns:p14="http://schemas.microsoft.com/office/powerpoint/2010/main" val="1035643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8" grpId="0" animBg="1"/>
      <p:bldP spid="1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4"/>
          <p:cNvSpPr txBox="1">
            <a:spLocks noChangeArrowheads="1"/>
          </p:cNvSpPr>
          <p:nvPr/>
        </p:nvSpPr>
        <p:spPr bwMode="auto">
          <a:xfrm>
            <a:off x="1135534" y="2147583"/>
            <a:ext cx="9180513" cy="446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 eaLnBrk="1" hangingPunct="1">
              <a:spcBef>
                <a:spcPct val="50000"/>
              </a:spcBef>
              <a:buNone/>
            </a:pPr>
            <a:r>
              <a:rPr lang="en-GB" altLang="en-US" sz="4000" dirty="0"/>
              <a:t>des canards = </a:t>
            </a:r>
          </a:p>
          <a:p>
            <a:pPr marL="0" indent="0" eaLnBrk="1" hangingPunct="1">
              <a:spcBef>
                <a:spcPct val="50000"/>
              </a:spcBef>
              <a:buNone/>
            </a:pPr>
            <a:r>
              <a:rPr lang="en-GB" altLang="en-US" sz="4000" dirty="0"/>
              <a:t>la </a:t>
            </a:r>
            <a:r>
              <a:rPr lang="en-GB" altLang="en-US" sz="4000" dirty="0" err="1"/>
              <a:t>grenouille</a:t>
            </a:r>
            <a:r>
              <a:rPr lang="en-GB" altLang="en-US" sz="4000" dirty="0"/>
              <a:t> = </a:t>
            </a:r>
          </a:p>
          <a:p>
            <a:pPr marL="0" indent="0" eaLnBrk="1" hangingPunct="1">
              <a:spcBef>
                <a:spcPct val="50000"/>
              </a:spcBef>
              <a:buNone/>
            </a:pPr>
            <a:r>
              <a:rPr lang="en-GB" altLang="en-US" sz="4000" dirty="0"/>
              <a:t>les moutons = </a:t>
            </a:r>
          </a:p>
          <a:p>
            <a:pPr marL="0" indent="0" eaLnBrk="1" hangingPunct="1">
              <a:spcBef>
                <a:spcPct val="50000"/>
              </a:spcBef>
              <a:buNone/>
            </a:pPr>
            <a:r>
              <a:rPr lang="en-GB" altLang="en-US" sz="4000" dirty="0"/>
              <a:t>les </a:t>
            </a:r>
            <a:r>
              <a:rPr lang="en-GB" altLang="en-US" sz="4000" dirty="0" err="1"/>
              <a:t>chevaux</a:t>
            </a:r>
            <a:r>
              <a:rPr lang="en-GB" altLang="en-US" sz="4000" dirty="0"/>
              <a:t> = </a:t>
            </a:r>
          </a:p>
          <a:p>
            <a:pPr marL="0" indent="0" eaLnBrk="1" hangingPunct="1">
              <a:spcBef>
                <a:spcPct val="50000"/>
              </a:spcBef>
              <a:buNone/>
            </a:pPr>
            <a:r>
              <a:rPr lang="en-GB" altLang="en-US" sz="4000" dirty="0"/>
              <a:t>un </a:t>
            </a:r>
            <a:r>
              <a:rPr lang="en-GB" altLang="en-US" sz="4000" dirty="0" err="1"/>
              <a:t>chien</a:t>
            </a:r>
            <a:r>
              <a:rPr lang="en-GB" altLang="en-US" sz="4000" dirty="0"/>
              <a:t> =</a:t>
            </a:r>
          </a:p>
        </p:txBody>
      </p:sp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4822677" y="2133154"/>
            <a:ext cx="4681538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4000" i="1" dirty="0"/>
              <a:t>some ducks</a:t>
            </a:r>
          </a:p>
        </p:txBody>
      </p:sp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4828092" y="3098199"/>
            <a:ext cx="2520950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4000" i="1" dirty="0"/>
              <a:t>the frog</a:t>
            </a:r>
          </a:p>
        </p:txBody>
      </p:sp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4751240" y="3858792"/>
            <a:ext cx="5364162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3600" i="1" dirty="0"/>
              <a:t>the sheep </a:t>
            </a:r>
            <a:r>
              <a:rPr lang="en-GB" altLang="en-US" i="1" dirty="0"/>
              <a:t/>
            </a:r>
            <a:br>
              <a:rPr lang="en-GB" altLang="en-US" i="1" dirty="0"/>
            </a:br>
            <a:r>
              <a:rPr lang="en-GB" altLang="en-US" i="1" dirty="0"/>
              <a:t>(more than one)</a:t>
            </a:r>
            <a:endParaRPr lang="en-GB" altLang="en-US" sz="3600" i="1" dirty="0"/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4751240" y="4957317"/>
            <a:ext cx="3455987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4000" i="1" dirty="0"/>
              <a:t>the horses</a:t>
            </a:r>
          </a:p>
        </p:txBody>
      </p:sp>
      <p:sp>
        <p:nvSpPr>
          <p:cNvPr id="13321" name="Text Box 9"/>
          <p:cNvSpPr txBox="1">
            <a:spLocks noChangeArrowheads="1"/>
          </p:cNvSpPr>
          <p:nvPr/>
        </p:nvSpPr>
        <p:spPr bwMode="auto">
          <a:xfrm>
            <a:off x="4751239" y="5824090"/>
            <a:ext cx="345598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4000" i="1" dirty="0"/>
              <a:t>a dog</a:t>
            </a:r>
          </a:p>
        </p:txBody>
      </p:sp>
      <p:sp>
        <p:nvSpPr>
          <p:cNvPr id="2" name="Rectangle 1">
            <a:hlinkClick r:id="" action="ppaction://noaction">
              <a:snd r:embed="rId3" name="des_canards.wav"/>
            </a:hlinkClick>
          </p:cNvPr>
          <p:cNvSpPr/>
          <p:nvPr/>
        </p:nvSpPr>
        <p:spPr>
          <a:xfrm>
            <a:off x="542890" y="2024707"/>
            <a:ext cx="5693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1</a:t>
            </a:r>
          </a:p>
        </p:txBody>
      </p:sp>
      <p:sp>
        <p:nvSpPr>
          <p:cNvPr id="10" name="Rectangle 9">
            <a:hlinkClick r:id="" action="ppaction://noaction">
              <a:snd r:embed="rId4" name="la_grenouille.wav"/>
            </a:hlinkClick>
          </p:cNvPr>
          <p:cNvSpPr/>
          <p:nvPr/>
        </p:nvSpPr>
        <p:spPr>
          <a:xfrm>
            <a:off x="566147" y="2928229"/>
            <a:ext cx="5693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2</a:t>
            </a:r>
          </a:p>
        </p:txBody>
      </p:sp>
      <p:sp>
        <p:nvSpPr>
          <p:cNvPr id="11" name="Rectangle 10">
            <a:hlinkClick r:id="" action="ppaction://noaction">
              <a:snd r:embed="rId5" name="les_moutons.wav"/>
            </a:hlinkClick>
          </p:cNvPr>
          <p:cNvSpPr/>
          <p:nvPr/>
        </p:nvSpPr>
        <p:spPr>
          <a:xfrm>
            <a:off x="566147" y="3865988"/>
            <a:ext cx="5693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3</a:t>
            </a:r>
          </a:p>
        </p:txBody>
      </p:sp>
      <p:sp>
        <p:nvSpPr>
          <p:cNvPr id="12" name="Rectangle 11">
            <a:hlinkClick r:id="" action="ppaction://noaction">
              <a:snd r:embed="rId6" name="les_chevaux.wav"/>
            </a:hlinkClick>
          </p:cNvPr>
          <p:cNvSpPr/>
          <p:nvPr/>
        </p:nvSpPr>
        <p:spPr>
          <a:xfrm>
            <a:off x="554518" y="4779184"/>
            <a:ext cx="5693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4</a:t>
            </a:r>
          </a:p>
        </p:txBody>
      </p:sp>
      <p:sp>
        <p:nvSpPr>
          <p:cNvPr id="13" name="Rectangle 12">
            <a:hlinkClick r:id="" action="ppaction://noaction">
              <a:snd r:embed="rId7" name="un_chien.wav"/>
            </a:hlinkClick>
          </p:cNvPr>
          <p:cNvSpPr/>
          <p:nvPr/>
        </p:nvSpPr>
        <p:spPr>
          <a:xfrm>
            <a:off x="566881" y="5716943"/>
            <a:ext cx="5693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5</a:t>
            </a:r>
          </a:p>
        </p:txBody>
      </p:sp>
      <p:sp>
        <p:nvSpPr>
          <p:cNvPr id="15" name="Text Box 10">
            <a:hlinkClick r:id="" action="ppaction://noaction">
              <a:snd r:embed="rId8" name="ingles.wav"/>
            </a:hlinkClick>
          </p:cNvPr>
          <p:cNvSpPr txBox="1">
            <a:spLocks noChangeArrowheads="1"/>
          </p:cNvSpPr>
          <p:nvPr/>
        </p:nvSpPr>
        <p:spPr bwMode="auto">
          <a:xfrm>
            <a:off x="755576" y="1670281"/>
            <a:ext cx="792003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3600" b="1" dirty="0"/>
              <a:t>Comment </a:t>
            </a:r>
            <a:r>
              <a:rPr lang="en-GB" altLang="en-US" sz="3600" b="1" dirty="0" err="1"/>
              <a:t>dit</a:t>
            </a:r>
            <a:r>
              <a:rPr lang="en-GB" altLang="en-US" sz="3600" b="1" dirty="0"/>
              <a:t>-on </a:t>
            </a:r>
            <a:r>
              <a:rPr lang="en-GB" altLang="en-US" sz="3600" b="1" dirty="0" err="1"/>
              <a:t>en</a:t>
            </a:r>
            <a:r>
              <a:rPr lang="en-GB" altLang="en-US" sz="3600" b="1" dirty="0"/>
              <a:t> </a:t>
            </a:r>
            <a:r>
              <a:rPr lang="en-GB" altLang="en-US" sz="3600" b="1" dirty="0" err="1"/>
              <a:t>anglais</a:t>
            </a:r>
            <a:r>
              <a:rPr lang="en-GB" altLang="en-US" sz="3600" b="1" dirty="0"/>
              <a:t>…?</a:t>
            </a:r>
          </a:p>
        </p:txBody>
      </p:sp>
      <p:sp>
        <p:nvSpPr>
          <p:cNvPr id="16" name="Rectangle 15"/>
          <p:cNvSpPr/>
          <p:nvPr/>
        </p:nvSpPr>
        <p:spPr>
          <a:xfrm>
            <a:off x="323528" y="114078"/>
            <a:ext cx="835208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latin typeface="XCCW Joined 6a" panose="03050602040000000000" pitchFamily="66" charset="0"/>
              </a:rPr>
              <a:t>Click on the number to hear the French, then translate it into English</a:t>
            </a:r>
            <a:endParaRPr lang="en-GB" sz="3200" dirty="0">
              <a:latin typeface="XCCW Joined 6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6156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  <p:bldP spid="13318" grpId="0"/>
      <p:bldP spid="13319" grpId="0"/>
      <p:bldP spid="13320" grpId="0"/>
      <p:bldP spid="1332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Text Box 3"/>
          <p:cNvSpPr txBox="1">
            <a:spLocks noChangeArrowheads="1"/>
          </p:cNvSpPr>
          <p:nvPr/>
        </p:nvSpPr>
        <p:spPr bwMode="auto">
          <a:xfrm>
            <a:off x="1118691" y="2410570"/>
            <a:ext cx="6553200" cy="435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4000" dirty="0"/>
              <a:t>des </a:t>
            </a:r>
            <a:r>
              <a:rPr lang="en-GB" altLang="en-US" sz="4000" dirty="0" err="1"/>
              <a:t>oiseaux</a:t>
            </a:r>
            <a:r>
              <a:rPr lang="en-GB" altLang="en-US" sz="4000" dirty="0"/>
              <a:t> = 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4000" dirty="0"/>
              <a:t>le chat = 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4000" dirty="0"/>
              <a:t>un </a:t>
            </a:r>
            <a:r>
              <a:rPr lang="en-GB" altLang="en-US" sz="4000" dirty="0" err="1"/>
              <a:t>poisson</a:t>
            </a:r>
            <a:r>
              <a:rPr lang="en-GB" altLang="en-US" sz="4000" dirty="0"/>
              <a:t> rouge = 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4000" dirty="0"/>
              <a:t>les ours = 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4000" dirty="0"/>
              <a:t>un mouton =</a:t>
            </a: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5939954" y="2417183"/>
            <a:ext cx="54721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4000" i="1" dirty="0"/>
              <a:t>some birds</a:t>
            </a:r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5867550" y="3290705"/>
            <a:ext cx="547211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4000" i="1" dirty="0"/>
              <a:t>the cat</a:t>
            </a:r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5935178" y="4186802"/>
            <a:ext cx="4824413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4000" i="1" dirty="0"/>
              <a:t>a goldfish</a:t>
            </a:r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5838398" y="5110085"/>
            <a:ext cx="54721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4000" i="1" dirty="0"/>
              <a:t>the bears</a:t>
            </a:r>
          </a:p>
        </p:txBody>
      </p:sp>
      <p:sp>
        <p:nvSpPr>
          <p:cNvPr id="14344" name="Text Box 8"/>
          <p:cNvSpPr txBox="1">
            <a:spLocks noChangeArrowheads="1"/>
          </p:cNvSpPr>
          <p:nvPr/>
        </p:nvSpPr>
        <p:spPr bwMode="auto">
          <a:xfrm>
            <a:off x="5838398" y="5983870"/>
            <a:ext cx="51117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4000" i="1" dirty="0"/>
              <a:t>a sheep</a:t>
            </a:r>
          </a:p>
        </p:txBody>
      </p:sp>
      <p:sp>
        <p:nvSpPr>
          <p:cNvPr id="10" name="Rectangle 9">
            <a:hlinkClick r:id="" action="ppaction://noaction">
              <a:snd r:embed="rId3" name="des_oiseau.wav"/>
            </a:hlinkClick>
          </p:cNvPr>
          <p:cNvSpPr/>
          <p:nvPr/>
        </p:nvSpPr>
        <p:spPr>
          <a:xfrm>
            <a:off x="398874" y="2237075"/>
            <a:ext cx="5693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6</a:t>
            </a:r>
          </a:p>
        </p:txBody>
      </p:sp>
      <p:sp>
        <p:nvSpPr>
          <p:cNvPr id="11" name="Rectangle 10">
            <a:hlinkClick r:id="" action="ppaction://noaction">
              <a:snd r:embed="rId4" name="le_chat.wav"/>
            </a:hlinkClick>
          </p:cNvPr>
          <p:cNvSpPr/>
          <p:nvPr/>
        </p:nvSpPr>
        <p:spPr>
          <a:xfrm>
            <a:off x="422131" y="3140597"/>
            <a:ext cx="5693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7</a:t>
            </a:r>
          </a:p>
        </p:txBody>
      </p:sp>
      <p:sp>
        <p:nvSpPr>
          <p:cNvPr id="12" name="Rectangle 11">
            <a:hlinkClick r:id="" action="ppaction://noaction">
              <a:snd r:embed="rId5" name="un_poisson_rouge.wav"/>
            </a:hlinkClick>
          </p:cNvPr>
          <p:cNvSpPr/>
          <p:nvPr/>
        </p:nvSpPr>
        <p:spPr>
          <a:xfrm>
            <a:off x="422131" y="4078356"/>
            <a:ext cx="5693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8</a:t>
            </a:r>
          </a:p>
        </p:txBody>
      </p:sp>
      <p:sp>
        <p:nvSpPr>
          <p:cNvPr id="13" name="Rectangle 12">
            <a:hlinkClick r:id="" action="ppaction://noaction">
              <a:snd r:embed="rId6" name="les_ours.wav"/>
            </a:hlinkClick>
          </p:cNvPr>
          <p:cNvSpPr/>
          <p:nvPr/>
        </p:nvSpPr>
        <p:spPr>
          <a:xfrm>
            <a:off x="410502" y="4991552"/>
            <a:ext cx="5693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9</a:t>
            </a:r>
          </a:p>
        </p:txBody>
      </p:sp>
      <p:sp>
        <p:nvSpPr>
          <p:cNvPr id="14" name="Rectangle 13">
            <a:hlinkClick r:id="" action="ppaction://noaction">
              <a:snd r:embed="rId7" name="un_mouton.wav"/>
            </a:hlinkClick>
          </p:cNvPr>
          <p:cNvSpPr/>
          <p:nvPr/>
        </p:nvSpPr>
        <p:spPr>
          <a:xfrm>
            <a:off x="230505" y="5929311"/>
            <a:ext cx="95410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10</a:t>
            </a:r>
          </a:p>
        </p:txBody>
      </p:sp>
      <p:sp>
        <p:nvSpPr>
          <p:cNvPr id="15" name="Text Box 10">
            <a:hlinkClick r:id="" action="ppaction://noaction">
              <a:snd r:embed="rId8" name="ingles.wav"/>
            </a:hlinkClick>
          </p:cNvPr>
          <p:cNvSpPr txBox="1">
            <a:spLocks noChangeArrowheads="1"/>
          </p:cNvSpPr>
          <p:nvPr/>
        </p:nvSpPr>
        <p:spPr bwMode="auto">
          <a:xfrm>
            <a:off x="755576" y="1670281"/>
            <a:ext cx="792003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3600" b="1" dirty="0"/>
              <a:t>Comment </a:t>
            </a:r>
            <a:r>
              <a:rPr lang="en-GB" altLang="en-US" sz="3600" b="1" dirty="0" err="1"/>
              <a:t>dit</a:t>
            </a:r>
            <a:r>
              <a:rPr lang="en-GB" altLang="en-US" sz="3600" b="1" dirty="0"/>
              <a:t>-on </a:t>
            </a:r>
            <a:r>
              <a:rPr lang="en-GB" altLang="en-US" sz="3600" b="1" dirty="0" err="1"/>
              <a:t>en</a:t>
            </a:r>
            <a:r>
              <a:rPr lang="en-GB" altLang="en-US" sz="3600" b="1" dirty="0"/>
              <a:t> </a:t>
            </a:r>
            <a:r>
              <a:rPr lang="en-GB" altLang="en-US" sz="3600" b="1" dirty="0" err="1"/>
              <a:t>anglais</a:t>
            </a:r>
            <a:r>
              <a:rPr lang="en-GB" altLang="en-US" sz="3600" b="1" dirty="0"/>
              <a:t>…?</a:t>
            </a:r>
          </a:p>
        </p:txBody>
      </p:sp>
      <p:sp>
        <p:nvSpPr>
          <p:cNvPr id="16" name="Rectangle 15"/>
          <p:cNvSpPr/>
          <p:nvPr/>
        </p:nvSpPr>
        <p:spPr>
          <a:xfrm>
            <a:off x="323528" y="114078"/>
            <a:ext cx="835208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latin typeface="XCCW Joined 6a" panose="03050602040000000000" pitchFamily="66" charset="0"/>
              </a:rPr>
              <a:t>Click on the number to hear the French, then translate it into English</a:t>
            </a:r>
            <a:endParaRPr lang="en-GB" sz="3200" dirty="0">
              <a:latin typeface="XCCW Joined 6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4181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/>
      <p:bldP spid="14341" grpId="0"/>
      <p:bldP spid="14342" grpId="0"/>
      <p:bldP spid="14343" grpId="0"/>
      <p:bldP spid="1434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Text Box 3"/>
          <p:cNvSpPr txBox="1">
            <a:spLocks noChangeArrowheads="1"/>
          </p:cNvSpPr>
          <p:nvPr/>
        </p:nvSpPr>
        <p:spPr bwMode="auto">
          <a:xfrm>
            <a:off x="1691482" y="2367654"/>
            <a:ext cx="5400675" cy="435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4000" dirty="0"/>
              <a:t>un canard = 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4000" dirty="0"/>
              <a:t>des chats = 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4000" dirty="0" err="1"/>
              <a:t>l’oiseau</a:t>
            </a:r>
            <a:r>
              <a:rPr lang="en-GB" altLang="en-US" sz="4000" dirty="0"/>
              <a:t>  = 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4000" dirty="0"/>
              <a:t>les </a:t>
            </a:r>
            <a:r>
              <a:rPr lang="en-GB" altLang="en-US" sz="4000" dirty="0" err="1"/>
              <a:t>chiens</a:t>
            </a:r>
            <a:r>
              <a:rPr lang="en-GB" altLang="en-US" sz="4000" dirty="0"/>
              <a:t> = 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4000" dirty="0"/>
              <a:t>le cheval =</a:t>
            </a:r>
          </a:p>
        </p:txBody>
      </p:sp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5291932" y="2367654"/>
            <a:ext cx="45370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4000" i="1"/>
              <a:t>a duck</a:t>
            </a:r>
          </a:p>
        </p:txBody>
      </p:sp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5437982" y="3304279"/>
            <a:ext cx="51117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4000" i="1"/>
              <a:t>some cats</a:t>
            </a:r>
          </a:p>
        </p:txBody>
      </p:sp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5077620" y="4205979"/>
            <a:ext cx="51117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4000" i="1"/>
              <a:t>the bird</a:t>
            </a:r>
          </a:p>
        </p:txBody>
      </p:sp>
      <p:sp>
        <p:nvSpPr>
          <p:cNvPr id="15367" name="Text Box 7"/>
          <p:cNvSpPr txBox="1">
            <a:spLocks noChangeArrowheads="1"/>
          </p:cNvSpPr>
          <p:nvPr/>
        </p:nvSpPr>
        <p:spPr bwMode="auto">
          <a:xfrm>
            <a:off x="5220495" y="5121967"/>
            <a:ext cx="51117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4000" i="1"/>
              <a:t>the dogs</a:t>
            </a:r>
          </a:p>
        </p:txBody>
      </p:sp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5149057" y="6058592"/>
            <a:ext cx="51117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4000" i="1"/>
              <a:t>the horse</a:t>
            </a:r>
          </a:p>
        </p:txBody>
      </p:sp>
      <p:sp>
        <p:nvSpPr>
          <p:cNvPr id="9" name="Text Box 10">
            <a:hlinkClick r:id="" action="ppaction://noaction">
              <a:snd r:embed="rId3" name="ingles.wav"/>
            </a:hlinkClick>
          </p:cNvPr>
          <p:cNvSpPr txBox="1">
            <a:spLocks noChangeArrowheads="1"/>
          </p:cNvSpPr>
          <p:nvPr/>
        </p:nvSpPr>
        <p:spPr bwMode="auto">
          <a:xfrm>
            <a:off x="755576" y="1670281"/>
            <a:ext cx="792003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3600" b="1" dirty="0"/>
              <a:t>Comment </a:t>
            </a:r>
            <a:r>
              <a:rPr lang="en-GB" altLang="en-US" sz="3600" b="1" dirty="0" err="1"/>
              <a:t>dit</a:t>
            </a:r>
            <a:r>
              <a:rPr lang="en-GB" altLang="en-US" sz="3600" b="1" dirty="0"/>
              <a:t>-on </a:t>
            </a:r>
            <a:r>
              <a:rPr lang="en-GB" altLang="en-US" sz="3600" b="1" dirty="0" err="1"/>
              <a:t>en</a:t>
            </a:r>
            <a:r>
              <a:rPr lang="en-GB" altLang="en-US" sz="3600" b="1" dirty="0"/>
              <a:t> </a:t>
            </a:r>
            <a:r>
              <a:rPr lang="en-GB" altLang="en-US" sz="3600" b="1" dirty="0" err="1"/>
              <a:t>anglais</a:t>
            </a:r>
            <a:r>
              <a:rPr lang="en-GB" altLang="en-US" sz="3600" b="1" dirty="0"/>
              <a:t>…?</a:t>
            </a:r>
          </a:p>
        </p:txBody>
      </p:sp>
      <p:sp>
        <p:nvSpPr>
          <p:cNvPr id="10" name="Rectangle 9">
            <a:hlinkClick r:id="" action="ppaction://noaction">
              <a:snd r:embed="rId4" name="un_canard.wav"/>
            </a:hlinkClick>
          </p:cNvPr>
          <p:cNvSpPr/>
          <p:nvPr/>
        </p:nvSpPr>
        <p:spPr>
          <a:xfrm>
            <a:off x="470882" y="2259207"/>
            <a:ext cx="100457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11</a:t>
            </a:r>
          </a:p>
        </p:txBody>
      </p:sp>
      <p:sp>
        <p:nvSpPr>
          <p:cNvPr id="11" name="Rectangle 10">
            <a:hlinkClick r:id="" action="ppaction://noaction">
              <a:snd r:embed="rId5" name="des_chats.wav"/>
            </a:hlinkClick>
          </p:cNvPr>
          <p:cNvSpPr/>
          <p:nvPr/>
        </p:nvSpPr>
        <p:spPr>
          <a:xfrm>
            <a:off x="482510" y="3082624"/>
            <a:ext cx="95410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12</a:t>
            </a:r>
          </a:p>
        </p:txBody>
      </p:sp>
      <p:sp>
        <p:nvSpPr>
          <p:cNvPr id="12" name="Rectangle 11">
            <a:hlinkClick r:id="" action="ppaction://noaction">
              <a:snd r:embed="rId6" name="l'oiseau.wav"/>
            </a:hlinkClick>
          </p:cNvPr>
          <p:cNvSpPr/>
          <p:nvPr/>
        </p:nvSpPr>
        <p:spPr>
          <a:xfrm>
            <a:off x="470882" y="4055368"/>
            <a:ext cx="95410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13</a:t>
            </a:r>
          </a:p>
        </p:txBody>
      </p:sp>
      <p:sp>
        <p:nvSpPr>
          <p:cNvPr id="13" name="Rectangle 12">
            <a:hlinkClick r:id="" action="ppaction://noaction">
              <a:snd r:embed="rId7" name="les_chiens.wav"/>
            </a:hlinkClick>
          </p:cNvPr>
          <p:cNvSpPr/>
          <p:nvPr/>
        </p:nvSpPr>
        <p:spPr>
          <a:xfrm>
            <a:off x="482510" y="5003405"/>
            <a:ext cx="95410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14</a:t>
            </a:r>
          </a:p>
        </p:txBody>
      </p:sp>
      <p:sp>
        <p:nvSpPr>
          <p:cNvPr id="14" name="Rectangle 13">
            <a:hlinkClick r:id="" action="ppaction://noaction">
              <a:snd r:embed="rId8" name="le_cheval.wav"/>
            </a:hlinkClick>
          </p:cNvPr>
          <p:cNvSpPr/>
          <p:nvPr/>
        </p:nvSpPr>
        <p:spPr>
          <a:xfrm>
            <a:off x="470882" y="5951442"/>
            <a:ext cx="95410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15</a:t>
            </a:r>
          </a:p>
        </p:txBody>
      </p:sp>
      <p:sp>
        <p:nvSpPr>
          <p:cNvPr id="2" name="Rectangle 1"/>
          <p:cNvSpPr/>
          <p:nvPr/>
        </p:nvSpPr>
        <p:spPr>
          <a:xfrm>
            <a:off x="323528" y="114078"/>
            <a:ext cx="835208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latin typeface="XCCW Joined 6a" panose="03050602040000000000" pitchFamily="66" charset="0"/>
              </a:rPr>
              <a:t>Click on the number to hear the French, then translate it into English</a:t>
            </a:r>
            <a:endParaRPr lang="en-GB" sz="3200" dirty="0">
              <a:latin typeface="XCCW Joined 6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8984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  <p:bldP spid="15365" grpId="0"/>
      <p:bldP spid="15366" grpId="0"/>
      <p:bldP spid="15367" grpId="0"/>
      <p:bldP spid="1536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200" dirty="0" smtClean="0">
                <a:latin typeface="XCCW Joined 6a" panose="03050602040000000000" pitchFamily="66" charset="0"/>
              </a:rPr>
              <a:t>Well done!</a:t>
            </a:r>
            <a:br>
              <a:rPr lang="en-GB" sz="3200" dirty="0" smtClean="0">
                <a:latin typeface="XCCW Joined 6a" panose="03050602040000000000" pitchFamily="66" charset="0"/>
              </a:rPr>
            </a:br>
            <a:r>
              <a:rPr lang="en-GB" sz="3200" dirty="0" smtClean="0">
                <a:latin typeface="XCCW Joined 6a" panose="03050602040000000000" pitchFamily="66" charset="0"/>
              </a:rPr>
              <a:t>You have learnt </a:t>
            </a:r>
            <a:r>
              <a:rPr lang="en-GB" sz="3200" dirty="0" smtClean="0">
                <a:latin typeface="XCCW Joined 6a" panose="03050602040000000000" pitchFamily="66" charset="0"/>
              </a:rPr>
              <a:t>about </a:t>
            </a:r>
            <a:r>
              <a:rPr lang="en-GB" sz="3200" dirty="0" smtClean="0">
                <a:latin typeface="XCCW Joined 6a" panose="03050602040000000000" pitchFamily="66" charset="0"/>
              </a:rPr>
              <a:t>singular and plural words in French.</a:t>
            </a:r>
            <a:endParaRPr lang="en-GB" sz="3200" dirty="0">
              <a:latin typeface="XCCW Joined 6a" panose="03050602040000000000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1680" y="2038044"/>
            <a:ext cx="5715000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1905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461</TotalTime>
  <Words>641</Words>
  <Application>Microsoft Office PowerPoint</Application>
  <PresentationFormat>On-screen Show (4:3)</PresentationFormat>
  <Paragraphs>237</Paragraphs>
  <Slides>30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4" baseType="lpstr">
      <vt:lpstr>Arial</vt:lpstr>
      <vt:lpstr>Symbol</vt:lpstr>
      <vt:lpstr>XCCW Joined 6a</vt:lpstr>
      <vt:lpstr>Default Design</vt:lpstr>
      <vt:lpstr>FRENCH</vt:lpstr>
      <vt:lpstr>REVISIT</vt:lpstr>
      <vt:lpstr>PowerPoint Presentation</vt:lpstr>
      <vt:lpstr>“Singular” sounds like single.  It means there is one.</vt:lpstr>
      <vt:lpstr>“Plural”  It means there are  more than one.</vt:lpstr>
      <vt:lpstr>We need singular and plural nouds to make our sentences make sense</vt:lpstr>
      <vt:lpstr>Class work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Well done! You have learnt about singular and plural words in French.</vt:lpstr>
    </vt:vector>
  </TitlesOfParts>
  <Company>COMBERTON VILLAGE COLLEGE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I.T.SUPPORT</dc:creator>
  <cp:lastModifiedBy>Sarah Harley</cp:lastModifiedBy>
  <cp:revision>48</cp:revision>
  <dcterms:created xsi:type="dcterms:W3CDTF">2009-02-05T21:00:30Z</dcterms:created>
  <dcterms:modified xsi:type="dcterms:W3CDTF">2021-01-29T13:09:15Z</dcterms:modified>
</cp:coreProperties>
</file>