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6" r:id="rId2"/>
    <p:sldMasterId id="2147483708" r:id="rId3"/>
    <p:sldMasterId id="2147483732" r:id="rId4"/>
    <p:sldMasterId id="2147483744" r:id="rId5"/>
    <p:sldMasterId id="2147483756" r:id="rId6"/>
  </p:sldMasterIdLst>
  <p:notesMasterIdLst>
    <p:notesMasterId r:id="rId19"/>
  </p:notesMasterIdLst>
  <p:sldIdLst>
    <p:sldId id="262" r:id="rId7"/>
    <p:sldId id="259" r:id="rId8"/>
    <p:sldId id="277" r:id="rId9"/>
    <p:sldId id="263" r:id="rId10"/>
    <p:sldId id="274" r:id="rId11"/>
    <p:sldId id="264" r:id="rId12"/>
    <p:sldId id="265" r:id="rId13"/>
    <p:sldId id="268" r:id="rId14"/>
    <p:sldId id="275" r:id="rId15"/>
    <p:sldId id="271" r:id="rId16"/>
    <p:sldId id="276" r:id="rId17"/>
    <p:sldId id="278" r:id="rId1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3"/>
  </p:normalViewPr>
  <p:slideViewPr>
    <p:cSldViewPr>
      <p:cViewPr varScale="1">
        <p:scale>
          <a:sx n="83" d="100"/>
          <a:sy n="83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41A778-2ACA-49CF-BF3B-D5D40306AB7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95BBF0-40A5-439C-B925-E82D739E74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97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640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671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67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46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906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901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626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585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36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28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760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240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88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737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88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958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1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082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699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214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859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84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2449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7326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47109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138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2719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46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2001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46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4907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514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5686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91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6784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849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74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4846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1344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447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880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06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36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15501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36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603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0738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2923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5190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891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825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50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79849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4718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8679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5631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8979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512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90064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512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97529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41535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506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23826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244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811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36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03733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2014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4849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84629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03132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498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918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498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19771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773630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1619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01295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993555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3" y="1709795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3" y="4589520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17161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2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7" y="1825625"/>
            <a:ext cx="5180925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29258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9"/>
            <a:ext cx="1051423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400" y="1681163"/>
            <a:ext cx="518251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400" y="2505075"/>
            <a:ext cx="5182514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28079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010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7215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4" y="987482"/>
            <a:ext cx="6171396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8612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2514" y="987482"/>
            <a:ext cx="617139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74639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8554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6" y="365125"/>
            <a:ext cx="2628558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5" y="365125"/>
            <a:ext cx="7733293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438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51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513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51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35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7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71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7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22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6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61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61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105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3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37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3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89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2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23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23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414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2" y="365129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2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2" y="635640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22/01/2021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407"/>
            <a:ext cx="41142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407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679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amilton-trust.org.uk/" TargetMode="External"/><Relationship Id="rId2" Type="http://schemas.openxmlformats.org/officeDocument/2006/relationships/hyperlink" Target="https://wrht.org.uk/hamilton" TargetMode="External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67659" y="1807778"/>
            <a:ext cx="7128792" cy="835298"/>
          </a:xfrm>
        </p:spPr>
        <p:txBody>
          <a:bodyPr>
            <a:noAutofit/>
          </a:bodyPr>
          <a:lstStyle/>
          <a:p>
            <a:pPr algn="l"/>
            <a:r>
              <a:rPr lang="en-GB" sz="5400" b="1" dirty="0">
                <a:latin typeface="+mn-lt"/>
              </a:rPr>
              <a:t>           Commas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3600" dirty="0">
                <a:latin typeface="+mn-lt"/>
              </a:rPr>
              <a:t>Commas are used to clarify meaning</a:t>
            </a:r>
            <a:endParaRPr lang="en-GB" sz="3600" b="1" i="1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78982" y="2838782"/>
            <a:ext cx="5707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00150" lvl="2" indent="-285750">
              <a:buFont typeface="+mj-lt"/>
              <a:buAutoNum type="arabicPeriod"/>
            </a:pPr>
            <a:r>
              <a:rPr lang="en-GB" sz="2400" dirty="0">
                <a:ea typeface="Calibri"/>
                <a:cs typeface="Times New Roman"/>
              </a:rPr>
              <a:t>Commas separate items in a list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83038" y="3542568"/>
            <a:ext cx="6407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spcAft>
                <a:spcPts val="0"/>
              </a:spcAft>
            </a:pPr>
            <a:r>
              <a:rPr lang="en-GB" sz="2400" dirty="0">
                <a:ea typeface="Calibri"/>
                <a:cs typeface="Times New Roman"/>
              </a:rPr>
              <a:t>2. Commas indicate a pause and separate  </a:t>
            </a:r>
          </a:p>
          <a:p>
            <a:pPr lvl="1">
              <a:spcAft>
                <a:spcPts val="0"/>
              </a:spcAft>
            </a:pPr>
            <a:r>
              <a:rPr lang="en-GB" sz="2400" dirty="0">
                <a:ea typeface="Calibri"/>
                <a:cs typeface="Times New Roman"/>
              </a:rPr>
              <a:t>      a clause or a phrase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5420729-A108-3946-9F32-05D9D5BF008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8662" y="797721"/>
            <a:ext cx="2052749" cy="23338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59E3A4CC-5F93-5942-9AF4-FFEFD61D8DC1}"/>
              </a:ext>
            </a:extLst>
          </p:cNvPr>
          <p:cNvGrpSpPr/>
          <p:nvPr/>
        </p:nvGrpSpPr>
        <p:grpSpPr>
          <a:xfrm>
            <a:off x="1486694" y="3315432"/>
            <a:ext cx="3328253" cy="1814986"/>
            <a:chOff x="1486694" y="3315432"/>
            <a:chExt cx="3328253" cy="1814986"/>
          </a:xfrm>
        </p:grpSpPr>
        <p:sp>
          <p:nvSpPr>
            <p:cNvPr id="5" name="Oval Callout 4">
              <a:extLst>
                <a:ext uri="{FF2B5EF4-FFF2-40B4-BE49-F238E27FC236}">
                  <a16:creationId xmlns:a16="http://schemas.microsoft.com/office/drawing/2014/main" id="{35CA219D-2454-D348-AD13-7B59E862E9A3}"/>
                </a:ext>
              </a:extLst>
            </p:cNvPr>
            <p:cNvSpPr/>
            <p:nvPr/>
          </p:nvSpPr>
          <p:spPr>
            <a:xfrm>
              <a:off x="1486694" y="3315432"/>
              <a:ext cx="3328253" cy="1814986"/>
            </a:xfrm>
            <a:prstGeom prst="wedgeEllipseCallout">
              <a:avLst>
                <a:gd name="adj1" fmla="val -7697"/>
                <a:gd name="adj2" fmla="val -88222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44C5F42-3ECF-1146-B7B3-31EA5642EAC6}"/>
                </a:ext>
              </a:extLst>
            </p:cNvPr>
            <p:cNvSpPr txBox="1"/>
            <p:nvPr/>
          </p:nvSpPr>
          <p:spPr>
            <a:xfrm>
              <a:off x="1918741" y="3620626"/>
              <a:ext cx="275218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If you aren’t sure where to put a comma, read on….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48561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8742" y="761214"/>
            <a:ext cx="10572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3285" y="1622522"/>
            <a:ext cx="6214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Rabbit went to the market and bought...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26654" y="5100762"/>
            <a:ext cx="10081120" cy="58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tx1"/>
                </a:solidFill>
              </a:rPr>
              <a:t>Rabbit bought _____ ______ ______ </a:t>
            </a:r>
            <a:r>
              <a:rPr lang="en-US" sz="3200" dirty="0">
                <a:solidFill>
                  <a:prstClr val="black"/>
                </a:solidFill>
              </a:rPr>
              <a:t>______ </a:t>
            </a:r>
            <a:r>
              <a:rPr lang="en-US" sz="3200" dirty="0">
                <a:solidFill>
                  <a:schemeClr val="tx1"/>
                </a:solidFill>
              </a:rPr>
              <a:t>and ______.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461546" y="3158977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pears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A97A946-AEC2-F24E-A3FE-6BBFC32E801F}"/>
              </a:ext>
            </a:extLst>
          </p:cNvPr>
          <p:cNvSpPr txBox="1"/>
          <p:nvPr/>
        </p:nvSpPr>
        <p:spPr>
          <a:xfrm>
            <a:off x="9335567" y="3961483"/>
            <a:ext cx="15178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red apples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681AA35-C49C-6B4F-AB03-EE2FB9E10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2063145"/>
            <a:ext cx="905562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2E10FD-F955-024D-813A-5D329CCC5B9C}"/>
              </a:ext>
            </a:extLst>
          </p:cNvPr>
          <p:cNvSpPr txBox="1"/>
          <p:nvPr/>
        </p:nvSpPr>
        <p:spPr>
          <a:xfrm>
            <a:off x="3543612" y="3084067"/>
            <a:ext cx="1358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carrots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EBC3F22-3A7B-F74F-A73B-19E691A67C60}"/>
              </a:ext>
            </a:extLst>
          </p:cNvPr>
          <p:cNvSpPr txBox="1"/>
          <p:nvPr/>
        </p:nvSpPr>
        <p:spPr>
          <a:xfrm>
            <a:off x="1167186" y="2324076"/>
            <a:ext cx="1615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juicy tomatoes</a:t>
            </a:r>
          </a:p>
        </p:txBody>
      </p:sp>
      <p:sp>
        <p:nvSpPr>
          <p:cNvPr id="6" name="Oval Callout 5">
            <a:extLst>
              <a:ext uri="{FF2B5EF4-FFF2-40B4-BE49-F238E27FC236}">
                <a16:creationId xmlns:a16="http://schemas.microsoft.com/office/drawing/2014/main" id="{8CD0E954-BFB4-6F49-9742-A4A5AA80521B}"/>
              </a:ext>
            </a:extLst>
          </p:cNvPr>
          <p:cNvSpPr/>
          <p:nvPr/>
        </p:nvSpPr>
        <p:spPr>
          <a:xfrm>
            <a:off x="8461546" y="1268759"/>
            <a:ext cx="2868791" cy="1557351"/>
          </a:xfrm>
          <a:prstGeom prst="wedgeEllipseCallout">
            <a:avLst>
              <a:gd name="adj1" fmla="val -61876"/>
              <a:gd name="adj2" fmla="val 42614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Use the sentence below to list the items. Don’t forget commas! 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1691D10-3BC1-3A4E-BE93-F0D3A0268D85}"/>
              </a:ext>
            </a:extLst>
          </p:cNvPr>
          <p:cNvSpPr txBox="1"/>
          <p:nvPr/>
        </p:nvSpPr>
        <p:spPr>
          <a:xfrm>
            <a:off x="2104473" y="3961483"/>
            <a:ext cx="15031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70C0"/>
                </a:solidFill>
              </a:rPr>
              <a:t>fresh eggs</a:t>
            </a:r>
          </a:p>
        </p:txBody>
      </p:sp>
      <p:pic>
        <p:nvPicPr>
          <p:cNvPr id="16" name="Picture 1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5046" y="1988661"/>
            <a:ext cx="2016224" cy="29476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20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18742" y="761214"/>
            <a:ext cx="10572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83285" y="1622522"/>
            <a:ext cx="6132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Rabbit went to the market and bought...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5639" y="5171326"/>
            <a:ext cx="10942175" cy="584775"/>
          </a:xfrm>
          <a:prstGeom prst="rect">
            <a:avLst/>
          </a:prstGeom>
          <a:solidFill>
            <a:schemeClr val="bg2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</a:rPr>
              <a:t>Rabbit bought                             		                and                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681AA35-C49C-6B4F-AB03-EE2FB9E100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0950" y="2063145"/>
            <a:ext cx="905562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72306" y="5232881"/>
            <a:ext cx="1954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fresh eggs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79073" y="5232881"/>
            <a:ext cx="1272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 carrots 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16960" y="5232881"/>
            <a:ext cx="10948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 pears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67104" y="5228850"/>
            <a:ext cx="2400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juicy tomatoes</a:t>
            </a:r>
            <a:endParaRPr lang="en-GB" sz="2800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74" y="2996952"/>
            <a:ext cx="3908425" cy="1116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5046" y="1988661"/>
            <a:ext cx="2016224" cy="2947641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/>
          <p:cNvSpPr txBox="1"/>
          <p:nvPr/>
        </p:nvSpPr>
        <p:spPr>
          <a:xfrm>
            <a:off x="6886131" y="5232881"/>
            <a:ext cx="1783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2060"/>
                </a:solidFill>
              </a:rPr>
              <a:t>red apples</a:t>
            </a:r>
            <a:endParaRPr lang="en-GB" sz="2800" dirty="0">
              <a:solidFill>
                <a:srgbClr val="00206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6277" y="5167295"/>
            <a:ext cx="11020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                                           ,            ,         ,                                                 .</a:t>
            </a:r>
            <a:endParaRPr lang="en-GB" sz="3200" b="1" dirty="0">
              <a:solidFill>
                <a:srgbClr val="FF0000"/>
              </a:solidFill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8641312" y="2313922"/>
            <a:ext cx="1602287" cy="1185609"/>
            <a:chOff x="8669383" y="2276872"/>
            <a:chExt cx="1602287" cy="1185609"/>
          </a:xfrm>
        </p:grpSpPr>
        <p:sp>
          <p:nvSpPr>
            <p:cNvPr id="4" name="Rounded Rectangular Callout 3"/>
            <p:cNvSpPr/>
            <p:nvPr/>
          </p:nvSpPr>
          <p:spPr>
            <a:xfrm>
              <a:off x="8669383" y="2276872"/>
              <a:ext cx="1602287" cy="1185609"/>
            </a:xfrm>
            <a:prstGeom prst="wedgeRoundRectCallout">
              <a:avLst>
                <a:gd name="adj1" fmla="val -54123"/>
                <a:gd name="adj2" fmla="val 208895"/>
                <a:gd name="adj3" fmla="val 16667"/>
              </a:avLst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831510" y="2466984"/>
              <a:ext cx="129614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No comma needed here!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477125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8" grpId="0"/>
      <p:bldP spid="9" grpId="0"/>
      <p:bldP spid="10" grpId="0"/>
      <p:bldP spid="11" grpId="0"/>
      <p:bldP spid="18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5931353" y="2064070"/>
            <a:ext cx="5306924" cy="2635125"/>
          </a:xfrm>
          <a:prstGeom prst="irregularSeal1">
            <a:avLst/>
          </a:prstGeom>
          <a:solidFill>
            <a:srgbClr val="ED7D3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prstClr val="black"/>
                </a:solidFill>
              </a:rPr>
              <a:t>Punctuate the sentence below. Don’t forget commas!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2598" y="4725144"/>
            <a:ext cx="10873208" cy="60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dirty="0"/>
              <a:t>owl enjoys wearing a small light-pink silky and sparkly bow in the evening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88185" y="816278"/>
            <a:ext cx="8406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62758" y="1445097"/>
            <a:ext cx="2304256" cy="30616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DCD079-4631-FB4E-8D3E-7D6287E9E4A5}"/>
              </a:ext>
            </a:extLst>
          </p:cNvPr>
          <p:cNvSpPr txBox="1"/>
          <p:nvPr/>
        </p:nvSpPr>
        <p:spPr>
          <a:xfrm>
            <a:off x="4006974" y="1527657"/>
            <a:ext cx="747999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Sometimes commas separate adjectives in a list of descriptions.</a:t>
            </a:r>
          </a:p>
        </p:txBody>
      </p:sp>
    </p:spTree>
    <p:extLst>
      <p:ext uri="{BB962C8B-B14F-4D97-AF65-F5344CB8AC3E}">
        <p14:creationId xmlns:p14="http://schemas.microsoft.com/office/powerpoint/2010/main" val="334701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6373" y="4725144"/>
            <a:ext cx="11140161" cy="60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dirty="0">
                <a:solidFill>
                  <a:srgbClr val="FF0000"/>
                </a:solidFill>
              </a:rPr>
              <a:t>O</a:t>
            </a:r>
            <a:r>
              <a:rPr lang="en-US" sz="2800" dirty="0">
                <a:solidFill>
                  <a:prstClr val="black"/>
                </a:solidFill>
              </a:rPr>
              <a:t>wl enjoys wearing a small</a:t>
            </a:r>
            <a:r>
              <a:rPr lang="en-US" sz="2800" b="1" dirty="0">
                <a:solidFill>
                  <a:srgbClr val="FF0000"/>
                </a:solidFill>
              </a:rPr>
              <a:t>,</a:t>
            </a:r>
            <a:r>
              <a:rPr lang="en-US" sz="2800" dirty="0">
                <a:solidFill>
                  <a:prstClr val="black"/>
                </a:solidFill>
              </a:rPr>
              <a:t> light-pink</a:t>
            </a:r>
            <a:r>
              <a:rPr lang="en-US" sz="2800" b="1" dirty="0">
                <a:solidFill>
                  <a:srgbClr val="FF0000"/>
                </a:solidFill>
              </a:rPr>
              <a:t>,</a:t>
            </a:r>
            <a:r>
              <a:rPr lang="en-US" sz="2800" dirty="0">
                <a:solidFill>
                  <a:prstClr val="black"/>
                </a:solidFill>
              </a:rPr>
              <a:t> silky and sparkly bow in the evening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r>
              <a:rPr lang="en-US" sz="28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88185" y="816278"/>
            <a:ext cx="8406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5158173" y="5913871"/>
            <a:ext cx="3593267" cy="557005"/>
          </a:xfrm>
          <a:prstGeom prst="wedgeEllipseCallout">
            <a:avLst>
              <a:gd name="adj1" fmla="val -3130"/>
              <a:gd name="adj2" fmla="val -176276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NO comma needed here!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9424" y="1916832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1030" y="1445097"/>
            <a:ext cx="2304256" cy="3061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370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Callout 9"/>
          <p:cNvSpPr/>
          <p:nvPr/>
        </p:nvSpPr>
        <p:spPr>
          <a:xfrm>
            <a:off x="6172093" y="2555915"/>
            <a:ext cx="4127036" cy="1381717"/>
          </a:xfrm>
          <a:prstGeom prst="wedgeEllipseCallout">
            <a:avLst>
              <a:gd name="adj1" fmla="val -50412"/>
              <a:gd name="adj2" fmla="val -59460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sz="2200" i="1" dirty="0">
                <a:solidFill>
                  <a:prstClr val="black"/>
                </a:solidFill>
              </a:rPr>
              <a:t>In the early afternoon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dirty="0">
                <a:solidFill>
                  <a:prstClr val="black"/>
                </a:solidFill>
              </a:rPr>
              <a:t> the fox wore a smart green jacket.</a:t>
            </a:r>
            <a:endParaRPr lang="en-US" sz="2200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752090" y="708614"/>
            <a:ext cx="9404151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Commas separate clauses or phrases</a:t>
            </a:r>
            <a:endParaRPr lang="en-GB" sz="3600" b="1" i="1" dirty="0">
              <a:solidFill>
                <a:srgbClr val="0000FF"/>
              </a:solidFill>
            </a:endParaRPr>
          </a:p>
          <a:p>
            <a:r>
              <a:rPr lang="en-GB" sz="3200" i="1" dirty="0">
                <a:solidFill>
                  <a:srgbClr val="FF0000"/>
                </a:solidFill>
              </a:rPr>
              <a:t>           Remember!</a:t>
            </a:r>
          </a:p>
          <a:p>
            <a:r>
              <a:rPr lang="en-GB" sz="3200" dirty="0">
                <a:solidFill>
                  <a:prstClr val="black"/>
                </a:solidFill>
              </a:rPr>
              <a:t>A </a:t>
            </a:r>
            <a:r>
              <a:rPr lang="en-GB" sz="3200" b="1" dirty="0">
                <a:solidFill>
                  <a:prstClr val="black"/>
                </a:solidFill>
              </a:rPr>
              <a:t>clause</a:t>
            </a:r>
            <a:r>
              <a:rPr lang="en-GB" sz="3200" dirty="0">
                <a:solidFill>
                  <a:prstClr val="black"/>
                </a:solidFill>
              </a:rPr>
              <a:t> has an active verb.</a:t>
            </a:r>
          </a:p>
          <a:p>
            <a:r>
              <a:rPr lang="en-GB" sz="3200" dirty="0">
                <a:solidFill>
                  <a:prstClr val="black"/>
                </a:solidFill>
              </a:rPr>
              <a:t>A </a:t>
            </a:r>
            <a:r>
              <a:rPr lang="en-GB" sz="3200" b="1" dirty="0">
                <a:solidFill>
                  <a:prstClr val="black"/>
                </a:solidFill>
              </a:rPr>
              <a:t>phrase</a:t>
            </a:r>
            <a:r>
              <a:rPr lang="en-GB" sz="3200" dirty="0">
                <a:solidFill>
                  <a:prstClr val="black"/>
                </a:solidFill>
              </a:rPr>
              <a:t> does not! </a:t>
            </a:r>
          </a:p>
          <a:p>
            <a:endParaRPr lang="en-GB" sz="3200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6574" y="4592841"/>
            <a:ext cx="8361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 … the clause or phrase is in the middle of the sentence </a:t>
            </a:r>
          </a:p>
        </p:txBody>
      </p:sp>
      <p:sp>
        <p:nvSpPr>
          <p:cNvPr id="3" name="Oval Callout 2"/>
          <p:cNvSpPr/>
          <p:nvPr/>
        </p:nvSpPr>
        <p:spPr>
          <a:xfrm>
            <a:off x="7679382" y="1194255"/>
            <a:ext cx="4127035" cy="1381717"/>
          </a:xfrm>
          <a:prstGeom prst="wedgeEllipseCallout">
            <a:avLst>
              <a:gd name="adj1" fmla="val -56558"/>
              <a:gd name="adj2" fmla="val 21596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i="1" dirty="0">
                <a:solidFill>
                  <a:prstClr val="black"/>
                </a:solidFill>
              </a:rPr>
              <a:t>When he </a:t>
            </a:r>
            <a:r>
              <a:rPr lang="en-US" sz="2200" i="1" u="sng" dirty="0">
                <a:solidFill>
                  <a:prstClr val="black"/>
                </a:solidFill>
              </a:rPr>
              <a:t>went</a:t>
            </a:r>
            <a:r>
              <a:rPr lang="en-US" sz="2200" i="1" dirty="0">
                <a:solidFill>
                  <a:prstClr val="black"/>
                </a:solidFill>
              </a:rPr>
              <a:t> out walking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dirty="0">
                <a:solidFill>
                  <a:prstClr val="black"/>
                </a:solidFill>
              </a:rPr>
              <a:t> the fox held a brown stick.</a:t>
            </a:r>
            <a:endParaRPr lang="en-US" sz="2200" dirty="0">
              <a:solidFill>
                <a:srgbClr val="0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0630" y="3349026"/>
            <a:ext cx="4158241" cy="5232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We need a comma when…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08448" y="4057878"/>
            <a:ext cx="7282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... the extra clause or phrase starts the sentence 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6489372" y="5127804"/>
            <a:ext cx="5124931" cy="1243208"/>
          </a:xfrm>
          <a:prstGeom prst="wedgeEllipseCallout">
            <a:avLst>
              <a:gd name="adj1" fmla="val 51"/>
              <a:gd name="adj2" fmla="val -67225"/>
            </a:avLst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lnSpc>
                <a:spcPct val="90000"/>
              </a:lnSpc>
            </a:pPr>
            <a:r>
              <a:rPr lang="en-US" sz="2200" dirty="0">
                <a:solidFill>
                  <a:prstClr val="black"/>
                </a:solidFill>
              </a:rPr>
              <a:t>The fox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dirty="0">
                <a:solidFill>
                  <a:prstClr val="black"/>
                </a:solidFill>
              </a:rPr>
              <a:t> </a:t>
            </a:r>
            <a:r>
              <a:rPr lang="en-US" sz="2200" i="1" dirty="0">
                <a:solidFill>
                  <a:prstClr val="black"/>
                </a:solidFill>
              </a:rPr>
              <a:t>who was proud of his appearance</a:t>
            </a:r>
            <a:r>
              <a:rPr lang="en-US" sz="2200" b="1" dirty="0">
                <a:solidFill>
                  <a:srgbClr val="FF0000"/>
                </a:solidFill>
              </a:rPr>
              <a:t>,</a:t>
            </a:r>
            <a:r>
              <a:rPr lang="en-US" sz="2200" dirty="0">
                <a:solidFill>
                  <a:prstClr val="black"/>
                </a:solidFill>
              </a:rPr>
              <a:t> was always well dressed</a:t>
            </a:r>
            <a:r>
              <a:rPr lang="en-US" sz="2000" dirty="0">
                <a:solidFill>
                  <a:prstClr val="black"/>
                </a:solidFill>
              </a:rPr>
              <a:t>.</a:t>
            </a:r>
            <a:endParaRPr lang="en-US" sz="2000" dirty="0">
              <a:solidFill>
                <a:srgbClr val="000000"/>
              </a:solidFill>
            </a:endParaRPr>
          </a:p>
        </p:txBody>
      </p:sp>
      <p:pic>
        <p:nvPicPr>
          <p:cNvPr id="14" name="Picture 1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99025" y="4449"/>
            <a:ext cx="1905000" cy="3416300"/>
          </a:xfrm>
          <a:prstGeom prst="rect">
            <a:avLst/>
          </a:prstGeom>
          <a:noFill/>
          <a:ln w="9525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80435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317 0.06967 C 0.11434 0.07407 0.11564 0.07824 0.11655 0.08356 C 0.11786 0.09259 0.11968 0.10208 0.12163 0.10995 C 0.12189 0.11157 0.12202 0.11296 0.12241 0.11458 C 0.12267 0.1162 0.1232 0.11736 0.12346 0.11921 C 0.12489 0.12917 0.12567 0.13819 0.12632 0.14884 C 0.12671 0.15972 0.12671 0.18125 0.12814 0.19259 C 0.12827 0.19467 0.12919 0.1956 0.12984 0.19722 C 0.13088 0.20486 0.1284 0.21504 0.12762 0.22222 C 0.12528 0.23981 0.12072 0.26435 0.11499 0.275 C 0.11304 0.29514 0.10275 0.30833 0.09585 0.31389 C 0.09285 0.32222 0.0883 0.32361 0.08426 0.32662 C 0.08087 0.3287 0.07788 0.32963 0.07449 0.33125 C 0.07202 0.33194 0.0698 0.33449 0.06759 0.33588 C 0.06394 0.33773 0.06017 0.33912 0.05652 0.34051 C 0.04154 0.33866 0.04558 0.34792 0.04102 0.33588 L 0.04441 0.33426 " pathEditMode="relative" rAng="0" ptsTypes="AAAAAAAAAAAAAAA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4" y="1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8" grpId="0"/>
      <p:bldP spid="3" grpId="0" animBg="1"/>
      <p:bldP spid="3" grpId="1" animBg="1"/>
      <p:bldP spid="11" grpId="0" animBg="1"/>
      <p:bldP spid="13" grpId="0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53574" y="830551"/>
            <a:ext cx="9404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separate clauses or phrases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8115" y="4271704"/>
            <a:ext cx="8469153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… the clause or phrase is in the middle of the sentence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50807" y="1908987"/>
            <a:ext cx="4158241" cy="5232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</a:rPr>
              <a:t>We need a comma when…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950817-7A5D-1F4B-A5E6-DE2D10834285}"/>
              </a:ext>
            </a:extLst>
          </p:cNvPr>
          <p:cNvSpPr txBox="1"/>
          <p:nvPr/>
        </p:nvSpPr>
        <p:spPr>
          <a:xfrm>
            <a:off x="1198662" y="3385222"/>
            <a:ext cx="9505056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prstClr val="black"/>
                </a:solidFill>
              </a:rPr>
              <a:t>When the chicken wore his blue backpack, he felt excited.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2FD70B2-8D23-5B41-8913-D1C3486C0493}"/>
              </a:ext>
            </a:extLst>
          </p:cNvPr>
          <p:cNvSpPr txBox="1"/>
          <p:nvPr/>
        </p:nvSpPr>
        <p:spPr>
          <a:xfrm>
            <a:off x="694136" y="2708920"/>
            <a:ext cx="735152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prstClr val="black"/>
                </a:solidFill>
              </a:rPr>
              <a:t>… the extra clause or phrase starts the sentence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A52C3E4-A959-8E48-AFD1-EE37A07721C5}"/>
              </a:ext>
            </a:extLst>
          </p:cNvPr>
          <p:cNvSpPr txBox="1"/>
          <p:nvPr/>
        </p:nvSpPr>
        <p:spPr>
          <a:xfrm>
            <a:off x="506374" y="5106505"/>
            <a:ext cx="1098943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prstClr val="black"/>
                </a:solidFill>
              </a:rPr>
              <a:t> The chicken, getting ready to go on an adventure, carefully packed his bag.</a:t>
            </a:r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7268" y="955463"/>
            <a:ext cx="2129155" cy="2514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89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2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3123555" y="1476882"/>
            <a:ext cx="3187675" cy="2299234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prstClr val="black"/>
                </a:solidFill>
              </a:rPr>
              <a:t>Punctuate these sentences.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18742" y="3933056"/>
            <a:ext cx="763284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when he listened to music through his headphones the dog felt really relaxed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024976" y="561163"/>
            <a:ext cx="9404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separate clauses or phrases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6656" y="5064968"/>
            <a:ext cx="752600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the dog who enjoyed feeling relaxed listened to music through his headphones</a:t>
            </a:r>
            <a:endParaRPr lang="en-GB" sz="2800" dirty="0"/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99C03A3-8846-954E-9921-E564D1113B29}"/>
              </a:ext>
            </a:extLst>
          </p:cNvPr>
          <p:cNvGrpSpPr/>
          <p:nvPr/>
        </p:nvGrpSpPr>
        <p:grpSpPr>
          <a:xfrm>
            <a:off x="8399462" y="1249596"/>
            <a:ext cx="2736302" cy="646331"/>
            <a:chOff x="8471470" y="1476882"/>
            <a:chExt cx="2736302" cy="646331"/>
          </a:xfrm>
        </p:grpSpPr>
        <p:sp>
          <p:nvSpPr>
            <p:cNvPr id="8" name="Rounded Rectangular Callout 7">
              <a:extLst>
                <a:ext uri="{FF2B5EF4-FFF2-40B4-BE49-F238E27FC236}">
                  <a16:creationId xmlns:a16="http://schemas.microsoft.com/office/drawing/2014/main" id="{F4DC0250-777A-844B-8D7A-639EB59FA9CF}"/>
                </a:ext>
              </a:extLst>
            </p:cNvPr>
            <p:cNvSpPr/>
            <p:nvPr/>
          </p:nvSpPr>
          <p:spPr>
            <a:xfrm>
              <a:off x="8471470" y="1476882"/>
              <a:ext cx="2736302" cy="646331"/>
            </a:xfrm>
            <a:prstGeom prst="wedgeRoundRectCallout">
              <a:avLst>
                <a:gd name="adj1" fmla="val -91180"/>
                <a:gd name="adj2" fmla="val 459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EE256B7-A0C4-4F4E-B3D6-101BEC172FC6}"/>
                </a:ext>
              </a:extLst>
            </p:cNvPr>
            <p:cNvSpPr txBox="1"/>
            <p:nvPr/>
          </p:nvSpPr>
          <p:spPr>
            <a:xfrm>
              <a:off x="8651489" y="1538437"/>
              <a:ext cx="237626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/>
                <a:t>Think about …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EA35061-C578-8C45-A66A-192325B778C3}"/>
              </a:ext>
            </a:extLst>
          </p:cNvPr>
          <p:cNvSpPr txBox="1"/>
          <p:nvPr/>
        </p:nvSpPr>
        <p:spPr>
          <a:xfrm>
            <a:off x="7607374" y="206084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… where is the clause?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67EF59-EB5B-C848-9856-F0F8F9603612}"/>
              </a:ext>
            </a:extLst>
          </p:cNvPr>
          <p:cNvSpPr txBox="1"/>
          <p:nvPr/>
        </p:nvSpPr>
        <p:spPr>
          <a:xfrm>
            <a:off x="6959302" y="2727982"/>
            <a:ext cx="4337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… where do the commas go?  </a:t>
            </a:r>
          </a:p>
        </p:txBody>
      </p:sp>
      <p:pic>
        <p:nvPicPr>
          <p:cNvPr id="13" name="Picture 1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253" y="1311152"/>
            <a:ext cx="2052749" cy="23338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779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1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4439022" y="1412776"/>
            <a:ext cx="3187675" cy="2299234"/>
          </a:xfrm>
          <a:prstGeom prst="irregularSeal1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prstClr val="black"/>
                </a:solidFill>
              </a:rPr>
              <a:t>Punctuate these sentences.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35820" y="3933056"/>
            <a:ext cx="763284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</a:t>
            </a:r>
            <a:r>
              <a:rPr lang="en-US" sz="2800" dirty="0">
                <a:solidFill>
                  <a:prstClr val="black"/>
                </a:solidFill>
              </a:rPr>
              <a:t>hen he listened to music through his headphones</a:t>
            </a:r>
            <a:r>
              <a:rPr lang="en-US" sz="2800" b="1" dirty="0">
                <a:solidFill>
                  <a:srgbClr val="FF0000"/>
                </a:solidFill>
              </a:rPr>
              <a:t>,</a:t>
            </a:r>
            <a:r>
              <a:rPr lang="en-US" sz="2800" dirty="0">
                <a:solidFill>
                  <a:prstClr val="black"/>
                </a:solidFill>
              </a:rPr>
              <a:t> the dog felt really relaxed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24976" y="561163"/>
            <a:ext cx="9404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separate clauses or phrases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28796" y="5085184"/>
            <a:ext cx="7526008" cy="95410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</a:t>
            </a:r>
            <a:r>
              <a:rPr lang="en-US" sz="2800" dirty="0">
                <a:solidFill>
                  <a:prstClr val="black"/>
                </a:solidFill>
              </a:rPr>
              <a:t>he dog</a:t>
            </a:r>
            <a:r>
              <a:rPr lang="en-US" sz="2800" dirty="0">
                <a:solidFill>
                  <a:srgbClr val="FF0000"/>
                </a:solidFill>
              </a:rPr>
              <a:t>,</a:t>
            </a:r>
            <a:r>
              <a:rPr lang="en-US" sz="2800" dirty="0">
                <a:solidFill>
                  <a:prstClr val="black"/>
                </a:solidFill>
              </a:rPr>
              <a:t> who enjoyed feeling relaxed</a:t>
            </a:r>
            <a:r>
              <a:rPr lang="en-US" sz="2800" b="1" dirty="0">
                <a:solidFill>
                  <a:srgbClr val="FF0000"/>
                </a:solidFill>
              </a:rPr>
              <a:t>,</a:t>
            </a:r>
            <a:r>
              <a:rPr lang="en-US" sz="2800" dirty="0">
                <a:solidFill>
                  <a:prstClr val="black"/>
                </a:solidFill>
              </a:rPr>
              <a:t> listened to music through his headphones</a:t>
            </a:r>
            <a:r>
              <a:rPr lang="en-US" sz="2800" b="1" dirty="0">
                <a:solidFill>
                  <a:srgbClr val="FF0000"/>
                </a:solidFill>
              </a:rPr>
              <a:t>.</a:t>
            </a:r>
            <a:endParaRPr lang="en-GB" sz="28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1628800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6654" y="1207494"/>
            <a:ext cx="2052749" cy="23338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929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1363" y="2809076"/>
            <a:ext cx="655272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1. goats have hooves soft fur ears and spiky horns 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181363" y="3501008"/>
            <a:ext cx="6120680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2. goats who like to climb have strong hooves to help them balance</a:t>
            </a:r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1198662" y="4581128"/>
            <a:ext cx="799288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3. from over the hill the white goat came slowly towards us</a:t>
            </a:r>
            <a:endParaRPr lang="en-GB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181362" y="5301208"/>
            <a:ext cx="9306331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/>
              <a:t>4. as the goat walked over the hill the birds above started to sing happily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877803" y="655343"/>
            <a:ext cx="586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clarify meaning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E5C8500-8B7B-9148-8FA7-F0915E638B45}"/>
              </a:ext>
            </a:extLst>
          </p:cNvPr>
          <p:cNvGrpSpPr/>
          <p:nvPr/>
        </p:nvGrpSpPr>
        <p:grpSpPr>
          <a:xfrm>
            <a:off x="8786453" y="1259461"/>
            <a:ext cx="2180367" cy="1590337"/>
            <a:chOff x="8439468" y="1273019"/>
            <a:chExt cx="2180367" cy="1590337"/>
          </a:xfrm>
        </p:grpSpPr>
        <p:sp>
          <p:nvSpPr>
            <p:cNvPr id="8" name="Rounded Rectangular Callout 7"/>
            <p:cNvSpPr/>
            <p:nvPr/>
          </p:nvSpPr>
          <p:spPr>
            <a:xfrm>
              <a:off x="8439468" y="1273019"/>
              <a:ext cx="2016224" cy="1590337"/>
            </a:xfrm>
            <a:prstGeom prst="wedgeRoundRectCallout">
              <a:avLst>
                <a:gd name="adj1" fmla="val -48356"/>
                <a:gd name="adj2" fmla="val 68479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8747627" y="1468024"/>
              <a:ext cx="18722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Punctuate these sentences.</a:t>
              </a:r>
              <a:endParaRPr lang="en-GB" sz="2400" dirty="0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4606" y="0"/>
            <a:ext cx="2745740" cy="27616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2044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81362" y="2809076"/>
            <a:ext cx="707408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1. </a:t>
            </a:r>
            <a:r>
              <a:rPr lang="en-US" sz="2400" dirty="0">
                <a:solidFill>
                  <a:srgbClr val="FF0000"/>
                </a:solidFill>
              </a:rPr>
              <a:t>G</a:t>
            </a:r>
            <a:r>
              <a:rPr lang="en-US" sz="2400" dirty="0">
                <a:solidFill>
                  <a:prstClr val="black"/>
                </a:solidFill>
              </a:rPr>
              <a:t>oats have hooves</a:t>
            </a:r>
            <a:r>
              <a:rPr lang="en-US" sz="2400" b="1" dirty="0">
                <a:solidFill>
                  <a:srgbClr val="FF0000"/>
                </a:solidFill>
              </a:rPr>
              <a:t>,</a:t>
            </a:r>
            <a:r>
              <a:rPr lang="en-US" sz="2400" dirty="0">
                <a:solidFill>
                  <a:prstClr val="black"/>
                </a:solidFill>
              </a:rPr>
              <a:t> soft fur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dirty="0">
                <a:solidFill>
                  <a:prstClr val="black"/>
                </a:solidFill>
              </a:rPr>
              <a:t>ears and spiky horns</a:t>
            </a:r>
            <a:r>
              <a:rPr lang="en-US" sz="2400" b="1" dirty="0">
                <a:solidFill>
                  <a:srgbClr val="FF0000"/>
                </a:solidFill>
              </a:rPr>
              <a:t>. 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1363" y="3501008"/>
            <a:ext cx="6120680" cy="83099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2. </a:t>
            </a:r>
            <a:r>
              <a:rPr lang="en-US" sz="2400" dirty="0">
                <a:solidFill>
                  <a:srgbClr val="FF0000"/>
                </a:solidFill>
              </a:rPr>
              <a:t>G</a:t>
            </a:r>
            <a:r>
              <a:rPr lang="en-US" sz="2400" dirty="0">
                <a:solidFill>
                  <a:prstClr val="black"/>
                </a:solidFill>
              </a:rPr>
              <a:t>oats</a:t>
            </a:r>
            <a:r>
              <a:rPr lang="en-US" sz="2400" b="1" dirty="0">
                <a:solidFill>
                  <a:srgbClr val="FF0000"/>
                </a:solidFill>
              </a:rPr>
              <a:t>,</a:t>
            </a:r>
            <a:r>
              <a:rPr lang="en-US" sz="2400" dirty="0">
                <a:solidFill>
                  <a:prstClr val="black"/>
                </a:solidFill>
              </a:rPr>
              <a:t> who like to climb</a:t>
            </a:r>
            <a:r>
              <a:rPr lang="en-US" sz="2400" b="1" dirty="0">
                <a:solidFill>
                  <a:srgbClr val="FF0000"/>
                </a:solidFill>
              </a:rPr>
              <a:t>,</a:t>
            </a:r>
            <a:r>
              <a:rPr lang="en-US" sz="2400" dirty="0">
                <a:solidFill>
                  <a:prstClr val="black"/>
                </a:solidFill>
              </a:rPr>
              <a:t> have strong hooves to help them balance</a:t>
            </a:r>
            <a:r>
              <a:rPr lang="en-US" sz="2400" b="1" dirty="0">
                <a:solidFill>
                  <a:srgbClr val="FF0000"/>
                </a:solidFill>
              </a:rPr>
              <a:t>.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98662" y="4581128"/>
            <a:ext cx="7992888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3. </a:t>
            </a:r>
            <a:r>
              <a:rPr lang="en-US" sz="2400" dirty="0">
                <a:solidFill>
                  <a:srgbClr val="FF0000"/>
                </a:solidFill>
              </a:rPr>
              <a:t>F</a:t>
            </a:r>
            <a:r>
              <a:rPr lang="en-US" sz="2400" dirty="0">
                <a:solidFill>
                  <a:prstClr val="black"/>
                </a:solidFill>
              </a:rPr>
              <a:t>rom over the hill</a:t>
            </a:r>
            <a:r>
              <a:rPr lang="en-US" sz="2400" b="1" dirty="0">
                <a:solidFill>
                  <a:srgbClr val="FF0000"/>
                </a:solidFill>
              </a:rPr>
              <a:t>, </a:t>
            </a:r>
            <a:r>
              <a:rPr lang="en-US" sz="2400" dirty="0">
                <a:solidFill>
                  <a:prstClr val="black"/>
                </a:solidFill>
              </a:rPr>
              <a:t>the white goat came slowly towards us</a:t>
            </a:r>
            <a:r>
              <a:rPr lang="en-US" sz="2400" b="1" dirty="0">
                <a:solidFill>
                  <a:srgbClr val="FF0000"/>
                </a:solidFill>
              </a:rPr>
              <a:t>.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64602" y="5264095"/>
            <a:ext cx="9395099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</a:rPr>
              <a:t>4. </a:t>
            </a:r>
            <a:r>
              <a:rPr lang="en-US" sz="2400" dirty="0">
                <a:solidFill>
                  <a:srgbClr val="FF0000"/>
                </a:solidFill>
              </a:rPr>
              <a:t>A</a:t>
            </a:r>
            <a:r>
              <a:rPr lang="en-US" sz="2400" dirty="0">
                <a:solidFill>
                  <a:prstClr val="black"/>
                </a:solidFill>
              </a:rPr>
              <a:t>s the goat walked over the hill</a:t>
            </a:r>
            <a:r>
              <a:rPr lang="en-US" sz="2400" b="1" dirty="0">
                <a:solidFill>
                  <a:srgbClr val="FF0000"/>
                </a:solidFill>
              </a:rPr>
              <a:t>,</a:t>
            </a:r>
            <a:r>
              <a:rPr lang="en-US" sz="2400" dirty="0">
                <a:solidFill>
                  <a:prstClr val="black"/>
                </a:solidFill>
              </a:rPr>
              <a:t> the birds above started to sing happily</a:t>
            </a:r>
            <a:r>
              <a:rPr lang="en-US" sz="2400" b="1" dirty="0">
                <a:solidFill>
                  <a:srgbClr val="FF0000"/>
                </a:solidFill>
              </a:rPr>
              <a:t>.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77803" y="655343"/>
            <a:ext cx="586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clarify meaning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06373" y="464234"/>
            <a:ext cx="1114016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prstClr val="white"/>
              </a:solidFill>
            </a:endParaRPr>
          </a:p>
        </p:txBody>
      </p:sp>
      <p:pic>
        <p:nvPicPr>
          <p:cNvPr id="13" name="Picture 12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94606" y="0"/>
            <a:ext cx="2745740" cy="27616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1628800"/>
            <a:ext cx="1554162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771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3887" y="1922372"/>
            <a:ext cx="8533289" cy="356466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Explore </a:t>
            </a:r>
            <a:r>
              <a:rPr lang="en-GB" dirty="0"/>
              <a:t>more Hamilton Trust Learning Materials at </a:t>
            </a:r>
            <a:r>
              <a:rPr lang="en-GB" dirty="0">
                <a:hlinkClick r:id="rId2"/>
              </a:rPr>
              <a:t>https://wrht.org.uk/hamilton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  <a:r>
              <a:rPr lang="en-GB" dirty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793" y="969495"/>
            <a:ext cx="5742827" cy="15809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113" y="4571009"/>
            <a:ext cx="2370322" cy="143981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06371" y="464620"/>
            <a:ext cx="11140161" cy="5851398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334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810</TotalTime>
  <Words>567</Words>
  <Application>Microsoft Office PowerPoint</Application>
  <PresentationFormat>Custom</PresentationFormat>
  <Paragraphs>77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1_Office Theme</vt:lpstr>
      <vt:lpstr>3_Office Theme</vt:lpstr>
      <vt:lpstr>4_Office Theme</vt:lpstr>
      <vt:lpstr>Office Theme</vt:lpstr>
      <vt:lpstr>6_Office Theme</vt:lpstr>
      <vt:lpstr>7_Office Theme</vt:lpstr>
      <vt:lpstr>           Commas  Commas are used to clarify meaning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talek</dc:creator>
  <cp:lastModifiedBy>Jessica Donovan</cp:lastModifiedBy>
  <cp:revision>126</cp:revision>
  <dcterms:created xsi:type="dcterms:W3CDTF">2020-08-04T08:09:27Z</dcterms:created>
  <dcterms:modified xsi:type="dcterms:W3CDTF">2021-01-22T07:00:45Z</dcterms:modified>
</cp:coreProperties>
</file>