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80" r:id="rId2"/>
    <p:sldId id="281" r:id="rId3"/>
    <p:sldId id="282" r:id="rId4"/>
    <p:sldId id="283" r:id="rId5"/>
    <p:sldId id="284" r:id="rId6"/>
    <p:sldId id="285" r:id="rId7"/>
    <p:sldId id="286" r:id="rId8"/>
    <p:sldId id="287" r:id="rId9"/>
  </p:sldIdLst>
  <p:sldSz cx="9144000" cy="6858000" type="screen4x3"/>
  <p:notesSz cx="6858000" cy="9144000"/>
  <p:embeddedFontLst>
    <p:embeddedFont>
      <p:font typeface="Twinkl" panose="020B0604020202020204" charset="0"/>
      <p:regular r:id="rId12"/>
      <p:bold r:id="rId13"/>
    </p:embeddedFon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9428"/>
    <a:srgbClr val="FFEDAA"/>
    <a:srgbClr val="F8BD95"/>
    <a:srgbClr val="11743A"/>
    <a:srgbClr val="6C9E72"/>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423" autoAdjust="0"/>
    <p:restoredTop sz="94660"/>
  </p:normalViewPr>
  <p:slideViewPr>
    <p:cSldViewPr snapToGrid="0" showGuides="1">
      <p:cViewPr varScale="1">
        <p:scale>
          <a:sx n="115" d="100"/>
          <a:sy n="115" d="100"/>
        </p:scale>
        <p:origin x="1116"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Staying Safe Shelters</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2187568"/>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From 1941 onwards, people could have a Morrison shelter which was kept indoors. It looked like a cage with steel mesh around the sides and a thick sheet of steel on the top. People would sleep inside it, although it was quite squashed.</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The Morrison shelter was very strong and even if the ceiling collapsed above, usually the people inside would be safe. </a:t>
            </a:r>
          </a:p>
        </p:txBody>
      </p:sp>
      <p:grpSp>
        <p:nvGrpSpPr>
          <p:cNvPr id="10" name="Group 9">
            <a:extLst>
              <a:ext uri="{FF2B5EF4-FFF2-40B4-BE49-F238E27FC236}">
                <a16:creationId xmlns:a16="http://schemas.microsoft.com/office/drawing/2014/main" id="{3059A76B-87D6-401F-9EA8-A640CA9C4EC9}"/>
              </a:ext>
            </a:extLst>
          </p:cNvPr>
          <p:cNvGrpSpPr/>
          <p:nvPr/>
        </p:nvGrpSpPr>
        <p:grpSpPr>
          <a:xfrm rot="21274568">
            <a:off x="2222185" y="3399715"/>
            <a:ext cx="4699630" cy="3671705"/>
            <a:chOff x="1505994" y="1394065"/>
            <a:chExt cx="6132013" cy="4790791"/>
          </a:xfrm>
        </p:grpSpPr>
        <p:grpSp>
          <p:nvGrpSpPr>
            <p:cNvPr id="12" name="Group 11">
              <a:extLst>
                <a:ext uri="{FF2B5EF4-FFF2-40B4-BE49-F238E27FC236}">
                  <a16:creationId xmlns:a16="http://schemas.microsoft.com/office/drawing/2014/main" id="{226E5234-66FB-461B-9959-AB08090899DF}"/>
                </a:ext>
              </a:extLst>
            </p:cNvPr>
            <p:cNvGrpSpPr/>
            <p:nvPr/>
          </p:nvGrpSpPr>
          <p:grpSpPr>
            <a:xfrm rot="182504">
              <a:off x="1505994" y="1394065"/>
              <a:ext cx="6132013" cy="4790791"/>
              <a:chOff x="1501228" y="1281036"/>
              <a:chExt cx="6132013" cy="4790791"/>
            </a:xfrm>
          </p:grpSpPr>
          <p:pic>
            <p:nvPicPr>
              <p:cNvPr id="15" name="Picture 14">
                <a:extLst>
                  <a:ext uri="{FF2B5EF4-FFF2-40B4-BE49-F238E27FC236}">
                    <a16:creationId xmlns:a16="http://schemas.microsoft.com/office/drawing/2014/main" id="{C4D14D8E-D88A-429A-84BF-E521E954A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16" name="Freeform: Shape 15">
                <a:extLst>
                  <a:ext uri="{FF2B5EF4-FFF2-40B4-BE49-F238E27FC236}">
                    <a16:creationId xmlns:a16="http://schemas.microsoft.com/office/drawing/2014/main" id="{A564A347-D67C-4DE4-ABAF-56CB3F82C08F}"/>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7" name="Freeform: Shape 16">
                <a:extLst>
                  <a:ext uri="{FF2B5EF4-FFF2-40B4-BE49-F238E27FC236}">
                    <a16:creationId xmlns:a16="http://schemas.microsoft.com/office/drawing/2014/main" id="{2BE3E1B2-64C6-401A-AFD0-C54906650B40}"/>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13" name="Rectangle 12">
              <a:extLst>
                <a:ext uri="{FF2B5EF4-FFF2-40B4-BE49-F238E27FC236}">
                  <a16:creationId xmlns:a16="http://schemas.microsoft.com/office/drawing/2014/main" id="{84E64EEE-633D-4837-8EA4-82599A46C17E}"/>
                </a:ext>
              </a:extLst>
            </p:cNvPr>
            <p:cNvSpPr/>
            <p:nvPr/>
          </p:nvSpPr>
          <p:spPr>
            <a:xfrm>
              <a:off x="1874247" y="2043525"/>
              <a:ext cx="5395506" cy="276999"/>
            </a:xfrm>
            <a:prstGeom prst="rect">
              <a:avLst/>
            </a:prstGeom>
          </p:spPr>
          <p:txBody>
            <a:bodyPr wrap="square" lIns="0" tIns="0" rIns="0" bIns="0">
              <a:spAutoFit/>
            </a:bodyPr>
            <a:lstStyle/>
            <a:p>
              <a:pPr algn="just" eaLnBrk="1" fontAlgn="auto" hangingPunct="1">
                <a:spcBef>
                  <a:spcPts val="0"/>
                </a:spcBef>
                <a:spcAft>
                  <a:spcPts val="0"/>
                </a:spcAft>
                <a:defRPr/>
              </a:pPr>
              <a:endParaRPr lang="en-GB" sz="1800" dirty="0">
                <a:solidFill>
                  <a:schemeClr val="tx1"/>
                </a:solidFill>
              </a:endParaRPr>
            </a:p>
          </p:txBody>
        </p:sp>
        <p:pic>
          <p:nvPicPr>
            <p:cNvPr id="14" name="Picture 13">
              <a:extLst>
                <a:ext uri="{FF2B5EF4-FFF2-40B4-BE49-F238E27FC236}">
                  <a16:creationId xmlns:a16="http://schemas.microsoft.com/office/drawing/2014/main" id="{CF99FC0B-3332-4240-949C-7037394F41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46178" y="1957953"/>
              <a:ext cx="4851644" cy="3656927"/>
            </a:xfrm>
            <a:prstGeom prst="rect">
              <a:avLst/>
            </a:prstGeom>
          </p:spPr>
        </p:pic>
      </p:grpSp>
    </p:spTree>
    <p:extLst>
      <p:ext uri="{BB962C8B-B14F-4D97-AF65-F5344CB8AC3E}">
        <p14:creationId xmlns:p14="http://schemas.microsoft.com/office/powerpoint/2010/main" val="50381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50" fill="hold"/>
                                        <p:tgtEl>
                                          <p:spTgt spid="10"/>
                                        </p:tgtEl>
                                        <p:attrNameLst>
                                          <p:attrName>ppt_x</p:attrName>
                                        </p:attrNameLst>
                                      </p:cBhvr>
                                      <p:tavLst>
                                        <p:tav tm="0">
                                          <p:val>
                                            <p:strVal val="#ppt_x"/>
                                          </p:val>
                                        </p:tav>
                                        <p:tav tm="100000">
                                          <p:val>
                                            <p:strVal val="#ppt_x"/>
                                          </p:val>
                                        </p:tav>
                                      </p:tavLst>
                                    </p:anim>
                                    <p:anim calcmode="lin" valueType="num">
                                      <p:cBhvr additive="base">
                                        <p:cTn id="14"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Staying Safe</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2911117"/>
            <a:ext cx="4127533" cy="2149468"/>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There were also public shelters which were made of brick. They were often dark and smelly.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People in London spent the nights in the underground shelters, sleeping on the platforms. </a:t>
            </a:r>
          </a:p>
        </p:txBody>
      </p:sp>
      <p:grpSp>
        <p:nvGrpSpPr>
          <p:cNvPr id="10" name="Group 9">
            <a:extLst>
              <a:ext uri="{FF2B5EF4-FFF2-40B4-BE49-F238E27FC236}">
                <a16:creationId xmlns:a16="http://schemas.microsoft.com/office/drawing/2014/main" id="{3059A76B-87D6-401F-9EA8-A640CA9C4EC9}"/>
              </a:ext>
            </a:extLst>
          </p:cNvPr>
          <p:cNvGrpSpPr/>
          <p:nvPr/>
        </p:nvGrpSpPr>
        <p:grpSpPr>
          <a:xfrm rot="15937762">
            <a:off x="4094452" y="2024058"/>
            <a:ext cx="5021879" cy="3923471"/>
            <a:chOff x="1505994" y="1394065"/>
            <a:chExt cx="6132013" cy="4790791"/>
          </a:xfrm>
        </p:grpSpPr>
        <p:grpSp>
          <p:nvGrpSpPr>
            <p:cNvPr id="12" name="Group 11">
              <a:extLst>
                <a:ext uri="{FF2B5EF4-FFF2-40B4-BE49-F238E27FC236}">
                  <a16:creationId xmlns:a16="http://schemas.microsoft.com/office/drawing/2014/main" id="{226E5234-66FB-461B-9959-AB08090899DF}"/>
                </a:ext>
              </a:extLst>
            </p:cNvPr>
            <p:cNvGrpSpPr/>
            <p:nvPr/>
          </p:nvGrpSpPr>
          <p:grpSpPr>
            <a:xfrm rot="182504">
              <a:off x="1505994" y="1394065"/>
              <a:ext cx="6132013" cy="4790791"/>
              <a:chOff x="1501228" y="1281036"/>
              <a:chExt cx="6132013" cy="4790791"/>
            </a:xfrm>
          </p:grpSpPr>
          <p:pic>
            <p:nvPicPr>
              <p:cNvPr id="15" name="Picture 14">
                <a:extLst>
                  <a:ext uri="{FF2B5EF4-FFF2-40B4-BE49-F238E27FC236}">
                    <a16:creationId xmlns:a16="http://schemas.microsoft.com/office/drawing/2014/main" id="{C4D14D8E-D88A-429A-84BF-E521E954A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16" name="Freeform: Shape 15">
                <a:extLst>
                  <a:ext uri="{FF2B5EF4-FFF2-40B4-BE49-F238E27FC236}">
                    <a16:creationId xmlns:a16="http://schemas.microsoft.com/office/drawing/2014/main" id="{A564A347-D67C-4DE4-ABAF-56CB3F82C08F}"/>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7" name="Freeform: Shape 16">
                <a:extLst>
                  <a:ext uri="{FF2B5EF4-FFF2-40B4-BE49-F238E27FC236}">
                    <a16:creationId xmlns:a16="http://schemas.microsoft.com/office/drawing/2014/main" id="{2BE3E1B2-64C6-401A-AFD0-C54906650B40}"/>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13" name="Rectangle 12">
              <a:extLst>
                <a:ext uri="{FF2B5EF4-FFF2-40B4-BE49-F238E27FC236}">
                  <a16:creationId xmlns:a16="http://schemas.microsoft.com/office/drawing/2014/main" id="{84E64EEE-633D-4837-8EA4-82599A46C17E}"/>
                </a:ext>
              </a:extLst>
            </p:cNvPr>
            <p:cNvSpPr/>
            <p:nvPr/>
          </p:nvSpPr>
          <p:spPr>
            <a:xfrm>
              <a:off x="1874247" y="2043525"/>
              <a:ext cx="5395506" cy="276999"/>
            </a:xfrm>
            <a:prstGeom prst="rect">
              <a:avLst/>
            </a:prstGeom>
          </p:spPr>
          <p:txBody>
            <a:bodyPr wrap="square" lIns="0" tIns="0" rIns="0" bIns="0">
              <a:spAutoFit/>
            </a:bodyPr>
            <a:lstStyle/>
            <a:p>
              <a:pPr algn="just" eaLnBrk="1" fontAlgn="auto" hangingPunct="1">
                <a:spcBef>
                  <a:spcPts val="0"/>
                </a:spcBef>
                <a:spcAft>
                  <a:spcPts val="0"/>
                </a:spcAft>
                <a:defRPr/>
              </a:pPr>
              <a:endParaRPr lang="en-GB" sz="1800" dirty="0">
                <a:solidFill>
                  <a:schemeClr val="tx1"/>
                </a:solidFill>
              </a:endParaRPr>
            </a:p>
          </p:txBody>
        </p:sp>
        <p:pic>
          <p:nvPicPr>
            <p:cNvPr id="14" name="Picture 13">
              <a:extLst>
                <a:ext uri="{FF2B5EF4-FFF2-40B4-BE49-F238E27FC236}">
                  <a16:creationId xmlns:a16="http://schemas.microsoft.com/office/drawing/2014/main" id="{CF99FC0B-3332-4240-949C-7037394F41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374199">
              <a:off x="2722070" y="1472233"/>
              <a:ext cx="3689125" cy="4616018"/>
            </a:xfrm>
            <a:prstGeom prst="rect">
              <a:avLst/>
            </a:prstGeom>
          </p:spPr>
        </p:pic>
      </p:grpSp>
    </p:spTree>
    <p:extLst>
      <p:ext uri="{BB962C8B-B14F-4D97-AF65-F5344CB8AC3E}">
        <p14:creationId xmlns:p14="http://schemas.microsoft.com/office/powerpoint/2010/main" val="29673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50" fill="hold"/>
                                        <p:tgtEl>
                                          <p:spTgt spid="10"/>
                                        </p:tgtEl>
                                        <p:attrNameLst>
                                          <p:attrName>ppt_x</p:attrName>
                                        </p:attrNameLst>
                                      </p:cBhvr>
                                      <p:tavLst>
                                        <p:tav tm="0">
                                          <p:val>
                                            <p:strVal val="#ppt_x"/>
                                          </p:val>
                                        </p:tav>
                                        <p:tav tm="100000">
                                          <p:val>
                                            <p:strVal val="#ppt_x"/>
                                          </p:val>
                                        </p:tav>
                                      </p:tavLst>
                                    </p:anim>
                                    <p:anim calcmode="lin" valueType="num">
                                      <p:cBhvr additive="base">
                                        <p:cTn id="14"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Staying Safe</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1075677"/>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Children were evacuated and had to leave their parents. They were sent to live in the countryside where they were safer from the raids than in the cities. </a:t>
            </a:r>
          </a:p>
        </p:txBody>
      </p:sp>
      <p:grpSp>
        <p:nvGrpSpPr>
          <p:cNvPr id="10" name="Group 9">
            <a:extLst>
              <a:ext uri="{FF2B5EF4-FFF2-40B4-BE49-F238E27FC236}">
                <a16:creationId xmlns:a16="http://schemas.microsoft.com/office/drawing/2014/main" id="{3059A76B-87D6-401F-9EA8-A640CA9C4EC9}"/>
              </a:ext>
            </a:extLst>
          </p:cNvPr>
          <p:cNvGrpSpPr/>
          <p:nvPr/>
        </p:nvGrpSpPr>
        <p:grpSpPr>
          <a:xfrm rot="21274568">
            <a:off x="1772144" y="2300826"/>
            <a:ext cx="5599713" cy="4374917"/>
            <a:chOff x="1505994" y="1394065"/>
            <a:chExt cx="6132013" cy="4790791"/>
          </a:xfrm>
        </p:grpSpPr>
        <p:grpSp>
          <p:nvGrpSpPr>
            <p:cNvPr id="12" name="Group 11">
              <a:extLst>
                <a:ext uri="{FF2B5EF4-FFF2-40B4-BE49-F238E27FC236}">
                  <a16:creationId xmlns:a16="http://schemas.microsoft.com/office/drawing/2014/main" id="{226E5234-66FB-461B-9959-AB08090899DF}"/>
                </a:ext>
              </a:extLst>
            </p:cNvPr>
            <p:cNvGrpSpPr/>
            <p:nvPr/>
          </p:nvGrpSpPr>
          <p:grpSpPr>
            <a:xfrm rot="182504">
              <a:off x="1505994" y="1394065"/>
              <a:ext cx="6132013" cy="4790791"/>
              <a:chOff x="1501228" y="1281036"/>
              <a:chExt cx="6132013" cy="4790791"/>
            </a:xfrm>
          </p:grpSpPr>
          <p:pic>
            <p:nvPicPr>
              <p:cNvPr id="15" name="Picture 14">
                <a:extLst>
                  <a:ext uri="{FF2B5EF4-FFF2-40B4-BE49-F238E27FC236}">
                    <a16:creationId xmlns:a16="http://schemas.microsoft.com/office/drawing/2014/main" id="{C4D14D8E-D88A-429A-84BF-E521E954A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16" name="Freeform: Shape 15">
                <a:extLst>
                  <a:ext uri="{FF2B5EF4-FFF2-40B4-BE49-F238E27FC236}">
                    <a16:creationId xmlns:a16="http://schemas.microsoft.com/office/drawing/2014/main" id="{A564A347-D67C-4DE4-ABAF-56CB3F82C08F}"/>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7" name="Freeform: Shape 16">
                <a:extLst>
                  <a:ext uri="{FF2B5EF4-FFF2-40B4-BE49-F238E27FC236}">
                    <a16:creationId xmlns:a16="http://schemas.microsoft.com/office/drawing/2014/main" id="{2BE3E1B2-64C6-401A-AFD0-C54906650B40}"/>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13" name="Rectangle 12">
              <a:extLst>
                <a:ext uri="{FF2B5EF4-FFF2-40B4-BE49-F238E27FC236}">
                  <a16:creationId xmlns:a16="http://schemas.microsoft.com/office/drawing/2014/main" id="{84E64EEE-633D-4837-8EA4-82599A46C17E}"/>
                </a:ext>
              </a:extLst>
            </p:cNvPr>
            <p:cNvSpPr/>
            <p:nvPr/>
          </p:nvSpPr>
          <p:spPr>
            <a:xfrm>
              <a:off x="1874247" y="2043525"/>
              <a:ext cx="5395506" cy="276999"/>
            </a:xfrm>
            <a:prstGeom prst="rect">
              <a:avLst/>
            </a:prstGeom>
          </p:spPr>
          <p:txBody>
            <a:bodyPr wrap="square" lIns="0" tIns="0" rIns="0" bIns="0">
              <a:spAutoFit/>
            </a:bodyPr>
            <a:lstStyle/>
            <a:p>
              <a:pPr algn="just" eaLnBrk="1" fontAlgn="auto" hangingPunct="1">
                <a:spcBef>
                  <a:spcPts val="0"/>
                </a:spcBef>
                <a:spcAft>
                  <a:spcPts val="0"/>
                </a:spcAft>
                <a:defRPr/>
              </a:pPr>
              <a:endParaRPr lang="en-GB" sz="1800" dirty="0">
                <a:solidFill>
                  <a:schemeClr val="tx1"/>
                </a:solidFill>
              </a:endParaRPr>
            </a:p>
          </p:txBody>
        </p:sp>
        <p:pic>
          <p:nvPicPr>
            <p:cNvPr id="14" name="Picture 13">
              <a:extLst>
                <a:ext uri="{FF2B5EF4-FFF2-40B4-BE49-F238E27FC236}">
                  <a16:creationId xmlns:a16="http://schemas.microsoft.com/office/drawing/2014/main" id="{CF99FC0B-3332-4240-949C-7037394F41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7265" y="1957953"/>
              <a:ext cx="4789469" cy="3656927"/>
            </a:xfrm>
            <a:prstGeom prst="rect">
              <a:avLst/>
            </a:prstGeom>
          </p:spPr>
        </p:pic>
      </p:grpSp>
    </p:spTree>
    <p:extLst>
      <p:ext uri="{BB962C8B-B14F-4D97-AF65-F5344CB8AC3E}">
        <p14:creationId xmlns:p14="http://schemas.microsoft.com/office/powerpoint/2010/main" val="344989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50" fill="hold"/>
                                        <p:tgtEl>
                                          <p:spTgt spid="10"/>
                                        </p:tgtEl>
                                        <p:attrNameLst>
                                          <p:attrName>ppt_x</p:attrName>
                                        </p:attrNameLst>
                                      </p:cBhvr>
                                      <p:tavLst>
                                        <p:tav tm="0">
                                          <p:val>
                                            <p:strVal val="#ppt_x"/>
                                          </p:val>
                                        </p:tav>
                                        <p:tav tm="100000">
                                          <p:val>
                                            <p:strVal val="#ppt_x"/>
                                          </p:val>
                                        </p:tav>
                                      </p:tavLst>
                                    </p:anim>
                                    <p:anim calcmode="lin" valueType="num">
                                      <p:cBhvr additive="base">
                                        <p:cTn id="14"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7EBAEC-EE45-4509-A921-99D6218FB9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557" y="-1"/>
            <a:ext cx="9698556" cy="6857999"/>
          </a:xfrm>
          <a:prstGeom prst="rect">
            <a:avLst/>
          </a:prstGeom>
        </p:spPr>
      </p:pic>
      <p:pic>
        <p:nvPicPr>
          <p:cNvPr id="3" name="Picture 2">
            <a:extLst>
              <a:ext uri="{FF2B5EF4-FFF2-40B4-BE49-F238E27FC236}">
                <a16:creationId xmlns:a16="http://schemas.microsoft.com/office/drawing/2014/main" id="{9A0EA7D7-92C8-47E7-88BD-93A2083911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4557" y="0"/>
            <a:ext cx="9698557" cy="6858000"/>
          </a:xfrm>
          <a:prstGeom prst="rect">
            <a:avLst/>
          </a:prstGeom>
        </p:spPr>
      </p:pic>
      <p:pic>
        <p:nvPicPr>
          <p:cNvPr id="9" name="Picture 8">
            <a:extLst>
              <a:ext uri="{FF2B5EF4-FFF2-40B4-BE49-F238E27FC236}">
                <a16:creationId xmlns:a16="http://schemas.microsoft.com/office/drawing/2014/main" id="{56A4DE8A-3047-43F7-808E-0CC2A88E5E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1708" y="-413660"/>
            <a:ext cx="4650790" cy="7685315"/>
          </a:xfrm>
          <a:prstGeom prst="rect">
            <a:avLst/>
          </a:prstGeom>
        </p:spPr>
      </p:pic>
      <p:pic>
        <p:nvPicPr>
          <p:cNvPr id="18" name="Picture 17">
            <a:extLst>
              <a:ext uri="{FF2B5EF4-FFF2-40B4-BE49-F238E27FC236}">
                <a16:creationId xmlns:a16="http://schemas.microsoft.com/office/drawing/2014/main" id="{2BF6B5E5-6F2B-4C53-962E-28CB85592F7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1708" y="-413661"/>
            <a:ext cx="4650790" cy="7685315"/>
          </a:xfrm>
          <a:prstGeom prst="rect">
            <a:avLst/>
          </a:prstGeom>
        </p:spPr>
      </p:pic>
      <p:pic>
        <p:nvPicPr>
          <p:cNvPr id="14" name="Picture 13">
            <a:extLst>
              <a:ext uri="{FF2B5EF4-FFF2-40B4-BE49-F238E27FC236}">
                <a16:creationId xmlns:a16="http://schemas.microsoft.com/office/drawing/2014/main" id="{A6B9C9D2-594F-4346-BA1F-1778FC57477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4559" y="0"/>
            <a:ext cx="9698557" cy="6858000"/>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1" y="2267645"/>
            <a:ext cx="8078599" cy="2322710"/>
            <a:chOff x="532701" y="513826"/>
            <a:chExt cx="8078599" cy="2322710"/>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Staying Safe</a:t>
              </a:r>
              <a:endParaRPr lang="en-GB" dirty="0"/>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1"/>
              <a:ext cx="8070508" cy="1328405"/>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government ordered that after dark, street lights must be turned off, cars had to have special headlamps and people had to cover their windows and doors to stop any light so that German bombers did not know where they were.</a:t>
              </a:r>
            </a:p>
          </p:txBody>
        </p:sp>
      </p:grpSp>
    </p:spTree>
    <p:extLst>
      <p:ext uri="{BB962C8B-B14F-4D97-AF65-F5344CB8AC3E}">
        <p14:creationId xmlns:p14="http://schemas.microsoft.com/office/powerpoint/2010/main" val="412187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par>
                                <p:cTn id="11" presetID="10" presetClass="entr" presetSubtype="0" fill="hold" nodeType="withEffect">
                                  <p:stCondLst>
                                    <p:cond delay="10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2000"/>
                                        <p:tgtEl>
                                          <p:spTgt spid="18"/>
                                        </p:tgtEl>
                                      </p:cBhvr>
                                    </p:animEffect>
                                  </p:childTnLst>
                                </p:cTn>
                              </p:par>
                            </p:childTnLst>
                          </p:cTn>
                        </p:par>
                        <p:par>
                          <p:cTn id="14" fill="hold">
                            <p:stCondLst>
                              <p:cond delay="3000"/>
                            </p:stCondLst>
                            <p:childTnLst>
                              <p:par>
                                <p:cTn id="15" presetID="35" presetClass="emph" presetSubtype="0" repeatCount="3000" fill="hold" nodeType="afterEffect">
                                  <p:stCondLst>
                                    <p:cond delay="0"/>
                                  </p:stCondLst>
                                  <p:childTnLst>
                                    <p:anim calcmode="discrete" valueType="str">
                                      <p:cBhvr>
                                        <p:cTn id="16" dur="500" fill="hold"/>
                                        <p:tgtEl>
                                          <p:spTgt spid="9"/>
                                        </p:tgtEl>
                                        <p:attrNameLst>
                                          <p:attrName>style.visibility</p:attrName>
                                        </p:attrNameLst>
                                      </p:cBhvr>
                                      <p:tavLst>
                                        <p:tav tm="0">
                                          <p:val>
                                            <p:strVal val="hidden"/>
                                          </p:val>
                                        </p:tav>
                                        <p:tav tm="50000">
                                          <p:val>
                                            <p:strVal val="visible"/>
                                          </p:val>
                                        </p:tav>
                                      </p:tavLst>
                                    </p:anim>
                                  </p:childTnLst>
                                </p:cTn>
                              </p:par>
                            </p:childTnLst>
                          </p:cTn>
                        </p:par>
                        <p:par>
                          <p:cTn id="17" fill="hold">
                            <p:stCondLst>
                              <p:cond delay="4500"/>
                            </p:stCondLst>
                            <p:childTnLst>
                              <p:par>
                                <p:cTn id="18" presetID="10" presetClass="exit" presetSubtype="0" fill="hold" nodeType="afterEffect">
                                  <p:stCondLst>
                                    <p:cond delay="0"/>
                                  </p:stCondLst>
                                  <p:childTnLst>
                                    <p:animEffect transition="out" filter="fade">
                                      <p:cBhvr>
                                        <p:cTn id="19" dur="250"/>
                                        <p:tgtEl>
                                          <p:spTgt spid="9"/>
                                        </p:tgtEl>
                                      </p:cBhvr>
                                    </p:animEffect>
                                    <p:set>
                                      <p:cBhvr>
                                        <p:cTn id="20" dur="1" fill="hold">
                                          <p:stCondLst>
                                            <p:cond delay="249"/>
                                          </p:stCondLst>
                                        </p:cTn>
                                        <p:tgtEl>
                                          <p:spTgt spid="9"/>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250"/>
                                        <p:tgtEl>
                                          <p:spTgt spid="18"/>
                                        </p:tgtEl>
                                      </p:cBhvr>
                                    </p:animEffect>
                                    <p:set>
                                      <p:cBhvr>
                                        <p:cTn id="23" dur="1" fill="hold">
                                          <p:stCondLst>
                                            <p:cond delay="249"/>
                                          </p:stCondLst>
                                        </p:cTn>
                                        <p:tgtEl>
                                          <p:spTgt spid="18"/>
                                        </p:tgtEl>
                                        <p:attrNameLst>
                                          <p:attrName>style.visibility</p:attrName>
                                        </p:attrNameLst>
                                      </p:cBhvr>
                                      <p:to>
                                        <p:strVal val="hidden"/>
                                      </p:to>
                                    </p:set>
                                  </p:childTnLst>
                                </p:cTn>
                              </p:par>
                            </p:childTnLst>
                          </p:cTn>
                        </p:par>
                        <p:par>
                          <p:cTn id="24" fill="hold">
                            <p:stCondLst>
                              <p:cond delay="4750"/>
                            </p:stCondLst>
                            <p:childTnLst>
                              <p:par>
                                <p:cTn id="25" presetID="10" presetClass="entr" presetSubtype="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childTnLst>
                                </p:cTn>
                              </p:par>
                            </p:childTnLst>
                          </p:cTn>
                        </p:par>
                        <p:par>
                          <p:cTn id="28" fill="hold">
                            <p:stCondLst>
                              <p:cond delay="5750"/>
                            </p:stCondLst>
                            <p:childTnLst>
                              <p:par>
                                <p:cTn id="29" presetID="42" presetClass="entr" presetSubtype="0" fill="hold" nodeType="afterEffect">
                                  <p:stCondLst>
                                    <p:cond delay="5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7EBAEC-EE45-4509-A921-99D6218FB9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559" y="1"/>
            <a:ext cx="9698555" cy="6857999"/>
          </a:xfrm>
          <a:prstGeom prst="rect">
            <a:avLst/>
          </a:prstGeom>
        </p:spPr>
      </p:pic>
      <p:pic>
        <p:nvPicPr>
          <p:cNvPr id="15" name="Picture 14">
            <a:extLst>
              <a:ext uri="{FF2B5EF4-FFF2-40B4-BE49-F238E27FC236}">
                <a16:creationId xmlns:a16="http://schemas.microsoft.com/office/drawing/2014/main" id="{23C6A4C0-5CBB-4A27-BD42-9D3F7A29FA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88419" y="943024"/>
            <a:ext cx="2663372" cy="1090549"/>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1" y="1479547"/>
            <a:ext cx="8078599" cy="5088166"/>
            <a:chOff x="532701" y="89963"/>
            <a:chExt cx="8078599" cy="5088166"/>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89963"/>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Life During the Blitz</a:t>
              </a:r>
            </a:p>
          </p:txBody>
        </p:sp>
        <p:sp>
          <p:nvSpPr>
            <p:cNvPr id="13" name="Rectangle 12">
              <a:extLst>
                <a:ext uri="{FF2B5EF4-FFF2-40B4-BE49-F238E27FC236}">
                  <a16:creationId xmlns:a16="http://schemas.microsoft.com/office/drawing/2014/main" id="{29E44D70-90C4-4B7D-84FD-F5DE50F32345}"/>
                </a:ext>
              </a:extLst>
            </p:cNvPr>
            <p:cNvSpPr/>
            <p:nvPr/>
          </p:nvSpPr>
          <p:spPr>
            <a:xfrm>
              <a:off x="536746" y="944543"/>
              <a:ext cx="8070508" cy="4233586"/>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Thousands of people lost their lives during the Blitz and thousands more were seriously injured.</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Shelters were cold and uncomfortable, which meant that people did not sleep well.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The emergency services, such as the fire fighters and ambulance crews, had to try to save people while bombs were being dropped around them and buildings were collapsing.</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Sometimes, unexploded bombs would be left in the streets and had to be made safe before anyone could go near them.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Crime rates rose sharply and many places were looted during blackouts.</a:t>
              </a:r>
            </a:p>
          </p:txBody>
        </p:sp>
      </p:grpSp>
      <p:pic>
        <p:nvPicPr>
          <p:cNvPr id="4" name="Picture 3">
            <a:extLst>
              <a:ext uri="{FF2B5EF4-FFF2-40B4-BE49-F238E27FC236}">
                <a16:creationId xmlns:a16="http://schemas.microsoft.com/office/drawing/2014/main" id="{655A8F2B-BBD1-453D-BD9C-23DCCE06128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64301" y="-416215"/>
            <a:ext cx="6284686" cy="2573338"/>
          </a:xfrm>
          <a:prstGeom prst="rect">
            <a:avLst/>
          </a:prstGeom>
        </p:spPr>
      </p:pic>
    </p:spTree>
    <p:extLst>
      <p:ext uri="{BB962C8B-B14F-4D97-AF65-F5344CB8AC3E}">
        <p14:creationId xmlns:p14="http://schemas.microsoft.com/office/powerpoint/2010/main" val="3887952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63" presetClass="path" presetSubtype="0" accel="50000" decel="50000" fill="hold" nodeType="withEffect">
                                  <p:stCondLst>
                                    <p:cond delay="0"/>
                                  </p:stCondLst>
                                  <p:childTnLst>
                                    <p:animMotion origin="layout" path="M 4.44444E-6 -1.85185E-6 L 0.25 -1.85185E-6 " pathEditMode="relative" rAng="0" ptsTypes="AA">
                                      <p:cBhvr>
                                        <p:cTn id="9" dur="2000" fill="hold"/>
                                        <p:tgtEl>
                                          <p:spTgt spid="4"/>
                                        </p:tgtEl>
                                        <p:attrNameLst>
                                          <p:attrName>ppt_x</p:attrName>
                                          <p:attrName>ppt_y</p:attrName>
                                        </p:attrNameLst>
                                      </p:cBhvr>
                                      <p:rCtr x="12500" y="0"/>
                                    </p:animMotion>
                                  </p:childTnLst>
                                </p:cTn>
                              </p:par>
                              <p:par>
                                <p:cTn id="10" presetID="10" presetClass="entr" presetSubtype="0"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2000"/>
                                        <p:tgtEl>
                                          <p:spTgt spid="15"/>
                                        </p:tgtEl>
                                      </p:cBhvr>
                                    </p:animEffect>
                                  </p:childTnLst>
                                </p:cTn>
                              </p:par>
                              <p:par>
                                <p:cTn id="13" presetID="63" presetClass="path" presetSubtype="0" accel="50000" decel="50000" fill="hold" nodeType="withEffect">
                                  <p:stCondLst>
                                    <p:cond delay="250"/>
                                  </p:stCondLst>
                                  <p:childTnLst>
                                    <p:animMotion origin="layout" path="M 1.66667E-6 1.85185E-6 L 0.09948 1.85185E-6 " pathEditMode="relative" rAng="0" ptsTypes="AA">
                                      <p:cBhvr>
                                        <p:cTn id="14" dur="2000" fill="hold"/>
                                        <p:tgtEl>
                                          <p:spTgt spid="15"/>
                                        </p:tgtEl>
                                        <p:attrNameLst>
                                          <p:attrName>ppt_x</p:attrName>
                                          <p:attrName>ppt_y</p:attrName>
                                        </p:attrNameLst>
                                      </p:cBhvr>
                                      <p:rCtr x="4965" y="0"/>
                                    </p:animMotion>
                                  </p:childTnLst>
                                </p:cTn>
                              </p:par>
                            </p:childTnLst>
                          </p:cTn>
                        </p:par>
                        <p:par>
                          <p:cTn id="15" fill="hold">
                            <p:stCondLst>
                              <p:cond delay="2250"/>
                            </p:stCondLst>
                            <p:childTnLst>
                              <p:par>
                                <p:cTn id="16" presetID="42"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Why Did the Raids Stop?</a:t>
            </a:r>
          </a:p>
        </p:txBody>
      </p:sp>
      <p:pic>
        <p:nvPicPr>
          <p:cNvPr id="43" name="Picture 42">
            <a:extLst>
              <a:ext uri="{FF2B5EF4-FFF2-40B4-BE49-F238E27FC236}">
                <a16:creationId xmlns:a16="http://schemas.microsoft.com/office/drawing/2014/main" id="{0FE3D883-3647-4AB4-9FD5-D667EBD69C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959" y="2502438"/>
            <a:ext cx="8958552" cy="4531778"/>
          </a:xfrm>
          <a:prstGeom prst="rect">
            <a:avLst/>
          </a:prstGeom>
        </p:spPr>
      </p:pic>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806240"/>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Blitz ended on 16th May 1941 when the German bombers were ordered to fly to Russia. Germany was planning to invade Russia next.</a:t>
            </a:r>
          </a:p>
        </p:txBody>
      </p:sp>
      <p:grpSp>
        <p:nvGrpSpPr>
          <p:cNvPr id="12" name="Group 11">
            <a:extLst>
              <a:ext uri="{FF2B5EF4-FFF2-40B4-BE49-F238E27FC236}">
                <a16:creationId xmlns:a16="http://schemas.microsoft.com/office/drawing/2014/main" id="{F051485B-582A-41D7-8B74-93BF73CA4DF4}"/>
              </a:ext>
            </a:extLst>
          </p:cNvPr>
          <p:cNvGrpSpPr>
            <a:grpSpLocks/>
          </p:cNvGrpSpPr>
          <p:nvPr/>
        </p:nvGrpSpPr>
        <p:grpSpPr bwMode="auto">
          <a:xfrm>
            <a:off x="4694815" y="2967033"/>
            <a:ext cx="1111906" cy="434014"/>
            <a:chOff x="4499109" y="3432184"/>
            <a:chExt cx="1113100" cy="434859"/>
          </a:xfrm>
        </p:grpSpPr>
        <p:sp>
          <p:nvSpPr>
            <p:cNvPr id="13" name="TextBox 9">
              <a:extLst>
                <a:ext uri="{FF2B5EF4-FFF2-40B4-BE49-F238E27FC236}">
                  <a16:creationId xmlns:a16="http://schemas.microsoft.com/office/drawing/2014/main" id="{9FBC1244-3A82-40AC-A033-6670638F9F77}"/>
                </a:ext>
              </a:extLst>
            </p:cNvPr>
            <p:cNvSpPr txBox="1">
              <a:spLocks noChangeArrowheads="1"/>
            </p:cNvSpPr>
            <p:nvPr/>
          </p:nvSpPr>
          <p:spPr bwMode="auto">
            <a:xfrm>
              <a:off x="4591283" y="3432184"/>
              <a:ext cx="1020926"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Germany</a:t>
              </a:r>
            </a:p>
          </p:txBody>
        </p:sp>
        <p:sp>
          <p:nvSpPr>
            <p:cNvPr id="14" name="Oval 13">
              <a:extLst>
                <a:ext uri="{FF2B5EF4-FFF2-40B4-BE49-F238E27FC236}">
                  <a16:creationId xmlns:a16="http://schemas.microsoft.com/office/drawing/2014/main" id="{3247CADD-55EA-44F7-9B24-8DEAAE8A119F}"/>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15" name="Group 14">
            <a:extLst>
              <a:ext uri="{FF2B5EF4-FFF2-40B4-BE49-F238E27FC236}">
                <a16:creationId xmlns:a16="http://schemas.microsoft.com/office/drawing/2014/main" id="{71A05B0B-88D4-43F9-BB37-BC477F5EBD20}"/>
              </a:ext>
            </a:extLst>
          </p:cNvPr>
          <p:cNvGrpSpPr>
            <a:grpSpLocks/>
          </p:cNvGrpSpPr>
          <p:nvPr/>
        </p:nvGrpSpPr>
        <p:grpSpPr bwMode="auto">
          <a:xfrm>
            <a:off x="4042108" y="2909997"/>
            <a:ext cx="525127" cy="430629"/>
            <a:chOff x="4157766" y="3435576"/>
            <a:chExt cx="525691" cy="431467"/>
          </a:xfrm>
        </p:grpSpPr>
        <p:sp>
          <p:nvSpPr>
            <p:cNvPr id="16" name="TextBox 9">
              <a:extLst>
                <a:ext uri="{FF2B5EF4-FFF2-40B4-BE49-F238E27FC236}">
                  <a16:creationId xmlns:a16="http://schemas.microsoft.com/office/drawing/2014/main" id="{FB81FA03-1215-4B22-AAB8-591BD65966AC}"/>
                </a:ext>
              </a:extLst>
            </p:cNvPr>
            <p:cNvSpPr txBox="1">
              <a:spLocks noChangeArrowheads="1"/>
            </p:cNvSpPr>
            <p:nvPr/>
          </p:nvSpPr>
          <p:spPr bwMode="auto">
            <a:xfrm>
              <a:off x="4157766" y="3435576"/>
              <a:ext cx="444830"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UK</a:t>
              </a:r>
            </a:p>
          </p:txBody>
        </p:sp>
        <p:sp>
          <p:nvSpPr>
            <p:cNvPr id="17" name="Oval 16">
              <a:extLst>
                <a:ext uri="{FF2B5EF4-FFF2-40B4-BE49-F238E27FC236}">
                  <a16:creationId xmlns:a16="http://schemas.microsoft.com/office/drawing/2014/main" id="{95874975-6943-45B5-B78D-56276280DAFE}"/>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9" name="Group 28">
            <a:extLst>
              <a:ext uri="{FF2B5EF4-FFF2-40B4-BE49-F238E27FC236}">
                <a16:creationId xmlns:a16="http://schemas.microsoft.com/office/drawing/2014/main" id="{D95F89E2-DA9F-4AAF-B007-9D70C0E3EEE6}"/>
              </a:ext>
            </a:extLst>
          </p:cNvPr>
          <p:cNvGrpSpPr>
            <a:grpSpLocks/>
          </p:cNvGrpSpPr>
          <p:nvPr/>
        </p:nvGrpSpPr>
        <p:grpSpPr bwMode="auto">
          <a:xfrm>
            <a:off x="6345987" y="2702296"/>
            <a:ext cx="840999" cy="434014"/>
            <a:chOff x="4499109" y="3432184"/>
            <a:chExt cx="841903" cy="434859"/>
          </a:xfrm>
        </p:grpSpPr>
        <p:sp>
          <p:nvSpPr>
            <p:cNvPr id="30" name="TextBox 9">
              <a:extLst>
                <a:ext uri="{FF2B5EF4-FFF2-40B4-BE49-F238E27FC236}">
                  <a16:creationId xmlns:a16="http://schemas.microsoft.com/office/drawing/2014/main" id="{5E83A65B-9E85-4126-AA14-A418C57466AE}"/>
                </a:ext>
              </a:extLst>
            </p:cNvPr>
            <p:cNvSpPr txBox="1">
              <a:spLocks noChangeArrowheads="1"/>
            </p:cNvSpPr>
            <p:nvPr/>
          </p:nvSpPr>
          <p:spPr bwMode="auto">
            <a:xfrm>
              <a:off x="4578445" y="3432184"/>
              <a:ext cx="762567"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Russia</a:t>
              </a:r>
            </a:p>
          </p:txBody>
        </p:sp>
        <p:sp>
          <p:nvSpPr>
            <p:cNvPr id="31" name="Oval 30">
              <a:extLst>
                <a:ext uri="{FF2B5EF4-FFF2-40B4-BE49-F238E27FC236}">
                  <a16:creationId xmlns:a16="http://schemas.microsoft.com/office/drawing/2014/main" id="{7E33A161-A9FA-416D-8573-F31AD6F79501}"/>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Tree>
    <p:extLst>
      <p:ext uri="{BB962C8B-B14F-4D97-AF65-F5344CB8AC3E}">
        <p14:creationId xmlns:p14="http://schemas.microsoft.com/office/powerpoint/2010/main" val="4204076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750" fill="hold"/>
                                        <p:tgtEl>
                                          <p:spTgt spid="43"/>
                                        </p:tgtEl>
                                        <p:attrNameLst>
                                          <p:attrName>ppt_x</p:attrName>
                                        </p:attrNameLst>
                                      </p:cBhvr>
                                      <p:tavLst>
                                        <p:tav tm="0">
                                          <p:val>
                                            <p:strVal val="#ppt_x"/>
                                          </p:val>
                                        </p:tav>
                                        <p:tav tm="100000">
                                          <p:val>
                                            <p:strVal val="#ppt_x"/>
                                          </p:val>
                                        </p:tav>
                                      </p:tavLst>
                                    </p:anim>
                                    <p:anim calcmode="lin" valueType="num">
                                      <p:cBhvr additive="base">
                                        <p:cTn id="14" dur="750" fill="hold"/>
                                        <p:tgtEl>
                                          <p:spTgt spid="43"/>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22" presetClass="entr" presetSubtype="2"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750"/>
                                        <p:tgtEl>
                                          <p:spTgt spid="15"/>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750"/>
                                        <p:tgtEl>
                                          <p:spTgt spid="29"/>
                                        </p:tgtEl>
                                      </p:cBhvr>
                                    </p:animEffect>
                                  </p:childTnLst>
                                </p:cTn>
                              </p:par>
                            </p:childTnLst>
                          </p:cTn>
                        </p:par>
                        <p:par>
                          <p:cTn id="23" fill="hold">
                            <p:stCondLst>
                              <p:cond delay="3250"/>
                            </p:stCondLst>
                            <p:childTnLst>
                              <p:par>
                                <p:cTn id="24" presetID="2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7EBAEC-EE45-4509-A921-99D6218FB9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559" y="15775"/>
            <a:ext cx="9698555" cy="6826450"/>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1" y="1923220"/>
            <a:ext cx="8078599" cy="3011560"/>
            <a:chOff x="532701" y="513826"/>
            <a:chExt cx="8078599" cy="3011560"/>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Life After the Blitz</a:t>
              </a:r>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1"/>
              <a:ext cx="8070508" cy="2017255"/>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Adolf Hitler had planned that the raids would scare Britain so that they would give into defeat. He was wrong.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Cities had suffered terrible damage with homes and buildings destroyed. However, people worked together over the years that followed to rebuild houses, homes  and their cities.</a:t>
              </a:r>
            </a:p>
          </p:txBody>
        </p:sp>
      </p:grpSp>
      <p:pic>
        <p:nvPicPr>
          <p:cNvPr id="7" name="Picture 6">
            <a:extLst>
              <a:ext uri="{FF2B5EF4-FFF2-40B4-BE49-F238E27FC236}">
                <a16:creationId xmlns:a16="http://schemas.microsoft.com/office/drawing/2014/main" id="{BEAEE54D-9D1C-4B44-ADA5-E65EE08777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777" y="4970723"/>
            <a:ext cx="3837553" cy="3429000"/>
          </a:xfrm>
          <a:prstGeom prst="rect">
            <a:avLst/>
          </a:prstGeom>
        </p:spPr>
      </p:pic>
      <p:pic>
        <p:nvPicPr>
          <p:cNvPr id="3" name="Picture 2">
            <a:extLst>
              <a:ext uri="{FF2B5EF4-FFF2-40B4-BE49-F238E27FC236}">
                <a16:creationId xmlns:a16="http://schemas.microsoft.com/office/drawing/2014/main" id="{74B2C3FF-0A58-492A-9929-3B97F795B5B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50484" y="878089"/>
            <a:ext cx="14632520" cy="6826450"/>
          </a:xfrm>
          <a:prstGeom prst="rect">
            <a:avLst/>
          </a:prstGeom>
        </p:spPr>
      </p:pic>
    </p:spTree>
    <p:extLst>
      <p:ext uri="{BB962C8B-B14F-4D97-AF65-F5344CB8AC3E}">
        <p14:creationId xmlns:p14="http://schemas.microsoft.com/office/powerpoint/2010/main" val="251338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xit" presetSubtype="0" fill="hold" nodeType="afterEffect">
                                  <p:stCondLst>
                                    <p:cond delay="250"/>
                                  </p:stCondLst>
                                  <p:childTnLst>
                                    <p:animEffect transition="out" filter="fade">
                                      <p:cBhvr>
                                        <p:cTn id="6" dur="1500"/>
                                        <p:tgtEl>
                                          <p:spTgt spid="3"/>
                                        </p:tgtEl>
                                      </p:cBhvr>
                                    </p:animEffect>
                                    <p:anim calcmode="lin" valueType="num">
                                      <p:cBhvr>
                                        <p:cTn id="7" dur="1500"/>
                                        <p:tgtEl>
                                          <p:spTgt spid="3"/>
                                        </p:tgtEl>
                                        <p:attrNameLst>
                                          <p:attrName>ppt_x</p:attrName>
                                        </p:attrNameLst>
                                      </p:cBhvr>
                                      <p:tavLst>
                                        <p:tav tm="0">
                                          <p:val>
                                            <p:strVal val="ppt_x"/>
                                          </p:val>
                                        </p:tav>
                                        <p:tav tm="100000">
                                          <p:val>
                                            <p:strVal val="ppt_x"/>
                                          </p:val>
                                        </p:tav>
                                      </p:tavLst>
                                    </p:anim>
                                    <p:anim calcmode="lin" valueType="num">
                                      <p:cBhvr>
                                        <p:cTn id="8" dur="1500"/>
                                        <p:tgtEl>
                                          <p:spTgt spid="3"/>
                                        </p:tgtEl>
                                        <p:attrNameLst>
                                          <p:attrName>ppt_y</p:attrName>
                                        </p:attrNameLst>
                                      </p:cBhvr>
                                      <p:tavLst>
                                        <p:tav tm="0">
                                          <p:val>
                                            <p:strVal val="ppt_y"/>
                                          </p:val>
                                        </p:tav>
                                        <p:tav tm="100000">
                                          <p:val>
                                            <p:strVal val="ppt_y-.1"/>
                                          </p:val>
                                        </p:tav>
                                      </p:tavLst>
                                    </p:anim>
                                    <p:set>
                                      <p:cBhvr>
                                        <p:cTn id="9" dur="1" fill="hold">
                                          <p:stCondLst>
                                            <p:cond delay="1499"/>
                                          </p:stCondLst>
                                        </p:cTn>
                                        <p:tgtEl>
                                          <p:spTgt spid="3"/>
                                        </p:tgtEl>
                                        <p:attrNameLst>
                                          <p:attrName>style.visibility</p:attrName>
                                        </p:attrNameLst>
                                      </p:cBhvr>
                                      <p:to>
                                        <p:strVal val="hidden"/>
                                      </p:to>
                                    </p:set>
                                  </p:childTnLst>
                                </p:cTn>
                              </p:par>
                            </p:childTnLst>
                          </p:cTn>
                        </p:par>
                        <p:par>
                          <p:cTn id="10" fill="hold">
                            <p:stCondLst>
                              <p:cond delay="175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012130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254</TotalTime>
  <Words>379</Words>
  <Application>Microsoft Office PowerPoint</Application>
  <PresentationFormat>On-screen Show (4:3)</PresentationFormat>
  <Paragraphs>31</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Twinkl</vt:lpstr>
      <vt:lpstr>Calibri</vt:lpstr>
      <vt:lpstr>Sassoon Infant Rg</vt:lpstr>
      <vt:lpstr>Office Theme</vt:lpstr>
      <vt:lpstr>Staying Safe Shelters</vt:lpstr>
      <vt:lpstr>Staying Safe</vt:lpstr>
      <vt:lpstr>Staying Safe</vt:lpstr>
      <vt:lpstr>PowerPoint Presentation</vt:lpstr>
      <vt:lpstr>PowerPoint Presentation</vt:lpstr>
      <vt:lpstr>Why Did the Raids Stop?</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Holly Cleveley</cp:lastModifiedBy>
  <cp:revision>47</cp:revision>
  <dcterms:created xsi:type="dcterms:W3CDTF">2020-10-14T08:12:30Z</dcterms:created>
  <dcterms:modified xsi:type="dcterms:W3CDTF">2022-01-07T11:28:55Z</dcterms:modified>
</cp:coreProperties>
</file>