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460" r:id="rId2"/>
    <p:sldId id="690" r:id="rId3"/>
  </p:sldIdLst>
  <p:sldSz cx="12192000" cy="6858000"/>
  <p:notesSz cx="6858000" cy="9144000"/>
  <p:embeddedFontLst>
    <p:embeddedFont>
      <p:font typeface="Muli" panose="020B0604020202020204" charset="0"/>
      <p:regular r:id="rId6"/>
      <p:bold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OpenDyslexicAlta" panose="020B060402020202020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25" autoAdjust="0"/>
    <p:restoredTop sz="87211" autoAdjust="0"/>
  </p:normalViewPr>
  <p:slideViewPr>
    <p:cSldViewPr snapToGrid="0" snapToObjects="1">
      <p:cViewPr varScale="1">
        <p:scale>
          <a:sx n="64" d="100"/>
          <a:sy n="64" d="100"/>
        </p:scale>
        <p:origin x="6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handoutMaster" Target="handoutMasters/handout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05/01/2021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520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1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with the /f/, /l/, /s/, /z/ or /k/ sound in English almost always have double consonant.</a:t>
                      </a:r>
                      <a:endParaRPr lang="en-GB" sz="1400" baseline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1</a:t>
                      </a:r>
                    </a:p>
                    <a:p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477295" y="2076689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149400" y="2122510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77295" y="3016047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49401" y="3073548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itchFamily="2" charset="77"/>
              </a:rPr>
              <a:t>“Can you hear the church </a:t>
            </a:r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</a:t>
            </a:r>
            <a:r>
              <a:rPr lang="en-US" dirty="0">
                <a:solidFill>
                  <a:schemeClr val="tx1"/>
                </a:solidFill>
                <a:latin typeface="OpenDyslexicAlta" pitchFamily="2" charset="77"/>
              </a:rPr>
              <a:t>?” asked mum.</a:t>
            </a:r>
            <a:endParaRPr lang="en-GB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77296" y="3955405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49403" y="4005897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77296" y="4894763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149403" y="4894763"/>
            <a:ext cx="6673403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477296" y="5808364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149403" y="5808364"/>
            <a:ext cx="6673403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16" name="Straight Connector 15"/>
          <p:cNvCxnSpPr>
            <a:stCxn id="3" idx="3"/>
            <a:endCxn id="6" idx="1"/>
          </p:cNvCxnSpPr>
          <p:nvPr/>
        </p:nvCxnSpPr>
        <p:spPr>
          <a:xfrm>
            <a:off x="4855334" y="2487205"/>
            <a:ext cx="294066" cy="45821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7" idx="3"/>
            <a:endCxn id="8" idx="1"/>
          </p:cNvCxnSpPr>
          <p:nvPr/>
        </p:nvCxnSpPr>
        <p:spPr>
          <a:xfrm>
            <a:off x="4855334" y="3426563"/>
            <a:ext cx="294067" cy="47378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9" idx="3"/>
            <a:endCxn id="10" idx="1"/>
          </p:cNvCxnSpPr>
          <p:nvPr/>
        </p:nvCxnSpPr>
        <p:spPr>
          <a:xfrm>
            <a:off x="4855335" y="4365921"/>
            <a:ext cx="294068" cy="50492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3"/>
            <a:endCxn id="12" idx="1"/>
          </p:cNvCxnSpPr>
          <p:nvPr/>
        </p:nvCxnSpPr>
        <p:spPr>
          <a:xfrm>
            <a:off x="4855335" y="5305279"/>
            <a:ext cx="294068" cy="0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3" idx="3"/>
            <a:endCxn id="14" idx="1"/>
          </p:cNvCxnSpPr>
          <p:nvPr/>
        </p:nvCxnSpPr>
        <p:spPr>
          <a:xfrm>
            <a:off x="4855335" y="6218880"/>
            <a:ext cx="294068" cy="0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566912" y="1841027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687644" y="1825560"/>
            <a:ext cx="15487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sentence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77297" y="1340646"/>
            <a:ext cx="8345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Chose one of your words to complete the two sentences. Try to write three sentences of your own.</a:t>
            </a:r>
          </a:p>
        </p:txBody>
      </p:sp>
      <p:sp>
        <p:nvSpPr>
          <p:cNvPr id="28" name="Rounded Rectangle 2">
            <a:extLst>
              <a:ext uri="{FF2B5EF4-FFF2-40B4-BE49-F238E27FC236}">
                <a16:creationId xmlns:a16="http://schemas.microsoft.com/office/drawing/2014/main" id="{CD1F09DE-8253-4D88-AD5D-350F74295A78}"/>
              </a:ext>
            </a:extLst>
          </p:cNvPr>
          <p:cNvSpPr/>
          <p:nvPr/>
        </p:nvSpPr>
        <p:spPr>
          <a:xfrm>
            <a:off x="3477297" y="2076689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9" name="Rounded Rectangle 6">
            <a:extLst>
              <a:ext uri="{FF2B5EF4-FFF2-40B4-BE49-F238E27FC236}">
                <a16:creationId xmlns:a16="http://schemas.microsoft.com/office/drawing/2014/main" id="{72BC1723-2B05-4506-911A-D8A39AD53413}"/>
              </a:ext>
            </a:extLst>
          </p:cNvPr>
          <p:cNvSpPr/>
          <p:nvPr/>
        </p:nvSpPr>
        <p:spPr>
          <a:xfrm>
            <a:off x="3477297" y="3016047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ounded Rectangle 8">
            <a:extLst>
              <a:ext uri="{FF2B5EF4-FFF2-40B4-BE49-F238E27FC236}">
                <a16:creationId xmlns:a16="http://schemas.microsoft.com/office/drawing/2014/main" id="{65EDFAB4-2518-4DE6-B444-5171DF206FE1}"/>
              </a:ext>
            </a:extLst>
          </p:cNvPr>
          <p:cNvSpPr/>
          <p:nvPr/>
        </p:nvSpPr>
        <p:spPr>
          <a:xfrm>
            <a:off x="3477298" y="3955405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ounded Rectangle 10">
            <a:extLst>
              <a:ext uri="{FF2B5EF4-FFF2-40B4-BE49-F238E27FC236}">
                <a16:creationId xmlns:a16="http://schemas.microsoft.com/office/drawing/2014/main" id="{BC2DC895-C477-48A9-9E58-176D75B49B17}"/>
              </a:ext>
            </a:extLst>
          </p:cNvPr>
          <p:cNvSpPr/>
          <p:nvPr/>
        </p:nvSpPr>
        <p:spPr>
          <a:xfrm>
            <a:off x="3477298" y="4894763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ounded Rectangle 11">
            <a:extLst>
              <a:ext uri="{FF2B5EF4-FFF2-40B4-BE49-F238E27FC236}">
                <a16:creationId xmlns:a16="http://schemas.microsoft.com/office/drawing/2014/main" id="{A54BFAA6-C6AA-445C-A5B9-C0D63EA11C46}"/>
              </a:ext>
            </a:extLst>
          </p:cNvPr>
          <p:cNvSpPr/>
          <p:nvPr/>
        </p:nvSpPr>
        <p:spPr>
          <a:xfrm>
            <a:off x="5149405" y="4894763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ounded Rectangle 12">
            <a:extLst>
              <a:ext uri="{FF2B5EF4-FFF2-40B4-BE49-F238E27FC236}">
                <a16:creationId xmlns:a16="http://schemas.microsoft.com/office/drawing/2014/main" id="{826360B9-EE3B-4345-8317-17F0C72FA491}"/>
              </a:ext>
            </a:extLst>
          </p:cNvPr>
          <p:cNvSpPr/>
          <p:nvPr/>
        </p:nvSpPr>
        <p:spPr>
          <a:xfrm>
            <a:off x="3477298" y="5808364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ounded Rectangle 13">
            <a:extLst>
              <a:ext uri="{FF2B5EF4-FFF2-40B4-BE49-F238E27FC236}">
                <a16:creationId xmlns:a16="http://schemas.microsoft.com/office/drawing/2014/main" id="{0965B4D5-3A62-4A0C-83B5-0511B8DB2CF4}"/>
              </a:ext>
            </a:extLst>
          </p:cNvPr>
          <p:cNvSpPr/>
          <p:nvPr/>
        </p:nvSpPr>
        <p:spPr>
          <a:xfrm>
            <a:off x="5149405" y="5808364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75385" y="2280976"/>
            <a:ext cx="6330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OpenDyslexicAlta" pitchFamily="2" charset="77"/>
              </a:rPr>
              <a:t>The clouds looked like balls of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_________</a:t>
            </a:r>
            <a:r>
              <a:rPr lang="en-US" dirty="0">
                <a:latin typeface="OpenDyslexicAlta" pitchFamily="2" charset="77"/>
              </a:rPr>
              <a:t> in the sky.</a:t>
            </a:r>
            <a:endParaRPr lang="en-GB" dirty="0">
              <a:latin typeface="OpenDyslexicAlta" pitchFamily="2" charset="77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DC10A88C-461A-4643-A908-7A1F4FB998E0}"/>
              </a:ext>
            </a:extLst>
          </p:cNvPr>
          <p:cNvGraphicFramePr>
            <a:graphicFrameLocks noGrp="1"/>
          </p:cNvGraphicFramePr>
          <p:nvPr/>
        </p:nvGraphicFramePr>
        <p:xfrm>
          <a:off x="508000" y="160225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199035841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5982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28698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63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8942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08756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4024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kiss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99353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195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89855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546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5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3179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520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1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with the /f/, /l/, /s/, /z/ or /k/ sound in English almost always have double consonant.</a:t>
                      </a: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1</a:t>
                      </a:r>
                    </a:p>
                    <a:p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477295" y="2076689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149400" y="2122510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77295" y="3016047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49401" y="3073548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itchFamily="2" charset="77"/>
              </a:rPr>
              <a:t>“Can you hear the church </a:t>
            </a:r>
            <a:r>
              <a:rPr lang="en-US" dirty="0">
                <a:solidFill>
                  <a:srgbClr val="FF38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</a:t>
            </a:r>
            <a:r>
              <a:rPr lang="en-US" dirty="0">
                <a:solidFill>
                  <a:srgbClr val="FF3860"/>
                </a:solidFill>
                <a:latin typeface="OpenDyslexicAlta" pitchFamily="2" charset="77"/>
                <a:cs typeface="Calibri" panose="020F0502020204030204" pitchFamily="34" charset="0"/>
              </a:rPr>
              <a:t>bell</a:t>
            </a:r>
            <a:r>
              <a:rPr lang="en-US" dirty="0">
                <a:solidFill>
                  <a:srgbClr val="FF38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</a:t>
            </a:r>
            <a:r>
              <a:rPr lang="en-US" dirty="0">
                <a:solidFill>
                  <a:schemeClr val="tx1"/>
                </a:solidFill>
                <a:latin typeface="OpenDyslexicAlta" pitchFamily="2" charset="77"/>
              </a:rPr>
              <a:t>?” asked mum.</a:t>
            </a:r>
            <a:endParaRPr lang="en-GB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77296" y="3955405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49403" y="4005897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77296" y="4894763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149403" y="4894763"/>
            <a:ext cx="6673403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477296" y="5808364"/>
            <a:ext cx="1378039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149403" y="5808364"/>
            <a:ext cx="6673403" cy="821032"/>
          </a:xfrm>
          <a:prstGeom prst="roundRect">
            <a:avLst/>
          </a:prstGeom>
          <a:solidFill>
            <a:srgbClr val="8F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16" name="Straight Connector 15"/>
          <p:cNvCxnSpPr>
            <a:stCxn id="3" idx="3"/>
            <a:endCxn id="6" idx="1"/>
          </p:cNvCxnSpPr>
          <p:nvPr/>
        </p:nvCxnSpPr>
        <p:spPr>
          <a:xfrm>
            <a:off x="4855334" y="2487205"/>
            <a:ext cx="294066" cy="45821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7" idx="3"/>
            <a:endCxn id="8" idx="1"/>
          </p:cNvCxnSpPr>
          <p:nvPr/>
        </p:nvCxnSpPr>
        <p:spPr>
          <a:xfrm>
            <a:off x="4855334" y="3426563"/>
            <a:ext cx="294067" cy="47378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9" idx="3"/>
            <a:endCxn id="10" idx="1"/>
          </p:cNvCxnSpPr>
          <p:nvPr/>
        </p:nvCxnSpPr>
        <p:spPr>
          <a:xfrm>
            <a:off x="4855335" y="4365921"/>
            <a:ext cx="294068" cy="50492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1" idx="3"/>
            <a:endCxn id="12" idx="1"/>
          </p:cNvCxnSpPr>
          <p:nvPr/>
        </p:nvCxnSpPr>
        <p:spPr>
          <a:xfrm>
            <a:off x="4855335" y="5305279"/>
            <a:ext cx="294068" cy="0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3" idx="3"/>
            <a:endCxn id="14" idx="1"/>
          </p:cNvCxnSpPr>
          <p:nvPr/>
        </p:nvCxnSpPr>
        <p:spPr>
          <a:xfrm>
            <a:off x="4855335" y="6218880"/>
            <a:ext cx="294068" cy="0"/>
          </a:xfrm>
          <a:prstGeom prst="lin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566912" y="1841027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687644" y="1825560"/>
            <a:ext cx="15487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sentence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77297" y="1340646"/>
            <a:ext cx="83455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Chose one of your words to complete the two sentences. Try to write three sentences of your own.</a:t>
            </a:r>
          </a:p>
        </p:txBody>
      </p:sp>
      <p:sp>
        <p:nvSpPr>
          <p:cNvPr id="28" name="Rounded Rectangle 2">
            <a:extLst>
              <a:ext uri="{FF2B5EF4-FFF2-40B4-BE49-F238E27FC236}">
                <a16:creationId xmlns:a16="http://schemas.microsoft.com/office/drawing/2014/main" id="{CD1F09DE-8253-4D88-AD5D-350F74295A78}"/>
              </a:ext>
            </a:extLst>
          </p:cNvPr>
          <p:cNvSpPr/>
          <p:nvPr/>
        </p:nvSpPr>
        <p:spPr>
          <a:xfrm>
            <a:off x="3477297" y="2076689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9" name="Rounded Rectangle 6">
            <a:extLst>
              <a:ext uri="{FF2B5EF4-FFF2-40B4-BE49-F238E27FC236}">
                <a16:creationId xmlns:a16="http://schemas.microsoft.com/office/drawing/2014/main" id="{72BC1723-2B05-4506-911A-D8A39AD53413}"/>
              </a:ext>
            </a:extLst>
          </p:cNvPr>
          <p:cNvSpPr/>
          <p:nvPr/>
        </p:nvSpPr>
        <p:spPr>
          <a:xfrm>
            <a:off x="3477297" y="3016047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ounded Rectangle 8">
            <a:extLst>
              <a:ext uri="{FF2B5EF4-FFF2-40B4-BE49-F238E27FC236}">
                <a16:creationId xmlns:a16="http://schemas.microsoft.com/office/drawing/2014/main" id="{65EDFAB4-2518-4DE6-B444-5171DF206FE1}"/>
              </a:ext>
            </a:extLst>
          </p:cNvPr>
          <p:cNvSpPr/>
          <p:nvPr/>
        </p:nvSpPr>
        <p:spPr>
          <a:xfrm>
            <a:off x="3477298" y="3955405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ounded Rectangle 10">
            <a:extLst>
              <a:ext uri="{FF2B5EF4-FFF2-40B4-BE49-F238E27FC236}">
                <a16:creationId xmlns:a16="http://schemas.microsoft.com/office/drawing/2014/main" id="{BC2DC895-C477-48A9-9E58-176D75B49B17}"/>
              </a:ext>
            </a:extLst>
          </p:cNvPr>
          <p:cNvSpPr/>
          <p:nvPr/>
        </p:nvSpPr>
        <p:spPr>
          <a:xfrm>
            <a:off x="3477298" y="4894763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ounded Rectangle 11">
            <a:extLst>
              <a:ext uri="{FF2B5EF4-FFF2-40B4-BE49-F238E27FC236}">
                <a16:creationId xmlns:a16="http://schemas.microsoft.com/office/drawing/2014/main" id="{A54BFAA6-C6AA-445C-A5B9-C0D63EA11C46}"/>
              </a:ext>
            </a:extLst>
          </p:cNvPr>
          <p:cNvSpPr/>
          <p:nvPr/>
        </p:nvSpPr>
        <p:spPr>
          <a:xfrm>
            <a:off x="5149405" y="4894763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ounded Rectangle 12">
            <a:extLst>
              <a:ext uri="{FF2B5EF4-FFF2-40B4-BE49-F238E27FC236}">
                <a16:creationId xmlns:a16="http://schemas.microsoft.com/office/drawing/2014/main" id="{826360B9-EE3B-4345-8317-17F0C72FA491}"/>
              </a:ext>
            </a:extLst>
          </p:cNvPr>
          <p:cNvSpPr/>
          <p:nvPr/>
        </p:nvSpPr>
        <p:spPr>
          <a:xfrm>
            <a:off x="3477298" y="5808364"/>
            <a:ext cx="1378039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ounded Rectangle 13">
            <a:extLst>
              <a:ext uri="{FF2B5EF4-FFF2-40B4-BE49-F238E27FC236}">
                <a16:creationId xmlns:a16="http://schemas.microsoft.com/office/drawing/2014/main" id="{0965B4D5-3A62-4A0C-83B5-0511B8DB2CF4}"/>
              </a:ext>
            </a:extLst>
          </p:cNvPr>
          <p:cNvSpPr/>
          <p:nvPr/>
        </p:nvSpPr>
        <p:spPr>
          <a:xfrm>
            <a:off x="5149405" y="5808364"/>
            <a:ext cx="6673403" cy="821032"/>
          </a:xfrm>
          <a:prstGeom prst="roundRect">
            <a:avLst/>
          </a:prstGeom>
          <a:solidFill>
            <a:srgbClr val="C5E0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75385" y="2280976"/>
            <a:ext cx="633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OpenDyslexicAlta" pitchFamily="2" charset="77"/>
              </a:rPr>
              <a:t>The clouds looked like balls of </a:t>
            </a:r>
            <a:r>
              <a:rPr lang="en-US" dirty="0">
                <a:solidFill>
                  <a:srgbClr val="FF38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</a:t>
            </a:r>
            <a:r>
              <a:rPr lang="en-US" dirty="0">
                <a:solidFill>
                  <a:srgbClr val="FF3860"/>
                </a:solidFill>
                <a:latin typeface="OpenDyslexicAlta" pitchFamily="2" charset="77"/>
                <a:cs typeface="Calibri" panose="020F0502020204030204" pitchFamily="34" charset="0"/>
              </a:rPr>
              <a:t>fluff</a:t>
            </a:r>
            <a:r>
              <a:rPr lang="en-US" dirty="0">
                <a:solidFill>
                  <a:srgbClr val="FF38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</a:t>
            </a:r>
            <a:r>
              <a:rPr lang="en-US" dirty="0">
                <a:latin typeface="OpenDyslexicAlta" pitchFamily="2" charset="77"/>
              </a:rPr>
              <a:t> in the sky.</a:t>
            </a:r>
            <a:endParaRPr lang="en-GB" dirty="0">
              <a:latin typeface="OpenDyslexicAlta" pitchFamily="2" charset="77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DC10A88C-461A-4643-A908-7A1F4FB998E0}"/>
              </a:ext>
            </a:extLst>
          </p:cNvPr>
          <p:cNvGraphicFramePr>
            <a:graphicFrameLocks noGrp="1"/>
          </p:cNvGraphicFramePr>
          <p:nvPr/>
        </p:nvGraphicFramePr>
        <p:xfrm>
          <a:off x="508000" y="160225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199035841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5982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28698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fluff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063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8942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08756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4024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kiss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99353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195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fizz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89855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546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5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7040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13243</TotalTime>
  <Words>187</Words>
  <Application>Microsoft Office PowerPoint</Application>
  <PresentationFormat>Widescreen</PresentationFormat>
  <Paragraphs>39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Muli</vt:lpstr>
      <vt:lpstr>OpenDyslexic</vt:lpstr>
      <vt:lpstr>Arial</vt:lpstr>
      <vt:lpstr>Calibri</vt:lpstr>
      <vt:lpstr>OpenDyslexicAlta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Charlotte Thornton</cp:lastModifiedBy>
  <cp:revision>192</cp:revision>
  <cp:lastPrinted>2018-10-27T12:33:15Z</cp:lastPrinted>
  <dcterms:created xsi:type="dcterms:W3CDTF">2018-08-06T08:16:18Z</dcterms:created>
  <dcterms:modified xsi:type="dcterms:W3CDTF">2021-01-05T09:48:04Z</dcterms:modified>
</cp:coreProperties>
</file>