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8" r:id="rId2"/>
    <p:sldId id="270" r:id="rId3"/>
    <p:sldId id="265" r:id="rId4"/>
    <p:sldId id="257" r:id="rId5"/>
    <p:sldId id="258" r:id="rId6"/>
    <p:sldId id="259" r:id="rId7"/>
    <p:sldId id="260" r:id="rId8"/>
    <p:sldId id="261" r:id="rId9"/>
    <p:sldId id="272" r:id="rId10"/>
    <p:sldId id="274" r:id="rId11"/>
    <p:sldId id="275" r:id="rId12"/>
    <p:sldId id="273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67" autoAdjust="0"/>
    <p:restoredTop sz="69526" autoAdjust="0"/>
  </p:normalViewPr>
  <p:slideViewPr>
    <p:cSldViewPr snapToGrid="0">
      <p:cViewPr varScale="1">
        <p:scale>
          <a:sx n="56" d="100"/>
          <a:sy n="56" d="100"/>
        </p:scale>
        <p:origin x="90" y="4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8D8BC7D-2673-4D24-A0F1-1A52146E2D5C}" type="datetimeFigureOut">
              <a:rPr lang="en-GB"/>
              <a:pPr>
                <a:defRPr/>
              </a:pPr>
              <a:t>18/01/2021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3765BD22-9F70-4469-AF01-35F19B2A952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7097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BB324161-B0BE-4751-BFF5-BE4A187EC30D}" type="slidenum">
              <a:rPr lang="en-GB" altLang="en-US"/>
              <a:pPr/>
              <a:t>3</a:t>
            </a:fld>
            <a:endParaRPr lang="en-GB" altLang="en-US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7971362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 dirty="0" smtClean="0"/>
              <a:t>Introduce and practise these positioning words.  It is best to use hand gestures with them for recall, but of course pupils do need to know exactly what they mean, too.</a:t>
            </a:r>
            <a:br>
              <a:rPr lang="en-GB" altLang="en-US" dirty="0" smtClean="0"/>
            </a:br>
            <a:r>
              <a:rPr lang="en-GB" altLang="en-US" dirty="0" smtClean="0"/>
              <a:t/>
            </a:r>
            <a:br>
              <a:rPr lang="en-GB" altLang="en-US" dirty="0" smtClean="0"/>
            </a:br>
            <a:r>
              <a:rPr lang="en-GB" altLang="en-US" dirty="0" smtClean="0"/>
              <a:t>sur – at the top / above</a:t>
            </a:r>
            <a:br>
              <a:rPr lang="en-GB" altLang="en-US" dirty="0" smtClean="0"/>
            </a:br>
            <a:r>
              <a:rPr lang="en-GB" altLang="en-US" dirty="0" smtClean="0"/>
              <a:t>sous – at the bottom / below</a:t>
            </a:r>
            <a:br>
              <a:rPr lang="en-GB" altLang="en-US" dirty="0" smtClean="0"/>
            </a:br>
            <a:r>
              <a:rPr lang="en-GB" altLang="en-US" dirty="0" smtClean="0"/>
              <a:t>à </a:t>
            </a:r>
            <a:r>
              <a:rPr lang="en-GB" altLang="en-US" dirty="0" err="1" smtClean="0"/>
              <a:t>droite</a:t>
            </a:r>
            <a:r>
              <a:rPr lang="en-GB" altLang="en-US" baseline="0" dirty="0" smtClean="0"/>
              <a:t> </a:t>
            </a:r>
            <a:r>
              <a:rPr lang="en-GB" altLang="en-US" dirty="0" smtClean="0"/>
              <a:t>– on the right</a:t>
            </a:r>
            <a:br>
              <a:rPr lang="en-GB" altLang="en-US" dirty="0" smtClean="0"/>
            </a:br>
            <a:r>
              <a:rPr lang="en-GB" altLang="en-US" dirty="0" smtClean="0"/>
              <a:t>à gauche – on the left</a:t>
            </a:r>
          </a:p>
          <a:p>
            <a:pPr>
              <a:spcBef>
                <a:spcPct val="0"/>
              </a:spcBef>
            </a:pPr>
            <a:endParaRPr lang="en-GB" altLang="en-US" dirty="0" smtClean="0"/>
          </a:p>
          <a:p>
            <a:pPr>
              <a:spcBef>
                <a:spcPct val="0"/>
              </a:spcBef>
            </a:pPr>
            <a:endParaRPr lang="en-US" altLang="en-US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C2C7596E-55B0-4942-A149-58BAD90A18CB}" type="slidenum">
              <a:rPr lang="en-US" altLang="en-US"/>
              <a:pPr/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00444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 dirty="0" smtClean="0"/>
              <a:t>Introduce and practise these positioning words.  It is best to use hand gestures with them for recall, but of course pupils do need to know exactly what they mean, too.</a:t>
            </a:r>
            <a:br>
              <a:rPr lang="en-GB" altLang="en-US" dirty="0" smtClean="0"/>
            </a:br>
            <a:r>
              <a:rPr lang="en-GB" altLang="en-US" dirty="0" smtClean="0"/>
              <a:t/>
            </a:r>
            <a:br>
              <a:rPr lang="en-GB" altLang="en-US" dirty="0" smtClean="0"/>
            </a:br>
            <a:r>
              <a:rPr lang="en-GB" altLang="en-US" dirty="0" smtClean="0"/>
              <a:t>sur – at the top / above</a:t>
            </a:r>
            <a:br>
              <a:rPr lang="en-GB" altLang="en-US" dirty="0" smtClean="0"/>
            </a:br>
            <a:r>
              <a:rPr lang="en-GB" altLang="en-US" dirty="0" smtClean="0"/>
              <a:t>sous – at the bottom / below</a:t>
            </a:r>
            <a:br>
              <a:rPr lang="en-GB" altLang="en-US" dirty="0" smtClean="0"/>
            </a:br>
            <a:r>
              <a:rPr lang="en-GB" altLang="en-US" dirty="0" smtClean="0"/>
              <a:t>à </a:t>
            </a:r>
            <a:r>
              <a:rPr lang="en-GB" altLang="en-US" dirty="0" err="1" smtClean="0"/>
              <a:t>droite</a:t>
            </a:r>
            <a:r>
              <a:rPr lang="en-GB" altLang="en-US" baseline="0" dirty="0" smtClean="0"/>
              <a:t> </a:t>
            </a:r>
            <a:r>
              <a:rPr lang="en-GB" altLang="en-US" dirty="0" smtClean="0"/>
              <a:t>– on the right</a:t>
            </a:r>
            <a:br>
              <a:rPr lang="en-GB" altLang="en-US" dirty="0" smtClean="0"/>
            </a:br>
            <a:r>
              <a:rPr lang="en-GB" altLang="en-US" dirty="0" smtClean="0"/>
              <a:t>à gauche – on the left</a:t>
            </a:r>
          </a:p>
          <a:p>
            <a:pPr>
              <a:spcBef>
                <a:spcPct val="0"/>
              </a:spcBef>
            </a:pPr>
            <a:endParaRPr lang="en-GB" altLang="en-US" dirty="0" smtClean="0"/>
          </a:p>
          <a:p>
            <a:pPr>
              <a:spcBef>
                <a:spcPct val="0"/>
              </a:spcBef>
            </a:pPr>
            <a:endParaRPr lang="en-US" altLang="en-US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C2C7596E-55B0-4942-A149-58BAD90A18CB}" type="slidenum">
              <a:rPr lang="en-US" altLang="en-US"/>
              <a:pPr/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74727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65BD22-9F70-4469-AF01-35F19B2A952C}" type="slidenum">
              <a:rPr lang="en-GB" altLang="en-US" smtClean="0"/>
              <a:pPr/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84700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3CA363-203F-4AC1-83FD-912A3CF3C2D5}" type="datetimeFigureOut">
              <a:rPr lang="en-GB"/>
              <a:pPr>
                <a:defRPr/>
              </a:pPr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964BD9-4085-4501-83D7-0E8DA9DE8EE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02051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FAAEE3-E28D-4FF8-B5F2-D43E30CC49BE}" type="datetimeFigureOut">
              <a:rPr lang="en-GB"/>
              <a:pPr>
                <a:defRPr/>
              </a:pPr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27624B-4B34-4851-93D4-5EFE6B86531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49252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DC8C2-8B80-4A51-A60E-329E0D354C8D}" type="datetimeFigureOut">
              <a:rPr lang="en-GB"/>
              <a:pPr>
                <a:defRPr/>
              </a:pPr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592A75-A6EB-4608-B448-F4A68AD61B4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56206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C10248-0F68-42B7-95C9-73D00F3420EE}" type="datetimeFigureOut">
              <a:rPr lang="en-GB"/>
              <a:pPr>
                <a:defRPr/>
              </a:pPr>
              <a:t>18/01/2021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0B3A41-0AF9-486D-826A-CA0D5F436FA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46978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0ADB3-D8D2-4BA3-B6B6-AEC94A91B44C}" type="datetimeFigureOut">
              <a:rPr lang="en-GB"/>
              <a:pPr>
                <a:defRPr/>
              </a:pPr>
              <a:t>18/01/2021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702D72-0FAC-40C9-8FAB-51E38897B4A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08666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AA1C2-E6C5-4FD8-9FAC-73B4A2D7E825}" type="datetimeFigureOut">
              <a:rPr lang="en-GB"/>
              <a:pPr>
                <a:defRPr/>
              </a:pPr>
              <a:t>18/01/2021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2707DA-FDC1-4890-A4F6-1F888213A1E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8958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7ABA3F-1BE9-4D79-B703-6E7D2D73A392}" type="datetimeFigureOut">
              <a:rPr lang="en-GB"/>
              <a:pPr>
                <a:defRPr/>
              </a:pPr>
              <a:t>18/01/2021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CD3675-8BCF-4839-B3CF-BC70C859C48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03034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CD65F-35F1-4C40-BB82-95D88F619D29}" type="datetimeFigureOut">
              <a:rPr lang="en-GB"/>
              <a:pPr>
                <a:defRPr/>
              </a:pPr>
              <a:t>18/01/2021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45EA42-ADFE-49FF-93F1-4D8536CF40C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84539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CF874-2E13-453F-AAF1-522AB71292B7}" type="datetimeFigureOut">
              <a:rPr lang="en-GB"/>
              <a:pPr>
                <a:defRPr/>
              </a:pPr>
              <a:t>18/01/2021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E94975-E7E4-4588-91C6-83B3AE97781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91237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0DE46-1378-4737-8B71-76C06D60D126}" type="datetimeFigureOut">
              <a:rPr lang="en-GB"/>
              <a:pPr>
                <a:defRPr/>
              </a:pPr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88921-66D0-4AD5-BD87-BA0C7898A1E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80814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AA061-A90A-4C58-8C89-192355BCCDCB}" type="datetimeFigureOut">
              <a:rPr lang="en-GB"/>
              <a:pPr>
                <a:defRPr/>
              </a:pPr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E385CF-1AE8-43CB-AF48-2BD9FF6F41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39180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F61194-129F-4E40-8F1F-83E4AAE65BEB}" type="datetimeFigureOut">
              <a:rPr lang="en-GB"/>
              <a:pPr>
                <a:defRPr/>
              </a:pPr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3C13FCFF-05EF-4D82-94C2-970F818F545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3660"/>
            <a:ext cx="8424936" cy="66475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XCCW Joined 6a" panose="03050602040000000000" pitchFamily="66" charset="0"/>
              </a:rPr>
              <a:t>FRENCH</a:t>
            </a:r>
            <a:endParaRPr lang="en-GB" dirty="0">
              <a:latin typeface="XCCW Joined 6a" panose="03050602040000000000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71636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939" y="0"/>
            <a:ext cx="1890615" cy="455968"/>
          </a:xfrm>
        </p:spPr>
        <p:txBody>
          <a:bodyPr/>
          <a:lstStyle/>
          <a:p>
            <a:pPr algn="ctr"/>
            <a:r>
              <a:rPr lang="en-GB" sz="2000" dirty="0" smtClean="0">
                <a:latin typeface="XCCW Joined 6a" panose="03050602040000000000" pitchFamily="66" charset="0"/>
              </a:rPr>
              <a:t>Part 1</a:t>
            </a:r>
            <a:endParaRPr lang="en-GB" sz="2000" dirty="0">
              <a:latin typeface="XCCW Joined 6a" panose="03050602040000000000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70" y="2649894"/>
            <a:ext cx="784862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XCCW Joined 6a" panose="03050602040000000000" pitchFamily="66" charset="0"/>
              </a:rPr>
              <a:t>LO: I am learning </a:t>
            </a:r>
            <a:r>
              <a:rPr lang="en-US" sz="3200" dirty="0" smtClean="0">
                <a:latin typeface="XCCW Joined 6a" panose="03050602040000000000" pitchFamily="66" charset="0"/>
              </a:rPr>
              <a:t>to describe </a:t>
            </a:r>
          </a:p>
          <a:p>
            <a:r>
              <a:rPr lang="en-US" sz="3200" dirty="0" smtClean="0">
                <a:latin typeface="XCCW Joined 6a" panose="03050602040000000000" pitchFamily="66" charset="0"/>
              </a:rPr>
              <a:t>positions.</a:t>
            </a:r>
          </a:p>
          <a:p>
            <a:endParaRPr lang="en-US" sz="3200" dirty="0">
              <a:latin typeface="XCCW Joined 6a" panose="03050602040000000000" pitchFamily="66" charset="0"/>
            </a:endParaRPr>
          </a:p>
          <a:p>
            <a:endParaRPr lang="en-GB" sz="3200" dirty="0">
              <a:latin typeface="XCCW Joined 6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543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928813" y="2500313"/>
            <a:ext cx="142875" cy="2143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051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962025"/>
            <a:ext cx="5113337" cy="407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7325" y="333375"/>
            <a:ext cx="8555842" cy="1752600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7200" b="1" dirty="0" smtClean="0">
                <a:latin typeface="Tw Cen MT" panose="020B0602020104020603" pitchFamily="34" charset="0"/>
                <a:cs typeface="Times New Roman" pitchFamily="18" charset="0"/>
              </a:rPr>
              <a:t/>
            </a:r>
            <a:br>
              <a:rPr lang="en-US" sz="7200" b="1" dirty="0" smtClean="0">
                <a:latin typeface="Tw Cen MT" panose="020B0602020104020603" pitchFamily="34" charset="0"/>
                <a:cs typeface="Times New Roman" pitchFamily="18" charset="0"/>
              </a:rPr>
            </a:br>
            <a:endParaRPr lang="en-US" sz="5400" b="1" dirty="0" smtClean="0">
              <a:latin typeface="Tw Cen MT" panose="020B0602020104020603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523994"/>
            <a:ext cx="914064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b="1" dirty="0">
                <a:latin typeface="XCCW Joined 6a" panose="03050602040000000000" pitchFamily="66" charset="0"/>
              </a:rPr>
              <a:t>Les </a:t>
            </a:r>
            <a:r>
              <a:rPr lang="en-US" sz="4400" b="1" dirty="0" err="1">
                <a:latin typeface="XCCW Joined 6a" panose="03050602040000000000" pitchFamily="66" charset="0"/>
              </a:rPr>
              <a:t>formes</a:t>
            </a:r>
            <a:r>
              <a:rPr lang="en-US" sz="4400" b="1" dirty="0">
                <a:latin typeface="XCCW Joined 6a" panose="03050602040000000000" pitchFamily="66" charset="0"/>
              </a:rPr>
              <a:t> et les </a:t>
            </a:r>
            <a:r>
              <a:rPr lang="en-US" sz="4400" b="1" dirty="0" err="1">
                <a:latin typeface="XCCW Joined 6a" panose="03050602040000000000" pitchFamily="66" charset="0"/>
              </a:rPr>
              <a:t>couleurs</a:t>
            </a:r>
            <a:endParaRPr lang="en-US" sz="3200" b="1" dirty="0">
              <a:latin typeface="XCCW Joined 6a" panose="03050602040000000000" pitchFamily="66" charset="0"/>
            </a:endParaRPr>
          </a:p>
        </p:txBody>
      </p:sp>
      <p:pic>
        <p:nvPicPr>
          <p:cNvPr id="4" name="13.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28674" y="77319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18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76704" y="5334000"/>
            <a:ext cx="6096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https://www.youtube.com/watch?v=mOhf1pUcHII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" y="1066800"/>
            <a:ext cx="8735085" cy="4267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884488" y="3776663"/>
            <a:ext cx="2928937" cy="2622550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FF00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3" name="Oval 3"/>
          <p:cNvSpPr>
            <a:spLocks noChangeArrowheads="1"/>
          </p:cNvSpPr>
          <p:nvPr/>
        </p:nvSpPr>
        <p:spPr bwMode="auto">
          <a:xfrm>
            <a:off x="3660775" y="2290763"/>
            <a:ext cx="1376363" cy="1270000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100000">
                <a:srgbClr val="FFFF00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en-GB" altLang="en-US"/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1828800" y="3028950"/>
            <a:ext cx="1524000" cy="793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527968" y="2336800"/>
            <a:ext cx="21256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3200" b="1" dirty="0">
                <a:latin typeface="XCCW Joined 6a" panose="03050602040000000000" pitchFamily="66" charset="0"/>
              </a:rPr>
              <a:t>sur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28800" y="285750"/>
            <a:ext cx="5410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err="1" smtClean="0">
                <a:latin typeface="XCCW Joined 6a" panose="03050602040000000000" pitchFamily="66" charset="0"/>
              </a:rPr>
              <a:t>Ou</a:t>
            </a:r>
            <a:r>
              <a:rPr lang="en-GB" sz="3200" dirty="0" smtClean="0">
                <a:latin typeface="XCCW Joined 6a" panose="03050602040000000000" pitchFamily="66" charset="0"/>
              </a:rPr>
              <a:t> </a:t>
            </a:r>
            <a:r>
              <a:rPr lang="en-GB" sz="3200" dirty="0" err="1" smtClean="0">
                <a:latin typeface="XCCW Joined 6a" panose="03050602040000000000" pitchFamily="66" charset="0"/>
              </a:rPr>
              <a:t>est</a:t>
            </a:r>
            <a:r>
              <a:rPr lang="en-GB" sz="3200" dirty="0" smtClean="0">
                <a:latin typeface="XCCW Joined 6a" panose="03050602040000000000" pitchFamily="66" charset="0"/>
              </a:rPr>
              <a:t> le </a:t>
            </a:r>
            <a:r>
              <a:rPr lang="en-GB" sz="3200" dirty="0" err="1" smtClean="0">
                <a:latin typeface="XCCW Joined 6a" panose="03050602040000000000" pitchFamily="66" charset="0"/>
              </a:rPr>
              <a:t>cercle</a:t>
            </a:r>
            <a:r>
              <a:rPr lang="en-GB" sz="3200" dirty="0" smtClean="0">
                <a:latin typeface="XCCW Joined 6a" panose="03050602040000000000" pitchFamily="66" charset="0"/>
              </a:rPr>
              <a:t>? </a:t>
            </a:r>
          </a:p>
          <a:p>
            <a:r>
              <a:rPr lang="en-GB" sz="3200" dirty="0" smtClean="0">
                <a:latin typeface="XCCW Joined 6a" panose="03050602040000000000" pitchFamily="66" charset="0"/>
              </a:rPr>
              <a:t>Where is the circle? </a:t>
            </a:r>
            <a:endParaRPr lang="en-GB" sz="3200" dirty="0">
              <a:latin typeface="XCCW Joined 6a" panose="03050602040000000000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5_su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808288" y="2195513"/>
            <a:ext cx="2928937" cy="2622550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FF00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3" name="Oval 3"/>
          <p:cNvSpPr>
            <a:spLocks noChangeArrowheads="1"/>
          </p:cNvSpPr>
          <p:nvPr/>
        </p:nvSpPr>
        <p:spPr bwMode="auto">
          <a:xfrm>
            <a:off x="3584575" y="4921250"/>
            <a:ext cx="1376363" cy="1270000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100000">
                <a:srgbClr val="FFFF00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en-GB" altLang="en-US"/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1778000" y="5710238"/>
            <a:ext cx="1524000" cy="79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317625" y="5133975"/>
            <a:ext cx="21256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3200" b="1" dirty="0">
                <a:latin typeface="XCCW Joined 6a" panose="03050602040000000000" pitchFamily="66" charset="0"/>
              </a:rPr>
              <a:t>sous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28800" y="285750"/>
            <a:ext cx="5410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err="1" smtClean="0">
                <a:latin typeface="XCCW Joined 6a" panose="03050602040000000000" pitchFamily="66" charset="0"/>
              </a:rPr>
              <a:t>Ou</a:t>
            </a:r>
            <a:r>
              <a:rPr lang="en-GB" sz="3200" dirty="0" smtClean="0">
                <a:latin typeface="XCCW Joined 6a" panose="03050602040000000000" pitchFamily="66" charset="0"/>
              </a:rPr>
              <a:t> </a:t>
            </a:r>
            <a:r>
              <a:rPr lang="en-GB" sz="3200" dirty="0" err="1" smtClean="0">
                <a:latin typeface="XCCW Joined 6a" panose="03050602040000000000" pitchFamily="66" charset="0"/>
              </a:rPr>
              <a:t>est</a:t>
            </a:r>
            <a:r>
              <a:rPr lang="en-GB" sz="3200" dirty="0" smtClean="0">
                <a:latin typeface="XCCW Joined 6a" panose="03050602040000000000" pitchFamily="66" charset="0"/>
              </a:rPr>
              <a:t> le </a:t>
            </a:r>
            <a:r>
              <a:rPr lang="en-GB" sz="3200" dirty="0" err="1" smtClean="0">
                <a:latin typeface="XCCW Joined 6a" panose="03050602040000000000" pitchFamily="66" charset="0"/>
              </a:rPr>
              <a:t>cercle</a:t>
            </a:r>
            <a:r>
              <a:rPr lang="en-GB" sz="3200" dirty="0" smtClean="0">
                <a:latin typeface="XCCW Joined 6a" panose="03050602040000000000" pitchFamily="66" charset="0"/>
              </a:rPr>
              <a:t>? </a:t>
            </a:r>
          </a:p>
          <a:p>
            <a:r>
              <a:rPr lang="en-GB" sz="3200" dirty="0" smtClean="0">
                <a:latin typeface="XCCW Joined 6a" panose="03050602040000000000" pitchFamily="66" charset="0"/>
              </a:rPr>
              <a:t>Where is the circle? </a:t>
            </a:r>
            <a:endParaRPr lang="en-GB" sz="3200" dirty="0">
              <a:latin typeface="XCCW Joined 6a" panose="03050602040000000000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5_sou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808288" y="2195513"/>
            <a:ext cx="2928937" cy="2622550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FF00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3" name="Oval 3"/>
          <p:cNvSpPr>
            <a:spLocks noChangeArrowheads="1"/>
          </p:cNvSpPr>
          <p:nvPr/>
        </p:nvSpPr>
        <p:spPr bwMode="auto">
          <a:xfrm>
            <a:off x="5853113" y="2871788"/>
            <a:ext cx="1377950" cy="1270000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100000">
                <a:srgbClr val="FFFF00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en-GB" altLang="en-US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6189663" y="1439863"/>
            <a:ext cx="14287" cy="13287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189663" y="2195513"/>
            <a:ext cx="27447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3200" b="1" dirty="0" smtClean="0">
                <a:latin typeface="XCCW Joined 6a" panose="03050602040000000000" pitchFamily="66" charset="0"/>
              </a:rPr>
              <a:t>à </a:t>
            </a:r>
            <a:r>
              <a:rPr lang="en-GB" altLang="en-US" sz="3200" b="1" dirty="0" err="1" smtClean="0">
                <a:latin typeface="XCCW Joined 6a" panose="03050602040000000000" pitchFamily="66" charset="0"/>
              </a:rPr>
              <a:t>droite</a:t>
            </a:r>
            <a:endParaRPr lang="en-GB" altLang="en-US" sz="3200" b="1" dirty="0">
              <a:latin typeface="XCCW Joined 6a" panose="03050602040000000000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28800" y="285750"/>
            <a:ext cx="5410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err="1" smtClean="0">
                <a:latin typeface="XCCW Joined 6a" panose="03050602040000000000" pitchFamily="66" charset="0"/>
              </a:rPr>
              <a:t>Ou</a:t>
            </a:r>
            <a:r>
              <a:rPr lang="en-GB" sz="3200" dirty="0" smtClean="0">
                <a:latin typeface="XCCW Joined 6a" panose="03050602040000000000" pitchFamily="66" charset="0"/>
              </a:rPr>
              <a:t> </a:t>
            </a:r>
            <a:r>
              <a:rPr lang="en-GB" sz="3200" dirty="0" err="1" smtClean="0">
                <a:latin typeface="XCCW Joined 6a" panose="03050602040000000000" pitchFamily="66" charset="0"/>
              </a:rPr>
              <a:t>est</a:t>
            </a:r>
            <a:r>
              <a:rPr lang="en-GB" sz="3200" dirty="0" smtClean="0">
                <a:latin typeface="XCCW Joined 6a" panose="03050602040000000000" pitchFamily="66" charset="0"/>
              </a:rPr>
              <a:t> le </a:t>
            </a:r>
            <a:r>
              <a:rPr lang="en-GB" sz="3200" dirty="0" err="1" smtClean="0">
                <a:latin typeface="XCCW Joined 6a" panose="03050602040000000000" pitchFamily="66" charset="0"/>
              </a:rPr>
              <a:t>cercle</a:t>
            </a:r>
            <a:r>
              <a:rPr lang="en-GB" sz="3200" dirty="0" smtClean="0">
                <a:latin typeface="XCCW Joined 6a" panose="03050602040000000000" pitchFamily="66" charset="0"/>
              </a:rPr>
              <a:t>? </a:t>
            </a:r>
          </a:p>
          <a:p>
            <a:r>
              <a:rPr lang="en-GB" sz="3200" dirty="0" smtClean="0">
                <a:latin typeface="XCCW Joined 6a" panose="03050602040000000000" pitchFamily="66" charset="0"/>
              </a:rPr>
              <a:t>Where is the circle? </a:t>
            </a:r>
            <a:endParaRPr lang="en-GB" sz="3200" dirty="0">
              <a:latin typeface="XCCW Joined 6a" panose="03050602040000000000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5_a_droit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808288" y="2195513"/>
            <a:ext cx="2928937" cy="2622550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FF00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3" name="Oval 3"/>
          <p:cNvSpPr>
            <a:spLocks noChangeArrowheads="1"/>
          </p:cNvSpPr>
          <p:nvPr/>
        </p:nvSpPr>
        <p:spPr bwMode="auto">
          <a:xfrm>
            <a:off x="1206500" y="2779713"/>
            <a:ext cx="1376363" cy="1270000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100000">
                <a:srgbClr val="FFFF00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en-GB" altLang="en-US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2343150" y="1379538"/>
            <a:ext cx="14288" cy="133032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3500" y="4121150"/>
            <a:ext cx="27447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3200" b="1" dirty="0" smtClean="0">
                <a:latin typeface="XCCW Joined 6a" panose="03050602040000000000" pitchFamily="66" charset="0"/>
              </a:rPr>
              <a:t>à gauche</a:t>
            </a:r>
            <a:endParaRPr lang="en-GB" altLang="en-US" sz="3200" b="1" dirty="0">
              <a:latin typeface="XCCW Joined 6a" panose="03050602040000000000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28800" y="285750"/>
            <a:ext cx="5410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err="1" smtClean="0">
                <a:latin typeface="XCCW Joined 6a" panose="03050602040000000000" pitchFamily="66" charset="0"/>
              </a:rPr>
              <a:t>Ou</a:t>
            </a:r>
            <a:r>
              <a:rPr lang="en-GB" sz="3200" dirty="0" smtClean="0">
                <a:latin typeface="XCCW Joined 6a" panose="03050602040000000000" pitchFamily="66" charset="0"/>
              </a:rPr>
              <a:t> </a:t>
            </a:r>
            <a:r>
              <a:rPr lang="en-GB" sz="3200" dirty="0" err="1" smtClean="0">
                <a:latin typeface="XCCW Joined 6a" panose="03050602040000000000" pitchFamily="66" charset="0"/>
              </a:rPr>
              <a:t>est</a:t>
            </a:r>
            <a:r>
              <a:rPr lang="en-GB" sz="3200" dirty="0" smtClean="0">
                <a:latin typeface="XCCW Joined 6a" panose="03050602040000000000" pitchFamily="66" charset="0"/>
              </a:rPr>
              <a:t> le </a:t>
            </a:r>
            <a:r>
              <a:rPr lang="en-GB" sz="3200" dirty="0" err="1" smtClean="0">
                <a:latin typeface="XCCW Joined 6a" panose="03050602040000000000" pitchFamily="66" charset="0"/>
              </a:rPr>
              <a:t>cercle</a:t>
            </a:r>
            <a:r>
              <a:rPr lang="en-GB" sz="3200" dirty="0" smtClean="0">
                <a:latin typeface="XCCW Joined 6a" panose="03050602040000000000" pitchFamily="66" charset="0"/>
              </a:rPr>
              <a:t>? </a:t>
            </a:r>
          </a:p>
          <a:p>
            <a:r>
              <a:rPr lang="en-GB" sz="3200" dirty="0" smtClean="0">
                <a:latin typeface="XCCW Joined 6a" panose="03050602040000000000" pitchFamily="66" charset="0"/>
              </a:rPr>
              <a:t>Where is the circle? </a:t>
            </a:r>
            <a:endParaRPr lang="en-GB" sz="3200" dirty="0">
              <a:latin typeface="XCCW Joined 6a" panose="03050602040000000000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5_a_gauch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9642" y="0"/>
            <a:ext cx="47865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885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939" y="0"/>
            <a:ext cx="1890615" cy="455968"/>
          </a:xfrm>
        </p:spPr>
        <p:txBody>
          <a:bodyPr/>
          <a:lstStyle/>
          <a:p>
            <a:pPr algn="ctr"/>
            <a:r>
              <a:rPr lang="en-GB" sz="2000" dirty="0" smtClean="0">
                <a:latin typeface="XCCW Joined 6a" panose="03050602040000000000" pitchFamily="66" charset="0"/>
              </a:rPr>
              <a:t>Part 2</a:t>
            </a:r>
            <a:endParaRPr lang="en-GB" sz="2000" dirty="0">
              <a:latin typeface="XCCW Joined 6a" panose="03050602040000000000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70" y="2649894"/>
            <a:ext cx="784862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XCCW Joined 6a" panose="03050602040000000000" pitchFamily="66" charset="0"/>
              </a:rPr>
              <a:t>LO: I am learning </a:t>
            </a:r>
            <a:r>
              <a:rPr lang="en-US" sz="3200" dirty="0" smtClean="0">
                <a:latin typeface="XCCW Joined 6a" panose="03050602040000000000" pitchFamily="66" charset="0"/>
              </a:rPr>
              <a:t>to describe </a:t>
            </a:r>
          </a:p>
          <a:p>
            <a:r>
              <a:rPr lang="en-US" sz="3200" dirty="0" smtClean="0">
                <a:latin typeface="XCCW Joined 6a" panose="03050602040000000000" pitchFamily="66" charset="0"/>
              </a:rPr>
              <a:t>positions.</a:t>
            </a:r>
          </a:p>
          <a:p>
            <a:endParaRPr lang="en-US" sz="3200" dirty="0">
              <a:latin typeface="XCCW Joined 6a" panose="03050602040000000000" pitchFamily="66" charset="0"/>
            </a:endParaRPr>
          </a:p>
          <a:p>
            <a:endParaRPr lang="en-GB" sz="3200" dirty="0">
              <a:latin typeface="XCCW Joined 6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25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76704" y="5334000"/>
            <a:ext cx="6096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https://www.youtube.com/watch?v=mOhf1pUcHII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" y="1066800"/>
            <a:ext cx="8735085" cy="42672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95350" y="133350"/>
            <a:ext cx="75819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XCCW Joined 6a" panose="03050602040000000000" pitchFamily="66" charset="0"/>
              </a:rPr>
              <a:t>Watch this video again and pause it before they tell you the answer, can you tell me which position it will be?</a:t>
            </a:r>
            <a:endParaRPr lang="en-GB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194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770" y="365125"/>
            <a:ext cx="2365254" cy="1325563"/>
          </a:xfrm>
        </p:spPr>
        <p:txBody>
          <a:bodyPr/>
          <a:lstStyle/>
          <a:p>
            <a:r>
              <a:rPr lang="en-GB" dirty="0" err="1" smtClean="0"/>
              <a:t>Allez</a:t>
            </a:r>
            <a:r>
              <a:rPr lang="en-GB" dirty="0" smtClean="0"/>
              <a:t>-y</a:t>
            </a:r>
            <a:br>
              <a:rPr lang="en-GB" dirty="0" smtClean="0"/>
            </a:br>
            <a:r>
              <a:rPr lang="en-GB" dirty="0" smtClean="0"/>
              <a:t>Your turn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6024" y="0"/>
            <a:ext cx="4733925" cy="6912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6572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124</TotalTime>
  <Words>177</Words>
  <Application>Microsoft Office PowerPoint</Application>
  <PresentationFormat>On-screen Show (4:3)</PresentationFormat>
  <Paragraphs>31</Paragraphs>
  <Slides>12</Slides>
  <Notes>4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Tw Cen MT</vt:lpstr>
      <vt:lpstr>XCCW Joined 6a</vt:lpstr>
      <vt:lpstr>Office Theme</vt:lpstr>
      <vt:lpstr>FRENCH</vt:lpstr>
      <vt:lpstr>Part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2</vt:lpstr>
      <vt:lpstr>PowerPoint Presentation</vt:lpstr>
      <vt:lpstr>Allez-y Your turn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55WD</dc:creator>
  <cp:lastModifiedBy>Brad Phillips</cp:lastModifiedBy>
  <cp:revision>20</cp:revision>
  <dcterms:created xsi:type="dcterms:W3CDTF">2014-08-11T18:11:43Z</dcterms:created>
  <dcterms:modified xsi:type="dcterms:W3CDTF">2021-01-18T11:08:54Z</dcterms:modified>
</cp:coreProperties>
</file>