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74" r:id="rId3"/>
    <p:sldId id="275" r:id="rId4"/>
    <p:sldId id="276" r:id="rId5"/>
    <p:sldId id="277" r:id="rId6"/>
    <p:sldId id="280" r:id="rId7"/>
    <p:sldId id="281" r:id="rId8"/>
    <p:sldId id="282" r:id="rId9"/>
    <p:sldId id="283" r:id="rId10"/>
    <p:sldId id="284" r:id="rId11"/>
    <p:sldId id="285" r:id="rId12"/>
    <p:sldId id="267" r:id="rId13"/>
  </p:sldIdLst>
  <p:sldSz cx="9144000" cy="6858000" type="screen4x3"/>
  <p:notesSz cx="6858000" cy="9144000"/>
  <p:embeddedFontLst>
    <p:embeddedFont>
      <p:font typeface="Twinkl SemiBold" panose="02000000000000000000" charset="0"/>
      <p:regular r:id="rId16"/>
      <p:bold r:id="rId17"/>
    </p:embeddedFon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4020"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5AA"/>
    <a:srgbClr val="A7A29C"/>
    <a:srgbClr val="B3CBD7"/>
    <a:srgbClr val="DE1E5A"/>
    <a:srgbClr val="ACDDFC"/>
    <a:srgbClr val="FFFFFF"/>
    <a:srgbClr val="E6E6E6"/>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7683" autoAdjust="0"/>
    <p:restoredTop sz="94660"/>
  </p:normalViewPr>
  <p:slideViewPr>
    <p:cSldViewPr snapToGrid="0" showGuides="1">
      <p:cViewPr varScale="1">
        <p:scale>
          <a:sx n="88" d="100"/>
          <a:sy n="88" d="100"/>
        </p:scale>
        <p:origin x="754" y="62"/>
      </p:cViewPr>
      <p:guideLst>
        <p:guide orient="horz" pos="2160"/>
        <p:guide pos="2880"/>
        <p:guide pos="340"/>
        <p:guide orient="horz" pos="4020"/>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twinkl.co.uk/resource/t2-h-5303-ration-book-booklet" TargetMode="Externa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twinkl.co.uk/resource/cfe2-h-141-scotland-in-the-second-world-wari-my-evacuation-suitcase-activity-sheet" TargetMode="External"/><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3429000"/>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Rationing was where things such as food, clothing and petrol were limited to a certain amount per person. This was to make sure that food was shared out fairly and that everyone had what they needed. Goods became scarce because German submarines started attacking ships that brought things to Britain. The country had to become </a:t>
            </a:r>
            <a:r>
              <a:rPr lang="en-GB" sz="1600" b="1" dirty="0">
                <a:solidFill>
                  <a:schemeClr val="dk1"/>
                </a:solidFill>
                <a:ea typeface="Arial"/>
                <a:cs typeface="Arial"/>
                <a:sym typeface="Arial"/>
                <a:hlinkClick r:id="" action="ppaction://noaction"/>
              </a:rPr>
              <a:t>self-sufficient</a:t>
            </a:r>
            <a:r>
              <a:rPr lang="en-GB" sz="1600" dirty="0">
                <a:solidFill>
                  <a:schemeClr val="dk1"/>
                </a:solidFill>
                <a:ea typeface="Arial"/>
                <a:cs typeface="Arial"/>
                <a:sym typeface="Arial"/>
              </a:rPr>
              <a:t> and a way of doing this was to ration things. Rationing began in January 1940 and gradually most food was rationed.</a:t>
            </a:r>
            <a:endParaRPr lang="en-GB" sz="1600" dirty="0"/>
          </a:p>
        </p:txBody>
      </p:sp>
      <p:grpSp>
        <p:nvGrpSpPr>
          <p:cNvPr id="11" name="Group 10">
            <a:extLst>
              <a:ext uri="{FF2B5EF4-FFF2-40B4-BE49-F238E27FC236}">
                <a16:creationId xmlns:a16="http://schemas.microsoft.com/office/drawing/2014/main" id="{D0BE839A-7802-4DBC-AC47-9DD709BFDB4F}"/>
              </a:ext>
            </a:extLst>
          </p:cNvPr>
          <p:cNvGrpSpPr/>
          <p:nvPr/>
        </p:nvGrpSpPr>
        <p:grpSpPr>
          <a:xfrm>
            <a:off x="4572000" y="2020058"/>
            <a:ext cx="3835619" cy="3866468"/>
            <a:chOff x="4552732" y="2107981"/>
            <a:chExt cx="3835619" cy="3866468"/>
          </a:xfrm>
        </p:grpSpPr>
        <p:pic>
          <p:nvPicPr>
            <p:cNvPr id="8" name="Picture 7">
              <a:extLst>
                <a:ext uri="{FF2B5EF4-FFF2-40B4-BE49-F238E27FC236}">
                  <a16:creationId xmlns:a16="http://schemas.microsoft.com/office/drawing/2014/main" id="{4907F132-0583-4011-A19E-F0642A165AB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685" r="25263"/>
            <a:stretch/>
          </p:blipFill>
          <p:spPr>
            <a:xfrm>
              <a:off x="4552733" y="2107982"/>
              <a:ext cx="3835618" cy="3866467"/>
            </a:xfrm>
            <a:prstGeom prst="flowChartConnector">
              <a:avLst/>
            </a:prstGeom>
          </p:spPr>
        </p:pic>
        <p:sp>
          <p:nvSpPr>
            <p:cNvPr id="4" name="Oval 3">
              <a:extLst>
                <a:ext uri="{FF2B5EF4-FFF2-40B4-BE49-F238E27FC236}">
                  <a16:creationId xmlns:a16="http://schemas.microsoft.com/office/drawing/2014/main" id="{B480FA5D-289B-4D1F-8B78-F66DF85836A7}"/>
                </a:ext>
              </a:extLst>
            </p:cNvPr>
            <p:cNvSpPr/>
            <p:nvPr/>
          </p:nvSpPr>
          <p:spPr>
            <a:xfrm>
              <a:off x="4552732" y="2107981"/>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36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2560735"/>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People were given ration books which had food coupons in them. Every time they bought food, the shopkeeper took a token. This made sure people only bought the food they were allowed to have. Have a look at this </a:t>
            </a:r>
            <a:r>
              <a:rPr lang="en-GB" sz="1600" u="sng" dirty="0">
                <a:solidFill>
                  <a:schemeClr val="hlink"/>
                </a:solidFill>
                <a:ea typeface="Arial"/>
                <a:cs typeface="Arial"/>
                <a:sym typeface="Arial"/>
                <a:hlinkClick r:id="rId2"/>
              </a:rPr>
              <a:t>Ration Book</a:t>
            </a:r>
            <a:r>
              <a:rPr lang="en-GB" sz="1600" dirty="0">
                <a:solidFill>
                  <a:schemeClr val="dk1"/>
                </a:solidFill>
                <a:ea typeface="Arial"/>
                <a:cs typeface="Arial"/>
                <a:sym typeface="Arial"/>
              </a:rPr>
              <a:t>  Families were encouraged to turn their gardens into allotments, in order to grow their own fruit and vegetables.</a:t>
            </a:r>
            <a:endParaRPr lang="en-GB" sz="1600" dirty="0"/>
          </a:p>
        </p:txBody>
      </p:sp>
      <p:pic>
        <p:nvPicPr>
          <p:cNvPr id="7" name="Picture 6">
            <a:extLst>
              <a:ext uri="{FF2B5EF4-FFF2-40B4-BE49-F238E27FC236}">
                <a16:creationId xmlns:a16="http://schemas.microsoft.com/office/drawing/2014/main" id="{70F5920F-0443-4AA2-BF55-D65FB0848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74367" y="2020058"/>
            <a:ext cx="3866467" cy="3866467"/>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4" name="Oval 3">
            <a:extLst>
              <a:ext uri="{FF2B5EF4-FFF2-40B4-BE49-F238E27FC236}">
                <a16:creationId xmlns:a16="http://schemas.microsoft.com/office/drawing/2014/main" id="{B480FA5D-289B-4D1F-8B78-F66DF85836A7}"/>
              </a:ext>
            </a:extLst>
          </p:cNvPr>
          <p:cNvSpPr/>
          <p:nvPr/>
        </p:nvSpPr>
        <p:spPr>
          <a:xfrm>
            <a:off x="4572000" y="2020058"/>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8077459-DC01-4032-B53D-22CE8106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3163" y="2213962"/>
            <a:ext cx="2953016" cy="3878863"/>
          </a:xfrm>
          <a:prstGeom prst="rect">
            <a:avLst/>
          </a:prstGeom>
        </p:spPr>
      </p:pic>
    </p:spTree>
    <p:extLst>
      <p:ext uri="{BB962C8B-B14F-4D97-AF65-F5344CB8AC3E}">
        <p14:creationId xmlns:p14="http://schemas.microsoft.com/office/powerpoint/2010/main" val="37733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12" name="TextBox 11">
            <a:extLst>
              <a:ext uri="{FF2B5EF4-FFF2-40B4-BE49-F238E27FC236}">
                <a16:creationId xmlns:a16="http://schemas.microsoft.com/office/drawing/2014/main" id="{C5DB6E0A-609D-4565-8C81-8038B97A8489}"/>
              </a:ext>
            </a:extLst>
          </p:cNvPr>
          <p:cNvSpPr txBox="1"/>
          <p:nvPr/>
        </p:nvSpPr>
        <p:spPr>
          <a:xfrm>
            <a:off x="756736" y="2020057"/>
            <a:ext cx="7631613" cy="1825802"/>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A weekly ration for one person was usually:</a:t>
            </a:r>
            <a:endParaRPr lang="en-GB" sz="1600" dirty="0"/>
          </a:p>
          <a:p>
            <a:pPr lvl="0"/>
            <a:r>
              <a:rPr lang="en-GB" sz="1600" dirty="0">
                <a:solidFill>
                  <a:schemeClr val="dk1"/>
                </a:solidFill>
                <a:ea typeface="Arial"/>
                <a:cs typeface="Arial"/>
                <a:sym typeface="Arial"/>
              </a:rPr>
              <a:t>50g butter, 225g sugar, 50g cheese, 100g bacon or ham, 1 egg, 100g margarine, 1.8 litre of milk, 50g of tea.</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A simple thing like making a birthday cake became a maths challenge for the cook! The whole family’s ration of sugar, butter and eggs would have to be used.</a:t>
            </a:r>
            <a:endParaRPr lang="en-GB" sz="1600" dirty="0"/>
          </a:p>
        </p:txBody>
      </p:sp>
      <p:sp>
        <p:nvSpPr>
          <p:cNvPr id="13" name="TextBox 12">
            <a:extLst>
              <a:ext uri="{FF2B5EF4-FFF2-40B4-BE49-F238E27FC236}">
                <a16:creationId xmlns:a16="http://schemas.microsoft.com/office/drawing/2014/main" id="{37080826-C252-498A-B8DD-BADA1A0D0A0A}"/>
              </a:ext>
            </a:extLst>
          </p:cNvPr>
          <p:cNvSpPr txBox="1"/>
          <p:nvPr/>
        </p:nvSpPr>
        <p:spPr>
          <a:xfrm>
            <a:off x="755650" y="4106435"/>
            <a:ext cx="7632699" cy="1815882"/>
          </a:xfrm>
          <a:prstGeom prst="rect">
            <a:avLst/>
          </a:prstGeom>
          <a:noFill/>
          <a:ln w="28575">
            <a:noFill/>
          </a:ln>
        </p:spPr>
        <p:txBody>
          <a:bodyPr wrap="square" lIns="0" rIns="108000" rtlCol="0">
            <a:spAutoFit/>
          </a:bodyPr>
          <a:lstStyle/>
          <a:p>
            <a:pPr lvl="0"/>
            <a:r>
              <a:rPr lang="en-GB" sz="1600" dirty="0">
                <a:solidFill>
                  <a:schemeClr val="dk1"/>
                </a:solidFill>
                <a:ea typeface="Arial"/>
                <a:cs typeface="Arial"/>
                <a:sym typeface="Arial"/>
              </a:rPr>
              <a:t>People were inventive during the time of rationing. A substitute called powdered egg was used (it tastes about as nice as it sounds!). Popular recipes included: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Cake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Rabbit Stew</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Vegetable and Oatmeal Casserole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Mock Fish Cakes</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Mayonnaise</a:t>
            </a:r>
            <a:endParaRPr lang="en-GB" sz="1600" dirty="0"/>
          </a:p>
        </p:txBody>
      </p:sp>
      <p:pic>
        <p:nvPicPr>
          <p:cNvPr id="3" name="Picture 2">
            <a:extLst>
              <a:ext uri="{FF2B5EF4-FFF2-40B4-BE49-F238E27FC236}">
                <a16:creationId xmlns:a16="http://schemas.microsoft.com/office/drawing/2014/main" id="{A4ED2A3A-C8D9-41D1-96B3-F91342D7C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3739" y="5014376"/>
            <a:ext cx="2014611" cy="1045696"/>
          </a:xfrm>
          <a:prstGeom prst="rect">
            <a:avLst/>
          </a:prstGeom>
        </p:spPr>
      </p:pic>
    </p:spTree>
    <p:extLst>
      <p:ext uri="{BB962C8B-B14F-4D97-AF65-F5344CB8AC3E}">
        <p14:creationId xmlns:p14="http://schemas.microsoft.com/office/powerpoint/2010/main" val="21737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Effect transition="in" filter="fade">
                                      <p:cBhvr>
                                        <p:cTn id="37"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5012104" cy="1569660"/>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Rationing of some food continued until 1954, nine years after the end of the war! It was an exciting time, although a bit confusing for some children. Children hadn’t seen bananas for so many years</a:t>
            </a:r>
            <a:r>
              <a:rPr lang="en-GB" sz="1600" dirty="0">
                <a:solidFill>
                  <a:schemeClr val="dk1"/>
                </a:solidFill>
              </a:rPr>
              <a:t> that</a:t>
            </a:r>
            <a:r>
              <a:rPr lang="en-GB" sz="1600" dirty="0">
                <a:solidFill>
                  <a:schemeClr val="dk1"/>
                </a:solidFill>
                <a:ea typeface="Arial"/>
                <a:cs typeface="Arial"/>
                <a:sym typeface="Arial"/>
              </a:rPr>
              <a:t> some didn’t know how to eat them and tried to eat them with the skin on!  </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Think about all the food you would miss if you had lived at this time. What could you have eaten instead?</a:t>
            </a:r>
          </a:p>
        </p:txBody>
      </p:sp>
      <p:pic>
        <p:nvPicPr>
          <p:cNvPr id="3" name="Picture 2">
            <a:extLst>
              <a:ext uri="{FF2B5EF4-FFF2-40B4-BE49-F238E27FC236}">
                <a16:creationId xmlns:a16="http://schemas.microsoft.com/office/drawing/2014/main" id="{1672CDA6-656C-4A56-B2D6-43104CC72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97022" y="2086478"/>
            <a:ext cx="4091328" cy="3371863"/>
          </a:xfrm>
          <a:prstGeom prst="rect">
            <a:avLst/>
          </a:prstGeom>
        </p:spPr>
      </p:pic>
    </p:spTree>
    <p:extLst>
      <p:ext uri="{BB962C8B-B14F-4D97-AF65-F5344CB8AC3E}">
        <p14:creationId xmlns:p14="http://schemas.microsoft.com/office/powerpoint/2010/main" val="8832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01196EE-1D63-4DB7-B71B-EA5991D42893}"/>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From 7</a:t>
            </a:r>
            <a:r>
              <a:rPr lang="en-GB" sz="1600" baseline="30000" dirty="0">
                <a:ea typeface="Arial"/>
                <a:cs typeface="Arial"/>
                <a:sym typeface="Arial"/>
              </a:rPr>
              <a:t>th</a:t>
            </a:r>
            <a:r>
              <a:rPr lang="en-GB" sz="1600" dirty="0">
                <a:ea typeface="Arial"/>
                <a:cs typeface="Arial"/>
                <a:sym typeface="Arial"/>
              </a:rPr>
              <a:t> September 1940, London was bombed every night (and sometimes during the daytime) for 57 days in a row. 17,500 people lost their lives.</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Bombing</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50" y="1914425"/>
            <a:ext cx="6550758"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As the war progressed, Germany targeted British cities as part of their bombing campaign. Click on the map to find out more.</a:t>
            </a:r>
            <a:endParaRPr lang="en-GB" sz="1600" dirty="0"/>
          </a:p>
        </p:txBody>
      </p:sp>
      <p:pic>
        <p:nvPicPr>
          <p:cNvPr id="6" name="Picture 5">
            <a:extLst>
              <a:ext uri="{FF2B5EF4-FFF2-40B4-BE49-F238E27FC236}">
                <a16:creationId xmlns:a16="http://schemas.microsoft.com/office/drawing/2014/main" id="{D8D458DE-CA21-4B84-A402-CAD5F312B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1833" y="1914425"/>
            <a:ext cx="3146130" cy="4467325"/>
          </a:xfrm>
          <a:prstGeom prst="rect">
            <a:avLst/>
          </a:prstGeom>
        </p:spPr>
      </p:pic>
      <p:sp>
        <p:nvSpPr>
          <p:cNvPr id="9" name="Oval 8">
            <a:extLst>
              <a:ext uri="{FF2B5EF4-FFF2-40B4-BE49-F238E27FC236}">
                <a16:creationId xmlns:a16="http://schemas.microsoft.com/office/drawing/2014/main" id="{C0D516DE-9B82-499E-BC47-DBF65E5CF667}"/>
              </a:ext>
            </a:extLst>
          </p:cNvPr>
          <p:cNvSpPr/>
          <p:nvPr/>
        </p:nvSpPr>
        <p:spPr>
          <a:xfrm>
            <a:off x="7816362" y="5451231"/>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A4CC31B-6D53-4B0A-95AF-6D1691406D70}"/>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Coventry was bombed on 14</a:t>
            </a:r>
            <a:r>
              <a:rPr lang="en-GB" sz="1600" baseline="30000" dirty="0">
                <a:ea typeface="Arial"/>
                <a:cs typeface="Arial"/>
                <a:sym typeface="Arial"/>
              </a:rPr>
              <a:t>th</a:t>
            </a:r>
            <a:r>
              <a:rPr lang="en-GB" sz="1600" dirty="0">
                <a:ea typeface="Arial"/>
                <a:cs typeface="Arial"/>
                <a:sym typeface="Arial"/>
              </a:rPr>
              <a:t> – 15</a:t>
            </a:r>
            <a:r>
              <a:rPr lang="en-GB" sz="1600" baseline="30000" dirty="0">
                <a:ea typeface="Arial"/>
                <a:cs typeface="Arial"/>
                <a:sym typeface="Arial"/>
              </a:rPr>
              <a:t>th</a:t>
            </a:r>
            <a:r>
              <a:rPr lang="en-GB" sz="1600" dirty="0">
                <a:ea typeface="Arial"/>
                <a:cs typeface="Arial"/>
                <a:sym typeface="Arial"/>
              </a:rPr>
              <a:t> November 1940. Coventry Cathedral was destroyed and one third of all the city’s houses were damaged. 568 people were killed.</a:t>
            </a:r>
            <a:endParaRPr lang="en-GB" sz="1600" dirty="0"/>
          </a:p>
        </p:txBody>
      </p:sp>
      <p:sp>
        <p:nvSpPr>
          <p:cNvPr id="16" name="Oval 15">
            <a:extLst>
              <a:ext uri="{FF2B5EF4-FFF2-40B4-BE49-F238E27FC236}">
                <a16:creationId xmlns:a16="http://schemas.microsoft.com/office/drawing/2014/main" id="{F5CE901F-1E54-47AE-86F1-FD03361FE008}"/>
              </a:ext>
            </a:extLst>
          </p:cNvPr>
          <p:cNvSpPr/>
          <p:nvPr/>
        </p:nvSpPr>
        <p:spPr>
          <a:xfrm>
            <a:off x="7606366" y="5007219"/>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540AD2D-2ADF-40F0-9531-1B641151A63C}"/>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Birmingham was the third most bombed city. It was bombed over several months.</a:t>
            </a:r>
            <a:endParaRPr lang="en-GB" sz="1600" dirty="0"/>
          </a:p>
        </p:txBody>
      </p:sp>
      <p:sp>
        <p:nvSpPr>
          <p:cNvPr id="18" name="Oval 17">
            <a:extLst>
              <a:ext uri="{FF2B5EF4-FFF2-40B4-BE49-F238E27FC236}">
                <a16:creationId xmlns:a16="http://schemas.microsoft.com/office/drawing/2014/main" id="{B52741F8-6E62-47C0-BE32-D806A36D6BE4}"/>
              </a:ext>
            </a:extLst>
          </p:cNvPr>
          <p:cNvSpPr/>
          <p:nvPr/>
        </p:nvSpPr>
        <p:spPr>
          <a:xfrm>
            <a:off x="7406631" y="496325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4947889B-B5B0-420F-975E-9DF3465BF349}"/>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Liverpool was the second most bombed city after London. 1,900 people were killed and 70,000 people were made homeless due to the damage done to their houses.</a:t>
            </a:r>
            <a:endParaRPr lang="en-GB" sz="1600" dirty="0"/>
          </a:p>
        </p:txBody>
      </p:sp>
      <p:sp>
        <p:nvSpPr>
          <p:cNvPr id="22" name="Oval 21">
            <a:extLst>
              <a:ext uri="{FF2B5EF4-FFF2-40B4-BE49-F238E27FC236}">
                <a16:creationId xmlns:a16="http://schemas.microsoft.com/office/drawing/2014/main" id="{4672FA62-6476-430F-9D5F-E3FABE58333B}"/>
              </a:ext>
            </a:extLst>
          </p:cNvPr>
          <p:cNvSpPr/>
          <p:nvPr/>
        </p:nvSpPr>
        <p:spPr>
          <a:xfrm>
            <a:off x="7306408" y="47734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794B9E57-1AA5-4BFE-96AE-A671CDC02581}"/>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Cardiff docks were important for bringing supplies in to the country. 355 people were killed during the bombing.</a:t>
            </a:r>
            <a:endParaRPr lang="en-GB" sz="1600" dirty="0"/>
          </a:p>
        </p:txBody>
      </p:sp>
      <p:sp>
        <p:nvSpPr>
          <p:cNvPr id="24" name="Oval 23">
            <a:extLst>
              <a:ext uri="{FF2B5EF4-FFF2-40B4-BE49-F238E27FC236}">
                <a16:creationId xmlns:a16="http://schemas.microsoft.com/office/drawing/2014/main" id="{A656009F-5DCF-4B2A-9ADF-5374CEA8C445}"/>
              </a:ext>
            </a:extLst>
          </p:cNvPr>
          <p:cNvSpPr/>
          <p:nvPr/>
        </p:nvSpPr>
        <p:spPr>
          <a:xfrm>
            <a:off x="7139354" y="536192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36863EE-4806-4321-B3C0-E3C3718E149B}"/>
              </a:ext>
            </a:extLst>
          </p:cNvPr>
          <p:cNvSpPr txBox="1"/>
          <p:nvPr/>
        </p:nvSpPr>
        <p:spPr>
          <a:xfrm>
            <a:off x="755649"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The majority of Plymouth city centre was totally destroyed during bombing raids. 900 died and 40,000 people were left homeless.</a:t>
            </a:r>
            <a:endParaRPr lang="en-GB" sz="1600" dirty="0"/>
          </a:p>
        </p:txBody>
      </p:sp>
      <p:sp>
        <p:nvSpPr>
          <p:cNvPr id="26" name="Oval 25">
            <a:extLst>
              <a:ext uri="{FF2B5EF4-FFF2-40B4-BE49-F238E27FC236}">
                <a16:creationId xmlns:a16="http://schemas.microsoft.com/office/drawing/2014/main" id="{6963449F-DC40-4CB0-92DF-20BB892DBD33}"/>
              </a:ext>
            </a:extLst>
          </p:cNvPr>
          <p:cNvSpPr/>
          <p:nvPr/>
        </p:nvSpPr>
        <p:spPr>
          <a:xfrm>
            <a:off x="6742791" y="5839057"/>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FE00B8B-2419-484D-A9CF-079268E82330}"/>
              </a:ext>
            </a:extLst>
          </p:cNvPr>
          <p:cNvSpPr txBox="1"/>
          <p:nvPr/>
        </p:nvSpPr>
        <p:spPr>
          <a:xfrm>
            <a:off x="755650"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Clydebank was an important </a:t>
            </a:r>
            <a:r>
              <a:rPr lang="en-GB" sz="1600" dirty="0">
                <a:solidFill>
                  <a:schemeClr val="dk1"/>
                </a:solidFill>
              </a:rPr>
              <a:t>shipbuilding</a:t>
            </a:r>
            <a:r>
              <a:rPr lang="en-GB" sz="1600" dirty="0">
                <a:solidFill>
                  <a:schemeClr val="dk1"/>
                </a:solidFill>
                <a:ea typeface="Arial"/>
                <a:cs typeface="Arial"/>
                <a:sym typeface="Arial"/>
              </a:rPr>
              <a:t> town and was badly bombed. Over half of the city was made homeless after the bombing raids.</a:t>
            </a:r>
            <a:endParaRPr lang="en-GB" sz="1600" dirty="0"/>
          </a:p>
        </p:txBody>
      </p:sp>
      <p:sp>
        <p:nvSpPr>
          <p:cNvPr id="29" name="Oval 28">
            <a:extLst>
              <a:ext uri="{FF2B5EF4-FFF2-40B4-BE49-F238E27FC236}">
                <a16:creationId xmlns:a16="http://schemas.microsoft.com/office/drawing/2014/main" id="{812AB5C7-85B4-4A09-B83D-87411BF5A940}"/>
              </a:ext>
            </a:extLst>
          </p:cNvPr>
          <p:cNvSpPr/>
          <p:nvPr/>
        </p:nvSpPr>
        <p:spPr>
          <a:xfrm>
            <a:off x="7055827" y="3967240"/>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3EC717E-E456-469E-B94B-9E8386EB959C}"/>
              </a:ext>
            </a:extLst>
          </p:cNvPr>
          <p:cNvSpPr txBox="1"/>
          <p:nvPr/>
        </p:nvSpPr>
        <p:spPr>
          <a:xfrm>
            <a:off x="755648"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Belfast docks and shipyards were targeted. 1,000 people were killed and 100,000 people were left homeless.</a:t>
            </a:r>
            <a:endParaRPr lang="en-GB" sz="1600" dirty="0"/>
          </a:p>
        </p:txBody>
      </p:sp>
      <p:sp>
        <p:nvSpPr>
          <p:cNvPr id="32" name="Oval 31">
            <a:extLst>
              <a:ext uri="{FF2B5EF4-FFF2-40B4-BE49-F238E27FC236}">
                <a16:creationId xmlns:a16="http://schemas.microsoft.com/office/drawing/2014/main" id="{C812A43D-FE28-42B7-9688-7C8FC7E1FBCF}"/>
              </a:ext>
            </a:extLst>
          </p:cNvPr>
          <p:cNvSpPr/>
          <p:nvPr/>
        </p:nvSpPr>
        <p:spPr>
          <a:xfrm>
            <a:off x="6627934" y="4189894"/>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498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2"/>
                                        </p:tgtEl>
                                      </p:cBhvr>
                                    </p:animEffect>
                                    <p:set>
                                      <p:cBhvr>
                                        <p:cTn id="63" dur="1" fill="hold">
                                          <p:stCondLst>
                                            <p:cond delay="499"/>
                                          </p:stCondLst>
                                        </p:cTn>
                                        <p:tgtEl>
                                          <p:spTgt spid="22"/>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3"/>
                                        </p:tgtEl>
                                      </p:cBhvr>
                                    </p:animEffect>
                                    <p:set>
                                      <p:cBhvr>
                                        <p:cTn id="78" dur="1" fill="hold">
                                          <p:stCondLst>
                                            <p:cond delay="499"/>
                                          </p:stCondLst>
                                        </p:cTn>
                                        <p:tgtEl>
                                          <p:spTgt spid="23"/>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26"/>
                                        </p:tgtEl>
                                      </p:cBhvr>
                                    </p:animEffect>
                                    <p:set>
                                      <p:cBhvr>
                                        <p:cTn id="90" dur="1" fill="hold">
                                          <p:stCondLst>
                                            <p:cond delay="499"/>
                                          </p:stCondLst>
                                        </p:cTn>
                                        <p:tgtEl>
                                          <p:spTgt spid="26"/>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fade">
                                      <p:cBhvr>
                                        <p:cTn id="100" dur="5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28"/>
                                        </p:tgtEl>
                                      </p:cBhvr>
                                    </p:animEffect>
                                    <p:set>
                                      <p:cBhvr>
                                        <p:cTn id="105" dur="1" fill="hold">
                                          <p:stCondLst>
                                            <p:cond delay="499"/>
                                          </p:stCondLst>
                                        </p:cTn>
                                        <p:tgtEl>
                                          <p:spTgt spid="2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9"/>
                                        </p:tgtEl>
                                      </p:cBhvr>
                                    </p:animEffect>
                                    <p:set>
                                      <p:cBhvr>
                                        <p:cTn id="108" dur="1" fill="hold">
                                          <p:stCondLst>
                                            <p:cond delay="499"/>
                                          </p:stCondLst>
                                        </p:cTn>
                                        <p:tgtEl>
                                          <p:spTgt spid="2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9" grpId="0" animBg="1"/>
      <p:bldP spid="9"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8" grpId="0" animBg="1"/>
      <p:bldP spid="28" grpId="1" animBg="1"/>
      <p:bldP spid="29" grpId="0" animBg="1"/>
      <p:bldP spid="29" grpId="1" animBg="1"/>
      <p:bldP spid="30" grpId="0" animBg="1"/>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443879" cy="4278094"/>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At the start of the war, the government realised that cities would be targeted. They decided to encourage parents to allow their children to be </a:t>
            </a:r>
            <a:r>
              <a:rPr lang="en-GB" sz="1600" b="1" dirty="0">
                <a:solidFill>
                  <a:schemeClr val="dk1"/>
                </a:solidFill>
                <a:ea typeface="Arial"/>
                <a:cs typeface="Arial"/>
                <a:sym typeface="Arial"/>
                <a:hlinkClick r:id="" action="ppaction://noaction"/>
              </a:rPr>
              <a:t>evacuated</a:t>
            </a:r>
            <a:r>
              <a:rPr lang="en-GB" sz="1600" dirty="0">
                <a:solidFill>
                  <a:schemeClr val="dk1"/>
                </a:solidFill>
                <a:ea typeface="Arial"/>
                <a:cs typeface="Arial"/>
                <a:sym typeface="Arial"/>
              </a:rPr>
              <a:t> to safer, rural locations.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Parents were given a list of things to pack for their children. The children had labels attached to them with their name, age and home address on them.</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Children were taken on trains or buses to their new locations. A person called a billeting officer would collect the children and take them to a village hall. People who had volunteered to take in the evacuees would then walk amongst them and choose the children they liked the look of.</a:t>
            </a:r>
            <a:endParaRPr lang="en-GB" sz="1600" dirty="0"/>
          </a:p>
          <a:p>
            <a:pPr lvl="0"/>
            <a:endParaRPr lang="en-GB" sz="1600" dirty="0"/>
          </a:p>
        </p:txBody>
      </p:sp>
      <p:pic>
        <p:nvPicPr>
          <p:cNvPr id="5" name="Picture 4">
            <a:extLst>
              <a:ext uri="{FF2B5EF4-FFF2-40B4-BE49-F238E27FC236}">
                <a16:creationId xmlns:a16="http://schemas.microsoft.com/office/drawing/2014/main" id="{6E5624D4-1136-4964-9A81-3C5FE4A61C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76" r="28720"/>
          <a:stretch/>
        </p:blipFill>
        <p:spPr>
          <a:xfrm>
            <a:off x="5299440" y="1914425"/>
            <a:ext cx="3088910" cy="3088910"/>
          </a:xfrm>
          <a:prstGeom prst="flowChartConnector">
            <a:avLst/>
          </a:prstGeom>
        </p:spPr>
      </p:pic>
      <p:sp>
        <p:nvSpPr>
          <p:cNvPr id="33" name="Oval 32">
            <a:extLst>
              <a:ext uri="{FF2B5EF4-FFF2-40B4-BE49-F238E27FC236}">
                <a16:creationId xmlns:a16="http://schemas.microsoft.com/office/drawing/2014/main" id="{17A868A2-A5F9-4CD3-9D2A-6E1FDD3DCDD7}"/>
              </a:ext>
            </a:extLst>
          </p:cNvPr>
          <p:cNvSpPr/>
          <p:nvPr/>
        </p:nvSpPr>
        <p:spPr>
          <a:xfrm>
            <a:off x="5299440" y="1914426"/>
            <a:ext cx="3088910" cy="308890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836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fade">
                                      <p:cBhvr>
                                        <p:cTn id="12" dur="5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Effect transition="in" filter="fade">
                                      <p:cBhvr>
                                        <p:cTn id="1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994307"/>
          </a:xfrm>
          <a:prstGeom prst="rect">
            <a:avLst/>
          </a:prstGeom>
          <a:solidFill>
            <a:srgbClr val="FFFFFF"/>
          </a:solidFill>
          <a:ln w="28575">
            <a:solidFill>
              <a:srgbClr val="0675AA"/>
            </a:solidFill>
          </a:ln>
        </p:spPr>
        <p:txBody>
          <a:bodyPr wrap="square" lIns="180000" rIns="900000" rtlCol="0" anchor="ctr">
            <a:noAutofit/>
          </a:bodyPr>
          <a:lstStyle/>
          <a:p>
            <a:pPr lvl="0"/>
            <a:r>
              <a:rPr lang="en-GB" sz="1600" dirty="0">
                <a:solidFill>
                  <a:schemeClr val="dk1"/>
                </a:solidFill>
                <a:ea typeface="Arial"/>
                <a:cs typeface="Arial"/>
                <a:sym typeface="Arial"/>
              </a:rPr>
              <a:t>Over one million children were evacuated during the Second World War. Thousands of children were sent to places such as Australia and New Zealand.</a:t>
            </a:r>
            <a:endParaRPr lang="en-GB" sz="1600" dirty="0"/>
          </a:p>
        </p:txBody>
      </p:sp>
      <p:sp>
        <p:nvSpPr>
          <p:cNvPr id="13" name="TextBox 12">
            <a:extLst>
              <a:ext uri="{FF2B5EF4-FFF2-40B4-BE49-F238E27FC236}">
                <a16:creationId xmlns:a16="http://schemas.microsoft.com/office/drawing/2014/main" id="{B2F55F54-D3D3-4BF2-9771-4CD6C3452828}"/>
              </a:ext>
            </a:extLst>
          </p:cNvPr>
          <p:cNvSpPr txBox="1"/>
          <p:nvPr/>
        </p:nvSpPr>
        <p:spPr>
          <a:xfrm>
            <a:off x="1193075" y="4130040"/>
            <a:ext cx="4964554" cy="338554"/>
          </a:xfrm>
          <a:prstGeom prst="rect">
            <a:avLst/>
          </a:prstGeom>
          <a:noFill/>
          <a:ln w="28575">
            <a:noFill/>
          </a:ln>
        </p:spPr>
        <p:txBody>
          <a:bodyPr wrap="square" lIns="0" rIns="0" rtlCol="0">
            <a:spAutoFit/>
          </a:bodyPr>
          <a:lstStyle/>
          <a:p>
            <a:pPr>
              <a:buClr>
                <a:schemeClr val="dk1"/>
              </a:buClr>
              <a:buSzPts val="1800"/>
            </a:pPr>
            <a:r>
              <a:rPr lang="en-GB" sz="1600" dirty="0" smtClean="0">
                <a:solidFill>
                  <a:schemeClr val="dk1"/>
                </a:solidFill>
                <a:ea typeface="Arial"/>
                <a:cs typeface="Arial"/>
                <a:sym typeface="Arial"/>
              </a:rPr>
              <a:t>How do you think the bombing made children feel?</a:t>
            </a:r>
            <a:endParaRPr lang="en-GB" sz="1600" dirty="0">
              <a:solidFill>
                <a:schemeClr val="dk1"/>
              </a:solidFill>
              <a:ea typeface="Arial"/>
              <a:cs typeface="Arial"/>
              <a:sym typeface="Arial"/>
            </a:endParaRPr>
          </a:p>
        </p:txBody>
      </p:sp>
      <p:pic>
        <p:nvPicPr>
          <p:cNvPr id="3" name="Picture 2">
            <a:extLst>
              <a:ext uri="{FF2B5EF4-FFF2-40B4-BE49-F238E27FC236}">
                <a16:creationId xmlns:a16="http://schemas.microsoft.com/office/drawing/2014/main" id="{7CCEDE6C-826E-4BA2-81AE-5237BEA61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04" t="-1488" r="-596" b="39699"/>
          <a:stretch/>
        </p:blipFill>
        <p:spPr>
          <a:xfrm>
            <a:off x="5484231" y="1740633"/>
            <a:ext cx="3487260" cy="5117368"/>
          </a:xfrm>
          <a:prstGeom prst="rect">
            <a:avLst/>
          </a:prstGeom>
        </p:spPr>
      </p:pic>
    </p:spTree>
    <p:extLst>
      <p:ext uri="{BB962C8B-B14F-4D97-AF65-F5344CB8AC3E}">
        <p14:creationId xmlns:p14="http://schemas.microsoft.com/office/powerpoint/2010/main" val="409904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1348352" y="2024279"/>
            <a:ext cx="6288408"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For some children, evacuation was a positive experience. For others it was not. </a:t>
            </a:r>
            <a:r>
              <a:rPr lang="en-GB" sz="1600" dirty="0" smtClean="0">
                <a:solidFill>
                  <a:schemeClr val="dk1"/>
                </a:solidFill>
                <a:ea typeface="Arial"/>
                <a:cs typeface="Arial"/>
                <a:sym typeface="Arial"/>
              </a:rPr>
              <a:t>Think </a:t>
            </a:r>
            <a:r>
              <a:rPr lang="en-GB" sz="1600" dirty="0">
                <a:solidFill>
                  <a:schemeClr val="dk1"/>
                </a:solidFill>
                <a:ea typeface="Arial"/>
                <a:cs typeface="Arial"/>
                <a:sym typeface="Arial"/>
              </a:rPr>
              <a:t>about the positives and negatives of being evacuated.</a:t>
            </a:r>
          </a:p>
        </p:txBody>
      </p:sp>
      <p:graphicFrame>
        <p:nvGraphicFramePr>
          <p:cNvPr id="2" name="Table 1">
            <a:extLst>
              <a:ext uri="{FF2B5EF4-FFF2-40B4-BE49-F238E27FC236}">
                <a16:creationId xmlns:a16="http://schemas.microsoft.com/office/drawing/2014/main" id="{A87831EC-25B1-43B6-A184-5249A3A4B450}"/>
              </a:ext>
            </a:extLst>
          </p:cNvPr>
          <p:cNvGraphicFramePr>
            <a:graphicFrameLocks noGrp="1"/>
          </p:cNvGraphicFramePr>
          <p:nvPr>
            <p:extLst>
              <p:ext uri="{D42A27DB-BD31-4B8C-83A1-F6EECF244321}">
                <p14:modId xmlns:p14="http://schemas.microsoft.com/office/powerpoint/2010/main" val="979894136"/>
              </p:ext>
            </p:extLst>
          </p:nvPr>
        </p:nvGraphicFramePr>
        <p:xfrm>
          <a:off x="1139825" y="2766279"/>
          <a:ext cx="6864350" cy="3126504"/>
        </p:xfrm>
        <a:graphic>
          <a:graphicData uri="http://schemas.openxmlformats.org/drawingml/2006/table">
            <a:tbl>
              <a:tblPr firstRow="1" bandRow="1">
                <a:tableStyleId>{7DF18680-E054-41AD-8BC1-D1AEF772440D}</a:tableStyleId>
              </a:tblPr>
              <a:tblGrid>
                <a:gridCol w="3432175">
                  <a:extLst>
                    <a:ext uri="{9D8B030D-6E8A-4147-A177-3AD203B41FA5}">
                      <a16:colId xmlns:a16="http://schemas.microsoft.com/office/drawing/2014/main" val="2481606385"/>
                    </a:ext>
                  </a:extLst>
                </a:gridCol>
                <a:gridCol w="3432175">
                  <a:extLst>
                    <a:ext uri="{9D8B030D-6E8A-4147-A177-3AD203B41FA5}">
                      <a16:colId xmlns:a16="http://schemas.microsoft.com/office/drawing/2014/main" val="2219063323"/>
                    </a:ext>
                  </a:extLst>
                </a:gridCol>
              </a:tblGrid>
              <a:tr h="781626">
                <a:tc>
                  <a:txBody>
                    <a:bodyPr/>
                    <a:lstStyle/>
                    <a:p>
                      <a:pPr algn="l"/>
                      <a:r>
                        <a:rPr lang="en-GB" sz="1800" b="0" dirty="0">
                          <a:latin typeface="+mn-lt"/>
                        </a:rPr>
                        <a:t>Positive Points of Evacuation</a:t>
                      </a:r>
                    </a:p>
                  </a:txBody>
                  <a:tcPr anchor="ctr">
                    <a:solidFill>
                      <a:srgbClr val="0675A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mn-lt"/>
                        </a:rPr>
                        <a:t>Negative Points of Evacuation</a:t>
                      </a:r>
                    </a:p>
                  </a:txBody>
                  <a:tcPr anchor="ctr">
                    <a:solidFill>
                      <a:srgbClr val="0675AA"/>
                    </a:solidFill>
                  </a:tcPr>
                </a:tc>
                <a:extLst>
                  <a:ext uri="{0D108BD9-81ED-4DB2-BD59-A6C34878D82A}">
                    <a16:rowId xmlns:a16="http://schemas.microsoft.com/office/drawing/2014/main" val="1652026922"/>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u="none" strike="noStrike" cap="none" dirty="0">
                          <a:latin typeface="+mn-lt"/>
                          <a:ea typeface="Arial"/>
                          <a:cs typeface="Arial"/>
                          <a:sym typeface="Arial"/>
                        </a:rPr>
                        <a:t>Children were kept safe </a:t>
                      </a:r>
                      <a:br>
                        <a:rPr lang="en-GB" sz="1600" u="none" strike="noStrike" cap="none" dirty="0">
                          <a:latin typeface="+mn-lt"/>
                          <a:ea typeface="Arial"/>
                          <a:cs typeface="Arial"/>
                          <a:sym typeface="Arial"/>
                        </a:rPr>
                      </a:br>
                      <a:r>
                        <a:rPr lang="en-GB" sz="1600" u="none" strike="noStrike" cap="none" dirty="0">
                          <a:latin typeface="+mn-lt"/>
                          <a:ea typeface="Arial"/>
                          <a:cs typeface="Arial"/>
                          <a:sym typeface="Arial"/>
                        </a:rPr>
                        <a:t>from bombs.</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Children missed their parents.</a:t>
                      </a:r>
                      <a:endParaRPr lang="en-GB" sz="1600" dirty="0">
                        <a:latin typeface="+mn-lt"/>
                      </a:endParaRPr>
                    </a:p>
                  </a:txBody>
                  <a:tcPr anchor="ctr"/>
                </a:tc>
                <a:extLst>
                  <a:ext uri="{0D108BD9-81ED-4DB2-BD59-A6C34878D82A}">
                    <a16:rowId xmlns:a16="http://schemas.microsoft.com/office/drawing/2014/main" val="1227146900"/>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Children got to live in the peaceful, beautiful countryside.</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Sometimes brothers and sisters were kept in separate places.</a:t>
                      </a:r>
                      <a:endParaRPr lang="en-GB" sz="1600" dirty="0">
                        <a:latin typeface="+mn-lt"/>
                      </a:endParaRPr>
                    </a:p>
                  </a:txBody>
                  <a:tcPr anchor="ctr"/>
                </a:tc>
                <a:extLst>
                  <a:ext uri="{0D108BD9-81ED-4DB2-BD59-A6C34878D82A}">
                    <a16:rowId xmlns:a16="http://schemas.microsoft.com/office/drawing/2014/main" val="157912559"/>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Many children stayed with </a:t>
                      </a:r>
                      <a:br>
                        <a:rPr lang="en-GB" sz="1600" dirty="0">
                          <a:latin typeface="+mn-lt"/>
                          <a:ea typeface="Arial"/>
                          <a:cs typeface="Arial"/>
                          <a:sym typeface="Arial"/>
                        </a:rPr>
                      </a:br>
                      <a:r>
                        <a:rPr lang="en-GB" sz="1600" dirty="0">
                          <a:latin typeface="+mn-lt"/>
                          <a:ea typeface="Arial"/>
                          <a:cs typeface="Arial"/>
                          <a:sym typeface="Arial"/>
                        </a:rPr>
                        <a:t>caring people.</a:t>
                      </a: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 children stayed with people who weren’t very nice to them.</a:t>
                      </a:r>
                      <a:endParaRPr lang="en-GB" sz="1600" dirty="0">
                        <a:latin typeface="+mn-lt"/>
                      </a:endParaRPr>
                    </a:p>
                  </a:txBody>
                  <a:tcPr anchor="ctr"/>
                </a:tc>
                <a:extLst>
                  <a:ext uri="{0D108BD9-81ED-4DB2-BD59-A6C34878D82A}">
                    <a16:rowId xmlns:a16="http://schemas.microsoft.com/office/drawing/2014/main" val="3196518442"/>
                  </a:ext>
                </a:extLst>
              </a:tr>
            </a:tbl>
          </a:graphicData>
        </a:graphic>
      </p:graphicFrame>
    </p:spTree>
    <p:extLst>
      <p:ext uri="{BB962C8B-B14F-4D97-AF65-F5344CB8AC3E}">
        <p14:creationId xmlns:p14="http://schemas.microsoft.com/office/powerpoint/2010/main" val="345757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4A83C91-8418-45C7-8E95-78C98F767459}"/>
              </a:ext>
            </a:extLst>
          </p:cNvPr>
          <p:cNvSpPr/>
          <p:nvPr/>
        </p:nvSpPr>
        <p:spPr>
          <a:xfrm>
            <a:off x="4695092" y="3262119"/>
            <a:ext cx="2893158" cy="2893158"/>
          </a:xfrm>
          <a:prstGeom prst="ellipse">
            <a:avLst/>
          </a:prstGeom>
          <a:solidFill>
            <a:srgbClr val="B3C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7632700" cy="1019909"/>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Parents were given a list of things to pack for their children</a:t>
            </a:r>
            <a:r>
              <a:rPr lang="en-GB" sz="1600" dirty="0">
                <a:solidFill>
                  <a:schemeClr val="dk1"/>
                </a:solidFill>
              </a:rPr>
              <a:t> which included</a:t>
            </a:r>
            <a:r>
              <a:rPr lang="en-GB" sz="1600" dirty="0">
                <a:solidFill>
                  <a:schemeClr val="dk1"/>
                </a:solidFill>
                <a:ea typeface="Arial"/>
                <a:cs typeface="Arial"/>
                <a:sym typeface="Arial"/>
              </a:rPr>
              <a:t> a gas mask, underwear, pyjamas or a nightie, plimsolls, toothbrush, comb, a towel, soap, a flannel, handkerchiefs and a warm coat</a:t>
            </a:r>
            <a:r>
              <a:rPr lang="en-GB" sz="1600" dirty="0">
                <a:solidFill>
                  <a:schemeClr val="dk1"/>
                </a:solidFill>
              </a:rPr>
              <a:t>.</a:t>
            </a:r>
            <a:endParaRPr lang="en-GB" sz="1600" dirty="0"/>
          </a:p>
        </p:txBody>
      </p:sp>
      <p:sp>
        <p:nvSpPr>
          <p:cNvPr id="11" name="TextBox 10">
            <a:extLst>
              <a:ext uri="{FF2B5EF4-FFF2-40B4-BE49-F238E27FC236}">
                <a16:creationId xmlns:a16="http://schemas.microsoft.com/office/drawing/2014/main" id="{5348A2D1-5884-4AB0-95B7-FBFAD1FC4EA6}"/>
              </a:ext>
            </a:extLst>
          </p:cNvPr>
          <p:cNvSpPr txBox="1"/>
          <p:nvPr/>
        </p:nvSpPr>
        <p:spPr>
          <a:xfrm>
            <a:off x="755650" y="3354510"/>
            <a:ext cx="3816350" cy="2800767"/>
          </a:xfrm>
          <a:prstGeom prst="rect">
            <a:avLst/>
          </a:prstGeom>
          <a:noFill/>
          <a:ln w="28575">
            <a:noFill/>
          </a:ln>
        </p:spPr>
        <p:txBody>
          <a:bodyPr wrap="square" lIns="108000" rIns="0" rtlCol="0">
            <a:spAutoFit/>
          </a:bodyPr>
          <a:lstStyle/>
          <a:p>
            <a:pPr lvl="0"/>
            <a:r>
              <a:rPr lang="en-GB" sz="1600" dirty="0">
                <a:solidFill>
                  <a:schemeClr val="dk1"/>
                </a:solidFill>
                <a:ea typeface="Arial"/>
                <a:cs typeface="Arial"/>
                <a:sym typeface="Arial"/>
              </a:rPr>
              <a:t>This list doesn’t sound like very much, but some families struggled to even get these items. A lot of children who were being evacuated came from very poor families.</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Some children took a toy with them but it would have been something small. They had to be able to carry all their possessions themselves in one small suitcase. </a:t>
            </a:r>
            <a:endParaRPr lang="en-GB" sz="1600" dirty="0"/>
          </a:p>
        </p:txBody>
      </p:sp>
      <p:pic>
        <p:nvPicPr>
          <p:cNvPr id="4" name="Picture 3">
            <a:extLst>
              <a:ext uri="{FF2B5EF4-FFF2-40B4-BE49-F238E27FC236}">
                <a16:creationId xmlns:a16="http://schemas.microsoft.com/office/drawing/2014/main" id="{A8F15A99-63F0-4DC8-AA8A-5780E8605C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87629"/>
            <a:ext cx="3966240" cy="3042138"/>
          </a:xfrm>
          <a:prstGeom prst="rect">
            <a:avLst/>
          </a:prstGeom>
        </p:spPr>
      </p:pic>
    </p:spTree>
    <p:extLst>
      <p:ext uri="{BB962C8B-B14F-4D97-AF65-F5344CB8AC3E}">
        <p14:creationId xmlns:p14="http://schemas.microsoft.com/office/powerpoint/2010/main" val="48254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505064E-E631-4EE9-BF34-EA7E292919C2}"/>
              </a:ext>
            </a:extLst>
          </p:cNvPr>
          <p:cNvSpPr/>
          <p:nvPr/>
        </p:nvSpPr>
        <p:spPr>
          <a:xfrm>
            <a:off x="5425342" y="2499200"/>
            <a:ext cx="2963008" cy="2963008"/>
          </a:xfrm>
          <a:prstGeom prst="ellipse">
            <a:avLst/>
          </a:prstGeom>
          <a:solidFill>
            <a:srgbClr val="067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8" y="1947296"/>
            <a:ext cx="7632701"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Your task is to imagine you are being evacuated and you have to decide what </a:t>
            </a:r>
            <a:br>
              <a:rPr lang="en-GB" sz="1600" dirty="0">
                <a:solidFill>
                  <a:schemeClr val="dk1"/>
                </a:solidFill>
                <a:ea typeface="Arial"/>
                <a:cs typeface="Arial"/>
                <a:sym typeface="Arial"/>
              </a:rPr>
            </a:br>
            <a:r>
              <a:rPr lang="en-GB" sz="1600" dirty="0">
                <a:solidFill>
                  <a:schemeClr val="dk1"/>
                </a:solidFill>
                <a:ea typeface="Arial"/>
                <a:cs typeface="Arial"/>
                <a:sym typeface="Arial"/>
              </a:rPr>
              <a:t>to pack. </a:t>
            </a:r>
            <a:endParaRPr lang="en-GB" sz="1600" dirty="0"/>
          </a:p>
        </p:txBody>
      </p:sp>
      <p:pic>
        <p:nvPicPr>
          <p:cNvPr id="3" name="Picture 2">
            <a:extLst>
              <a:ext uri="{FF2B5EF4-FFF2-40B4-BE49-F238E27FC236}">
                <a16:creationId xmlns:a16="http://schemas.microsoft.com/office/drawing/2014/main" id="{CC9F9C1F-EA61-4C19-B029-3D72BF2F91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4646816" y="3120610"/>
            <a:ext cx="3554492" cy="2596261"/>
          </a:xfrm>
          <a:prstGeom prst="rect">
            <a:avLst/>
          </a:prstGeom>
        </p:spPr>
      </p:pic>
      <p:sp>
        <p:nvSpPr>
          <p:cNvPr id="4" name="TextBox 3">
            <a:extLst>
              <a:ext uri="{FF2B5EF4-FFF2-40B4-BE49-F238E27FC236}">
                <a16:creationId xmlns:a16="http://schemas.microsoft.com/office/drawing/2014/main" id="{1F852A86-F17C-4DC2-950B-040A82574D02}"/>
              </a:ext>
            </a:extLst>
          </p:cNvPr>
          <p:cNvSpPr txBox="1"/>
          <p:nvPr/>
        </p:nvSpPr>
        <p:spPr>
          <a:xfrm>
            <a:off x="755649" y="2654144"/>
            <a:ext cx="3816350" cy="3847207"/>
          </a:xfrm>
          <a:prstGeom prst="rect">
            <a:avLst/>
          </a:prstGeom>
          <a:noFill/>
        </p:spPr>
        <p:txBody>
          <a:bodyPr wrap="square" rtlCol="0">
            <a:spAutoFit/>
          </a:bodyPr>
          <a:lstStyle/>
          <a:p>
            <a:pPr lvl="0"/>
            <a:r>
              <a:rPr lang="en-GB" sz="1600" dirty="0">
                <a:solidFill>
                  <a:schemeClr val="dk1"/>
                </a:solidFill>
                <a:ea typeface="Arial"/>
                <a:cs typeface="Arial"/>
                <a:sym typeface="Arial"/>
              </a:rPr>
              <a:t>You will need to think about the following things:</a:t>
            </a:r>
          </a:p>
          <a:p>
            <a:pPr marL="285750" indent="-285750">
              <a:buFont typeface="Arial" panose="020B0604020202020204" pitchFamily="34" charset="0"/>
              <a:buChar char="•"/>
            </a:pPr>
            <a:r>
              <a:rPr lang="en-GB" sz="1600" dirty="0">
                <a:solidFill>
                  <a:schemeClr val="dk1"/>
                </a:solidFill>
                <a:ea typeface="Arial"/>
                <a:cs typeface="Arial"/>
                <a:sym typeface="Arial"/>
              </a:rPr>
              <a:t>What practical items will you need?</a:t>
            </a:r>
          </a:p>
          <a:p>
            <a:pPr marL="285750" indent="-285750">
              <a:buFont typeface="Arial" panose="020B0604020202020204" pitchFamily="34" charset="0"/>
              <a:buChar char="•"/>
            </a:pPr>
            <a:r>
              <a:rPr lang="en-GB" sz="1600" dirty="0">
                <a:solidFill>
                  <a:schemeClr val="dk1"/>
                </a:solidFill>
                <a:ea typeface="Arial"/>
                <a:cs typeface="Arial"/>
                <a:sym typeface="Arial"/>
              </a:rPr>
              <a:t>Will you take a toy?</a:t>
            </a:r>
          </a:p>
          <a:p>
            <a:pPr marL="285750" indent="-285750">
              <a:buFont typeface="Arial" panose="020B0604020202020204" pitchFamily="34" charset="0"/>
              <a:buChar char="•"/>
            </a:pPr>
            <a:r>
              <a:rPr lang="en-GB" sz="1600" dirty="0">
                <a:solidFill>
                  <a:schemeClr val="dk1"/>
                </a:solidFill>
                <a:ea typeface="Arial"/>
                <a:cs typeface="Arial"/>
                <a:sym typeface="Arial"/>
              </a:rPr>
              <a:t>Will you pack any items that remind you of home?</a:t>
            </a:r>
          </a:p>
          <a:p>
            <a:pPr marL="285750" indent="-285750">
              <a:buFont typeface="Arial" panose="020B0604020202020204" pitchFamily="34" charset="0"/>
              <a:buChar char="•"/>
            </a:pPr>
            <a:r>
              <a:rPr lang="en-GB" sz="1600" dirty="0">
                <a:solidFill>
                  <a:schemeClr val="dk1"/>
                </a:solidFill>
                <a:ea typeface="Arial"/>
                <a:cs typeface="Arial"/>
                <a:sym typeface="Arial"/>
              </a:rPr>
              <a:t>Whatever you pack, you must be able to carry it all yourself.</a:t>
            </a:r>
          </a:p>
          <a:p>
            <a:endParaRPr lang="en-GB" sz="1600" dirty="0">
              <a:solidFill>
                <a:schemeClr val="dk1"/>
              </a:solidFill>
              <a:ea typeface="Arial"/>
              <a:cs typeface="Arial"/>
              <a:sym typeface="Arial"/>
            </a:endParaRPr>
          </a:p>
          <a:p>
            <a:endParaRPr lang="en-GB" sz="1600" dirty="0">
              <a:solidFill>
                <a:schemeClr val="dk1"/>
              </a:solidFill>
              <a:ea typeface="Arial"/>
              <a:cs typeface="Arial"/>
              <a:sym typeface="Arial"/>
            </a:endParaRPr>
          </a:p>
          <a:p>
            <a:r>
              <a:rPr lang="en-GB" sz="1600" dirty="0">
                <a:solidFill>
                  <a:schemeClr val="dk1"/>
                </a:solidFill>
                <a:ea typeface="Arial"/>
                <a:cs typeface="Arial"/>
                <a:sym typeface="Arial"/>
              </a:rPr>
              <a:t>You could draw your items and write about them on the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Suitcase Activity</a:t>
            </a:r>
            <a:r>
              <a:rPr lang="en-GB" sz="1600" dirty="0">
                <a:solidFill>
                  <a:schemeClr val="dk1"/>
                </a:solidFill>
              </a:rPr>
              <a:t>.</a:t>
            </a:r>
            <a:r>
              <a:rPr lang="en-GB" sz="1600" dirty="0">
                <a:solidFill>
                  <a:schemeClr val="dk1"/>
                </a:solidFill>
                <a:ea typeface="Arial"/>
                <a:cs typeface="Arial"/>
                <a:sym typeface="Arial"/>
              </a:rPr>
              <a:t> </a:t>
            </a:r>
          </a:p>
          <a:p>
            <a:endParaRPr lang="en-GB" dirty="0"/>
          </a:p>
          <a:p>
            <a:endParaRPr lang="en-GB" dirty="0"/>
          </a:p>
        </p:txBody>
      </p:sp>
    </p:spTree>
    <p:extLst>
      <p:ext uri="{BB962C8B-B14F-4D97-AF65-F5344CB8AC3E}">
        <p14:creationId xmlns:p14="http://schemas.microsoft.com/office/powerpoint/2010/main" val="403653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119</TotalTime>
  <Words>989</Words>
  <Application>Microsoft Office PowerPoint</Application>
  <PresentationFormat>On-screen Show (4:3)</PresentationFormat>
  <Paragraphs>63</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Twinkl SemiBold</vt:lpstr>
      <vt:lpstr>Calibri</vt:lpstr>
      <vt:lpstr>Twinkl</vt:lpstr>
      <vt:lpstr>Office Theme</vt:lpstr>
      <vt:lpstr>PowerPoint Presentation</vt:lpstr>
      <vt:lpstr>Rationing</vt:lpstr>
      <vt:lpstr>Rationing</vt:lpstr>
      <vt:lpstr>Rationing</vt:lpstr>
      <vt:lpstr>Rationing</vt:lpstr>
      <vt:lpstr>Bombing</vt:lpstr>
      <vt:lpstr>Evacuation</vt:lpstr>
      <vt:lpstr>Evacuation</vt:lpstr>
      <vt:lpstr>Evacuation</vt:lpstr>
      <vt:lpstr>Evacuation</vt:lpstr>
      <vt:lpstr>Evacuation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Anne-Marie Errouam</cp:lastModifiedBy>
  <cp:revision>16</cp:revision>
  <dcterms:created xsi:type="dcterms:W3CDTF">2018-10-17T08:15:56Z</dcterms:created>
  <dcterms:modified xsi:type="dcterms:W3CDTF">2022-01-02T15:12:10Z</dcterms:modified>
</cp:coreProperties>
</file>