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4" r:id="rId8"/>
    <p:sldId id="265" r:id="rId9"/>
    <p:sldId id="266" r:id="rId10"/>
    <p:sldId id="267" r:id="rId11"/>
    <p:sldId id="268" r:id="rId12"/>
    <p:sldId id="269" r:id="rId13"/>
    <p:sldId id="27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2A713A4-7700-4D3E-8CA3-4B89446FEC77}" type="datetimeFigureOut">
              <a:rPr lang="en-GB" smtClean="0"/>
              <a:t>11/01/2021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27389797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2A713A4-7700-4D3E-8CA3-4B89446FEC77}" type="datetimeFigureOut">
              <a:rPr lang="en-GB" smtClean="0"/>
              <a:t>11/01/2021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21361127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2A713A4-7700-4D3E-8CA3-4B89446FEC77}" type="datetimeFigureOut">
              <a:rPr lang="en-GB" smtClean="0"/>
              <a:t>11/01/2021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28549581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2A713A4-7700-4D3E-8CA3-4B89446FEC77}" type="datetimeFigureOut">
              <a:rPr lang="en-GB" smtClean="0"/>
              <a:t>11/01/2021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10710883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2A713A4-7700-4D3E-8CA3-4B89446FEC77}" type="datetimeFigureOut">
              <a:rPr lang="en-GB" smtClean="0"/>
              <a:t>11/01/2021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2306900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2A713A4-7700-4D3E-8CA3-4B89446FEC77}" type="datetimeFigureOut">
              <a:rPr lang="en-GB" smtClean="0"/>
              <a:t>11/01/2021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1643854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A713A4-7700-4D3E-8CA3-4B89446FEC77}" type="datetimeFigureOut">
              <a:rPr lang="en-GB" smtClean="0"/>
              <a:t>11/01/2021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33469221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2A713A4-7700-4D3E-8CA3-4B89446FEC77}" type="datetimeFigureOut">
              <a:rPr lang="en-GB" smtClean="0"/>
              <a:t>11/01/2021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970644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2A713A4-7700-4D3E-8CA3-4B89446FEC77}" type="datetimeFigureOut">
              <a:rPr lang="en-GB" smtClean="0"/>
              <a:t>11/01/2021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25799233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2A713A4-7700-4D3E-8CA3-4B89446FEC77}" type="datetimeFigureOut">
              <a:rPr lang="en-GB" smtClean="0"/>
              <a:t>11/01/2021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4036670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2A713A4-7700-4D3E-8CA3-4B89446FEC77}" type="datetimeFigureOut">
              <a:rPr lang="en-GB" smtClean="0"/>
              <a:t>11/01/2021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938995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A713A4-7700-4D3E-8CA3-4B89446FEC77}" type="datetimeFigureOut">
              <a:rPr lang="en-GB" smtClean="0"/>
              <a:t>11/01/2021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4E5907-3144-4DEC-9EC1-3D5890D10587}" type="slidenum">
              <a:rPr lang="en-GB" smtClean="0"/>
              <a:t>‹#›</a:t>
            </a:fld>
            <a:endParaRPr lang="en-GB"/>
          </a:p>
        </p:txBody>
      </p:sp>
    </p:spTree>
    <p:extLst>
      <p:ext uri="{BB962C8B-B14F-4D97-AF65-F5344CB8AC3E}">
        <p14:creationId xmlns:p14="http://schemas.microsoft.com/office/powerpoint/2010/main" val="17448176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66203" y="1980492"/>
            <a:ext cx="9144000" cy="2387600"/>
          </a:xfrm>
          <a:solidFill>
            <a:schemeClr val="bg1"/>
          </a:solidFill>
          <a:effectLst>
            <a:glow rad="228600">
              <a:schemeClr val="accent4">
                <a:satMod val="175000"/>
                <a:alpha val="40000"/>
              </a:schemeClr>
            </a:glow>
            <a:softEdge rad="0"/>
          </a:effectLst>
        </p:spPr>
        <p:txBody>
          <a:bodyPr anchor="ctr" anchorCtr="1"/>
          <a:lstStyle/>
          <a:p>
            <a:r>
              <a:rPr lang="en-GB" dirty="0" smtClean="0"/>
              <a:t>Year 3</a:t>
            </a:r>
            <a:br>
              <a:rPr lang="en-GB" dirty="0" smtClean="0"/>
            </a:br>
            <a:r>
              <a:rPr lang="en-GB" dirty="0" smtClean="0"/>
              <a:t>Light</a:t>
            </a:r>
            <a:endParaRPr lang="en-GB" dirty="0"/>
          </a:p>
        </p:txBody>
      </p:sp>
    </p:spTree>
    <p:extLst>
      <p:ext uri="{BB962C8B-B14F-4D97-AF65-F5344CB8AC3E}">
        <p14:creationId xmlns:p14="http://schemas.microsoft.com/office/powerpoint/2010/main" val="32913003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53140" y="1523291"/>
            <a:ext cx="9144000" cy="4368057"/>
          </a:xfrm>
          <a:solidFill>
            <a:schemeClr val="bg1"/>
          </a:solidFill>
          <a:effectLst>
            <a:glow rad="228600">
              <a:schemeClr val="accent4">
                <a:satMod val="175000"/>
                <a:alpha val="40000"/>
              </a:schemeClr>
            </a:glow>
            <a:softEdge rad="0"/>
          </a:effectLst>
        </p:spPr>
        <p:txBody>
          <a:bodyPr anchor="ctr" anchorCtr="1">
            <a:normAutofit/>
          </a:bodyPr>
          <a:lstStyle/>
          <a:p>
            <a:r>
              <a:rPr lang="en-GB" dirty="0" smtClean="0"/>
              <a:t>What is light?</a:t>
            </a:r>
            <a:br>
              <a:rPr lang="en-GB" dirty="0" smtClean="0"/>
            </a:br>
            <a:r>
              <a:rPr lang="en-GB" dirty="0" smtClean="0"/>
              <a:t>What do you already know about it?</a:t>
            </a:r>
            <a:br>
              <a:rPr lang="en-GB" dirty="0" smtClean="0"/>
            </a:br>
            <a:r>
              <a:rPr lang="en-GB" dirty="0" smtClean="0"/>
              <a:t>Share your ideas with your grown up or siblings.</a:t>
            </a:r>
            <a:endParaRPr lang="en-GB" dirty="0"/>
          </a:p>
        </p:txBody>
      </p:sp>
    </p:spTree>
    <p:extLst>
      <p:ext uri="{BB962C8B-B14F-4D97-AF65-F5344CB8AC3E}">
        <p14:creationId xmlns:p14="http://schemas.microsoft.com/office/powerpoint/2010/main" val="16758715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53140" y="1523291"/>
            <a:ext cx="9144000" cy="4368057"/>
          </a:xfrm>
          <a:solidFill>
            <a:schemeClr val="bg1"/>
          </a:solidFill>
          <a:effectLst>
            <a:glow rad="228600">
              <a:schemeClr val="accent4">
                <a:satMod val="175000"/>
                <a:alpha val="40000"/>
              </a:schemeClr>
            </a:glow>
            <a:softEdge rad="0"/>
          </a:effectLst>
        </p:spPr>
        <p:txBody>
          <a:bodyPr anchor="ctr" anchorCtr="1">
            <a:normAutofit/>
          </a:bodyPr>
          <a:lstStyle/>
          <a:p>
            <a:r>
              <a:rPr lang="en-GB" dirty="0" smtClean="0"/>
              <a:t>Task 1: What is your darkest room in your home?  </a:t>
            </a:r>
            <a:br>
              <a:rPr lang="en-GB" dirty="0" smtClean="0"/>
            </a:br>
            <a:r>
              <a:rPr lang="en-GB" dirty="0" smtClean="0"/>
              <a:t>Can you make it as dark as possible?</a:t>
            </a:r>
            <a:endParaRPr lang="en-GB" dirty="0"/>
          </a:p>
        </p:txBody>
      </p:sp>
    </p:spTree>
    <p:extLst>
      <p:ext uri="{BB962C8B-B14F-4D97-AF65-F5344CB8AC3E}">
        <p14:creationId xmlns:p14="http://schemas.microsoft.com/office/powerpoint/2010/main" val="11173929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53140" y="1523291"/>
            <a:ext cx="9144000" cy="4368057"/>
          </a:xfrm>
          <a:solidFill>
            <a:schemeClr val="bg1"/>
          </a:solidFill>
          <a:effectLst>
            <a:glow rad="228600">
              <a:schemeClr val="accent4">
                <a:satMod val="175000"/>
                <a:alpha val="40000"/>
              </a:schemeClr>
            </a:glow>
            <a:softEdge rad="0"/>
          </a:effectLst>
        </p:spPr>
        <p:txBody>
          <a:bodyPr anchor="ctr" anchorCtr="1">
            <a:normAutofit/>
          </a:bodyPr>
          <a:lstStyle/>
          <a:p>
            <a:r>
              <a:rPr lang="en-GB" dirty="0" smtClean="0"/>
              <a:t>What did you have to do to make the room dark?  </a:t>
            </a:r>
            <a:br>
              <a:rPr lang="en-GB" dirty="0" smtClean="0"/>
            </a:br>
            <a:r>
              <a:rPr lang="en-GB" dirty="0" smtClean="0"/>
              <a:t>Could you get it completely dark?</a:t>
            </a:r>
            <a:endParaRPr lang="en-GB" dirty="0"/>
          </a:p>
        </p:txBody>
      </p:sp>
    </p:spTree>
    <p:extLst>
      <p:ext uri="{BB962C8B-B14F-4D97-AF65-F5344CB8AC3E}">
        <p14:creationId xmlns:p14="http://schemas.microsoft.com/office/powerpoint/2010/main" val="25025752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53140" y="1523291"/>
            <a:ext cx="9144000" cy="4368057"/>
          </a:xfrm>
          <a:solidFill>
            <a:schemeClr val="bg1"/>
          </a:solidFill>
          <a:effectLst>
            <a:glow rad="228600">
              <a:schemeClr val="accent4">
                <a:satMod val="175000"/>
                <a:alpha val="40000"/>
              </a:schemeClr>
            </a:glow>
            <a:softEdge rad="0"/>
          </a:effectLst>
        </p:spPr>
        <p:txBody>
          <a:bodyPr anchor="ctr" anchorCtr="1">
            <a:normAutofit/>
          </a:bodyPr>
          <a:lstStyle/>
          <a:p>
            <a:r>
              <a:rPr lang="en-GB" dirty="0" smtClean="0"/>
              <a:t>A light source is something that produces its own light.  Can you think of any examples?</a:t>
            </a:r>
            <a:endParaRPr lang="en-GB" dirty="0"/>
          </a:p>
        </p:txBody>
      </p:sp>
    </p:spTree>
    <p:extLst>
      <p:ext uri="{BB962C8B-B14F-4D97-AF65-F5344CB8AC3E}">
        <p14:creationId xmlns:p14="http://schemas.microsoft.com/office/powerpoint/2010/main" val="9952325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60362" y="295383"/>
            <a:ext cx="11300711" cy="1729360"/>
          </a:xfrm>
          <a:solidFill>
            <a:schemeClr val="bg1"/>
          </a:solidFill>
          <a:effectLst>
            <a:glow rad="228600">
              <a:schemeClr val="accent4">
                <a:satMod val="175000"/>
                <a:alpha val="40000"/>
              </a:schemeClr>
            </a:glow>
            <a:softEdge rad="0"/>
          </a:effectLst>
        </p:spPr>
        <p:txBody>
          <a:bodyPr anchor="ctr" anchorCtr="1">
            <a:normAutofit/>
          </a:bodyPr>
          <a:lstStyle/>
          <a:p>
            <a:r>
              <a:rPr lang="en-GB" sz="3200" dirty="0" smtClean="0"/>
              <a:t>Can you sort these objects into light sources and not light sources?</a:t>
            </a:r>
            <a:endParaRPr lang="en-GB" sz="3200" dirty="0"/>
          </a:p>
        </p:txBody>
      </p:sp>
      <p:sp>
        <p:nvSpPr>
          <p:cNvPr id="3" name="Title 1"/>
          <p:cNvSpPr txBox="1">
            <a:spLocks/>
          </p:cNvSpPr>
          <p:nvPr/>
        </p:nvSpPr>
        <p:spPr>
          <a:xfrm>
            <a:off x="560362" y="2250457"/>
            <a:ext cx="11300711" cy="4320159"/>
          </a:xfrm>
          <a:prstGeom prst="rect">
            <a:avLst/>
          </a:prstGeom>
          <a:solidFill>
            <a:schemeClr val="bg1"/>
          </a:solidFill>
          <a:effectLst>
            <a:glow rad="228600">
              <a:schemeClr val="accent4">
                <a:satMod val="175000"/>
                <a:alpha val="40000"/>
              </a:schemeClr>
            </a:glow>
            <a:softEdge rad="0"/>
          </a:effectLst>
        </p:spPr>
        <p:txBody>
          <a:bodyPr vert="horz" lIns="91440" tIns="45720" rIns="91440" bIns="45720" rtlCol="0" anchor="ctr" anchorCtr="1">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sz="3200" dirty="0"/>
          </a:p>
        </p:txBody>
      </p:sp>
      <p:pic>
        <p:nvPicPr>
          <p:cNvPr id="4" name="Picture 3"/>
          <p:cNvPicPr>
            <a:picLocks noChangeAspect="1"/>
          </p:cNvPicPr>
          <p:nvPr/>
        </p:nvPicPr>
        <p:blipFill>
          <a:blip r:embed="rId3"/>
          <a:stretch>
            <a:fillRect/>
          </a:stretch>
        </p:blipFill>
        <p:spPr>
          <a:xfrm>
            <a:off x="926782" y="2527935"/>
            <a:ext cx="2200275" cy="2076450"/>
          </a:xfrm>
          <a:prstGeom prst="rect">
            <a:avLst/>
          </a:prstGeom>
        </p:spPr>
      </p:pic>
      <p:pic>
        <p:nvPicPr>
          <p:cNvPr id="5" name="Picture 4"/>
          <p:cNvPicPr>
            <a:picLocks noChangeAspect="1"/>
          </p:cNvPicPr>
          <p:nvPr/>
        </p:nvPicPr>
        <p:blipFill>
          <a:blip r:embed="rId4"/>
          <a:stretch>
            <a:fillRect/>
          </a:stretch>
        </p:blipFill>
        <p:spPr>
          <a:xfrm>
            <a:off x="4636565" y="2527935"/>
            <a:ext cx="2857500" cy="1600200"/>
          </a:xfrm>
          <a:prstGeom prst="rect">
            <a:avLst/>
          </a:prstGeom>
        </p:spPr>
      </p:pic>
      <p:pic>
        <p:nvPicPr>
          <p:cNvPr id="6" name="Picture 5"/>
          <p:cNvPicPr>
            <a:picLocks noChangeAspect="1"/>
          </p:cNvPicPr>
          <p:nvPr/>
        </p:nvPicPr>
        <p:blipFill>
          <a:blip r:embed="rId5"/>
          <a:stretch>
            <a:fillRect/>
          </a:stretch>
        </p:blipFill>
        <p:spPr>
          <a:xfrm>
            <a:off x="8001271" y="2541270"/>
            <a:ext cx="2857500" cy="1600200"/>
          </a:xfrm>
          <a:prstGeom prst="rect">
            <a:avLst/>
          </a:prstGeom>
        </p:spPr>
      </p:pic>
      <p:pic>
        <p:nvPicPr>
          <p:cNvPr id="7" name="Picture 6"/>
          <p:cNvPicPr>
            <a:picLocks noChangeAspect="1"/>
          </p:cNvPicPr>
          <p:nvPr/>
        </p:nvPicPr>
        <p:blipFill>
          <a:blip r:embed="rId6"/>
          <a:stretch>
            <a:fillRect/>
          </a:stretch>
        </p:blipFill>
        <p:spPr>
          <a:xfrm>
            <a:off x="2421914" y="4405613"/>
            <a:ext cx="2143125" cy="2143125"/>
          </a:xfrm>
          <a:prstGeom prst="rect">
            <a:avLst/>
          </a:prstGeom>
        </p:spPr>
      </p:pic>
      <p:pic>
        <p:nvPicPr>
          <p:cNvPr id="8" name="Picture 7"/>
          <p:cNvPicPr>
            <a:picLocks noChangeAspect="1"/>
          </p:cNvPicPr>
          <p:nvPr/>
        </p:nvPicPr>
        <p:blipFill>
          <a:blip r:embed="rId7"/>
          <a:stretch>
            <a:fillRect/>
          </a:stretch>
        </p:blipFill>
        <p:spPr>
          <a:xfrm>
            <a:off x="5631780" y="4513081"/>
            <a:ext cx="2581275" cy="1771650"/>
          </a:xfrm>
          <a:prstGeom prst="rect">
            <a:avLst/>
          </a:prstGeom>
        </p:spPr>
      </p:pic>
      <p:pic>
        <p:nvPicPr>
          <p:cNvPr id="9" name="Picture 8"/>
          <p:cNvPicPr>
            <a:picLocks noChangeAspect="1"/>
          </p:cNvPicPr>
          <p:nvPr/>
        </p:nvPicPr>
        <p:blipFill>
          <a:blip r:embed="rId8"/>
          <a:stretch>
            <a:fillRect/>
          </a:stretch>
        </p:blipFill>
        <p:spPr>
          <a:xfrm>
            <a:off x="8950811" y="4541656"/>
            <a:ext cx="2619375" cy="1743075"/>
          </a:xfrm>
          <a:prstGeom prst="rect">
            <a:avLst/>
          </a:prstGeom>
        </p:spPr>
      </p:pic>
    </p:spTree>
    <p:extLst>
      <p:ext uri="{BB962C8B-B14F-4D97-AF65-F5344CB8AC3E}">
        <p14:creationId xmlns:p14="http://schemas.microsoft.com/office/powerpoint/2010/main" val="38233611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60362" y="295383"/>
            <a:ext cx="11300711" cy="1729360"/>
          </a:xfrm>
          <a:solidFill>
            <a:schemeClr val="bg1"/>
          </a:solidFill>
          <a:effectLst>
            <a:glow rad="228600">
              <a:schemeClr val="accent4">
                <a:satMod val="175000"/>
                <a:alpha val="40000"/>
              </a:schemeClr>
            </a:glow>
            <a:softEdge rad="0"/>
          </a:effectLst>
        </p:spPr>
        <p:txBody>
          <a:bodyPr anchor="ctr" anchorCtr="1">
            <a:normAutofit/>
          </a:bodyPr>
          <a:lstStyle/>
          <a:p>
            <a:r>
              <a:rPr lang="en-GB" sz="3200" dirty="0" smtClean="0"/>
              <a:t>Light source					Not a light source</a:t>
            </a:r>
            <a:endParaRPr lang="en-GB" sz="3200" dirty="0"/>
          </a:p>
        </p:txBody>
      </p:sp>
      <p:sp>
        <p:nvSpPr>
          <p:cNvPr id="3" name="Title 1"/>
          <p:cNvSpPr txBox="1">
            <a:spLocks/>
          </p:cNvSpPr>
          <p:nvPr/>
        </p:nvSpPr>
        <p:spPr>
          <a:xfrm>
            <a:off x="560362" y="2250457"/>
            <a:ext cx="11300711" cy="4320159"/>
          </a:xfrm>
          <a:prstGeom prst="rect">
            <a:avLst/>
          </a:prstGeom>
          <a:solidFill>
            <a:schemeClr val="bg1"/>
          </a:solidFill>
          <a:effectLst>
            <a:glow rad="228600">
              <a:schemeClr val="accent4">
                <a:satMod val="175000"/>
                <a:alpha val="40000"/>
              </a:schemeClr>
            </a:glow>
            <a:softEdge rad="0"/>
          </a:effectLst>
        </p:spPr>
        <p:txBody>
          <a:bodyPr vert="horz" lIns="91440" tIns="45720" rIns="91440" bIns="45720" rtlCol="0" anchor="ctr" anchorCtr="1">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sz="3200" dirty="0"/>
          </a:p>
        </p:txBody>
      </p:sp>
      <p:pic>
        <p:nvPicPr>
          <p:cNvPr id="4" name="Picture 3"/>
          <p:cNvPicPr>
            <a:picLocks noChangeAspect="1"/>
          </p:cNvPicPr>
          <p:nvPr/>
        </p:nvPicPr>
        <p:blipFill>
          <a:blip r:embed="rId3"/>
          <a:stretch>
            <a:fillRect/>
          </a:stretch>
        </p:blipFill>
        <p:spPr>
          <a:xfrm>
            <a:off x="926782" y="2527935"/>
            <a:ext cx="2200275" cy="2076450"/>
          </a:xfrm>
          <a:prstGeom prst="rect">
            <a:avLst/>
          </a:prstGeom>
        </p:spPr>
      </p:pic>
      <p:pic>
        <p:nvPicPr>
          <p:cNvPr id="5" name="Picture 4"/>
          <p:cNvPicPr>
            <a:picLocks noChangeAspect="1"/>
          </p:cNvPicPr>
          <p:nvPr/>
        </p:nvPicPr>
        <p:blipFill>
          <a:blip r:embed="rId4"/>
          <a:stretch>
            <a:fillRect/>
          </a:stretch>
        </p:blipFill>
        <p:spPr>
          <a:xfrm>
            <a:off x="8831748" y="2595957"/>
            <a:ext cx="2857500" cy="1600200"/>
          </a:xfrm>
          <a:prstGeom prst="rect">
            <a:avLst/>
          </a:prstGeom>
        </p:spPr>
      </p:pic>
      <p:pic>
        <p:nvPicPr>
          <p:cNvPr id="6" name="Picture 5"/>
          <p:cNvPicPr>
            <a:picLocks noChangeAspect="1"/>
          </p:cNvPicPr>
          <p:nvPr/>
        </p:nvPicPr>
        <p:blipFill>
          <a:blip r:embed="rId5"/>
          <a:stretch>
            <a:fillRect/>
          </a:stretch>
        </p:blipFill>
        <p:spPr>
          <a:xfrm>
            <a:off x="3121902" y="2474201"/>
            <a:ext cx="2857500" cy="1600200"/>
          </a:xfrm>
          <a:prstGeom prst="rect">
            <a:avLst/>
          </a:prstGeom>
        </p:spPr>
      </p:pic>
      <p:pic>
        <p:nvPicPr>
          <p:cNvPr id="7" name="Picture 6"/>
          <p:cNvPicPr>
            <a:picLocks noChangeAspect="1"/>
          </p:cNvPicPr>
          <p:nvPr/>
        </p:nvPicPr>
        <p:blipFill>
          <a:blip r:embed="rId6"/>
          <a:stretch>
            <a:fillRect/>
          </a:stretch>
        </p:blipFill>
        <p:spPr>
          <a:xfrm>
            <a:off x="6688623" y="4196157"/>
            <a:ext cx="2143125" cy="2143125"/>
          </a:xfrm>
          <a:prstGeom prst="rect">
            <a:avLst/>
          </a:prstGeom>
        </p:spPr>
      </p:pic>
      <p:pic>
        <p:nvPicPr>
          <p:cNvPr id="8" name="Picture 7"/>
          <p:cNvPicPr>
            <a:picLocks noChangeAspect="1"/>
          </p:cNvPicPr>
          <p:nvPr/>
        </p:nvPicPr>
        <p:blipFill>
          <a:blip r:embed="rId7"/>
          <a:stretch>
            <a:fillRect/>
          </a:stretch>
        </p:blipFill>
        <p:spPr>
          <a:xfrm>
            <a:off x="2274649" y="4604385"/>
            <a:ext cx="2581275" cy="1771650"/>
          </a:xfrm>
          <a:prstGeom prst="rect">
            <a:avLst/>
          </a:prstGeom>
        </p:spPr>
      </p:pic>
      <p:pic>
        <p:nvPicPr>
          <p:cNvPr id="9" name="Picture 8"/>
          <p:cNvPicPr>
            <a:picLocks noChangeAspect="1"/>
          </p:cNvPicPr>
          <p:nvPr/>
        </p:nvPicPr>
        <p:blipFill>
          <a:blip r:embed="rId8"/>
          <a:stretch>
            <a:fillRect/>
          </a:stretch>
        </p:blipFill>
        <p:spPr>
          <a:xfrm>
            <a:off x="8950811" y="4541656"/>
            <a:ext cx="2619375" cy="1743075"/>
          </a:xfrm>
          <a:prstGeom prst="rect">
            <a:avLst/>
          </a:prstGeom>
        </p:spPr>
      </p:pic>
      <p:cxnSp>
        <p:nvCxnSpPr>
          <p:cNvPr id="11" name="Straight Connector 10"/>
          <p:cNvCxnSpPr/>
          <p:nvPr/>
        </p:nvCxnSpPr>
        <p:spPr>
          <a:xfrm>
            <a:off x="5831805" y="295383"/>
            <a:ext cx="0" cy="6275233"/>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815272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1"/>
          <p:cNvSpPr txBox="1">
            <a:spLocks/>
          </p:cNvSpPr>
          <p:nvPr/>
        </p:nvSpPr>
        <p:spPr>
          <a:xfrm>
            <a:off x="560362" y="480061"/>
            <a:ext cx="11300711" cy="6090556"/>
          </a:xfrm>
          <a:prstGeom prst="rect">
            <a:avLst/>
          </a:prstGeom>
          <a:solidFill>
            <a:schemeClr val="bg1"/>
          </a:solidFill>
          <a:effectLst>
            <a:glow rad="228600">
              <a:schemeClr val="accent4">
                <a:satMod val="175000"/>
                <a:alpha val="40000"/>
              </a:schemeClr>
            </a:glow>
            <a:softEdge rad="0"/>
          </a:effectLst>
        </p:spPr>
        <p:txBody>
          <a:bodyPr vert="horz" lIns="91440" tIns="45720" rIns="91440" bIns="45720" rtlCol="0" anchor="ctr" anchorCtr="1">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dirty="0"/>
          </a:p>
        </p:txBody>
      </p:sp>
      <p:pic>
        <p:nvPicPr>
          <p:cNvPr id="5" name="Picture 4"/>
          <p:cNvPicPr>
            <a:picLocks noChangeAspect="1"/>
          </p:cNvPicPr>
          <p:nvPr/>
        </p:nvPicPr>
        <p:blipFill>
          <a:blip r:embed="rId3"/>
          <a:stretch>
            <a:fillRect/>
          </a:stretch>
        </p:blipFill>
        <p:spPr>
          <a:xfrm>
            <a:off x="801798" y="4684531"/>
            <a:ext cx="2857500" cy="1600200"/>
          </a:xfrm>
          <a:prstGeom prst="rect">
            <a:avLst/>
          </a:prstGeom>
        </p:spPr>
      </p:pic>
      <p:pic>
        <p:nvPicPr>
          <p:cNvPr id="7" name="Picture 6"/>
          <p:cNvPicPr>
            <a:picLocks noChangeAspect="1"/>
          </p:cNvPicPr>
          <p:nvPr/>
        </p:nvPicPr>
        <p:blipFill>
          <a:blip r:embed="rId4"/>
          <a:stretch>
            <a:fillRect/>
          </a:stretch>
        </p:blipFill>
        <p:spPr>
          <a:xfrm>
            <a:off x="835303" y="604280"/>
            <a:ext cx="2143125" cy="2143125"/>
          </a:xfrm>
          <a:prstGeom prst="rect">
            <a:avLst/>
          </a:prstGeom>
        </p:spPr>
      </p:pic>
      <p:pic>
        <p:nvPicPr>
          <p:cNvPr id="9" name="Picture 8"/>
          <p:cNvPicPr>
            <a:picLocks noChangeAspect="1"/>
          </p:cNvPicPr>
          <p:nvPr/>
        </p:nvPicPr>
        <p:blipFill>
          <a:blip r:embed="rId5"/>
          <a:stretch>
            <a:fillRect/>
          </a:stretch>
        </p:blipFill>
        <p:spPr>
          <a:xfrm>
            <a:off x="801798" y="2837076"/>
            <a:ext cx="2619375" cy="1743075"/>
          </a:xfrm>
          <a:prstGeom prst="rect">
            <a:avLst/>
          </a:prstGeom>
        </p:spPr>
      </p:pic>
      <p:sp>
        <p:nvSpPr>
          <p:cNvPr id="12" name="Rectangle 11"/>
          <p:cNvSpPr/>
          <p:nvPr/>
        </p:nvSpPr>
        <p:spPr>
          <a:xfrm>
            <a:off x="3924300" y="839449"/>
            <a:ext cx="7993751" cy="1569660"/>
          </a:xfrm>
          <a:prstGeom prst="rect">
            <a:avLst/>
          </a:prstGeom>
        </p:spPr>
        <p:txBody>
          <a:bodyPr wrap="square">
            <a:spAutoFit/>
          </a:bodyPr>
          <a:lstStyle/>
          <a:p>
            <a:r>
              <a:rPr lang="en-GB" sz="3200" dirty="0">
                <a:solidFill>
                  <a:srgbClr val="000000"/>
                </a:solidFill>
              </a:rPr>
              <a:t>A mirror is not a light source because it does not make its </a:t>
            </a:r>
            <a:r>
              <a:rPr lang="en-GB" sz="3200" dirty="0" smtClean="0">
                <a:solidFill>
                  <a:srgbClr val="000000"/>
                </a:solidFill>
              </a:rPr>
              <a:t>own </a:t>
            </a:r>
            <a:r>
              <a:rPr lang="en-GB" sz="3200" dirty="0">
                <a:solidFill>
                  <a:srgbClr val="000000"/>
                </a:solidFill>
              </a:rPr>
              <a:t>light. It reflects the light </a:t>
            </a:r>
            <a:r>
              <a:rPr lang="en-GB" sz="3200" dirty="0" smtClean="0">
                <a:solidFill>
                  <a:srgbClr val="000000"/>
                </a:solidFill>
              </a:rPr>
              <a:t>from </a:t>
            </a:r>
            <a:r>
              <a:rPr lang="en-GB" sz="3200" dirty="0">
                <a:solidFill>
                  <a:srgbClr val="000000"/>
                </a:solidFill>
              </a:rPr>
              <a:t>other sources.</a:t>
            </a:r>
          </a:p>
        </p:txBody>
      </p:sp>
      <p:sp>
        <p:nvSpPr>
          <p:cNvPr id="13" name="Rectangle 12"/>
          <p:cNvSpPr/>
          <p:nvPr/>
        </p:nvSpPr>
        <p:spPr>
          <a:xfrm>
            <a:off x="3916680" y="2631336"/>
            <a:ext cx="7490460" cy="1569660"/>
          </a:xfrm>
          <a:prstGeom prst="rect">
            <a:avLst/>
          </a:prstGeom>
        </p:spPr>
        <p:txBody>
          <a:bodyPr wrap="square">
            <a:spAutoFit/>
          </a:bodyPr>
          <a:lstStyle/>
          <a:p>
            <a:r>
              <a:rPr lang="en-GB" sz="3200" dirty="0">
                <a:solidFill>
                  <a:srgbClr val="000000"/>
                </a:solidFill>
              </a:rPr>
              <a:t>A window is not a light </a:t>
            </a:r>
            <a:r>
              <a:rPr lang="en-GB" sz="3200" dirty="0" smtClean="0">
                <a:solidFill>
                  <a:srgbClr val="000000"/>
                </a:solidFill>
              </a:rPr>
              <a:t>source. It </a:t>
            </a:r>
            <a:r>
              <a:rPr lang="en-GB" sz="3200" dirty="0">
                <a:solidFill>
                  <a:srgbClr val="000000"/>
                </a:solidFill>
              </a:rPr>
              <a:t>is an opening that lets </a:t>
            </a:r>
            <a:r>
              <a:rPr lang="en-GB" sz="3200" dirty="0" smtClean="0">
                <a:solidFill>
                  <a:srgbClr val="000000"/>
                </a:solidFill>
              </a:rPr>
              <a:t>the light </a:t>
            </a:r>
            <a:r>
              <a:rPr lang="en-GB" sz="3200" dirty="0">
                <a:solidFill>
                  <a:srgbClr val="000000"/>
                </a:solidFill>
              </a:rPr>
              <a:t>from the sun and other </a:t>
            </a:r>
            <a:r>
              <a:rPr lang="en-GB" sz="3200" dirty="0" smtClean="0">
                <a:solidFill>
                  <a:srgbClr val="000000"/>
                </a:solidFill>
              </a:rPr>
              <a:t>light </a:t>
            </a:r>
            <a:r>
              <a:rPr lang="en-GB" sz="3200" dirty="0">
                <a:solidFill>
                  <a:srgbClr val="000000"/>
                </a:solidFill>
              </a:rPr>
              <a:t>sources into the room. </a:t>
            </a:r>
          </a:p>
        </p:txBody>
      </p:sp>
      <p:sp>
        <p:nvSpPr>
          <p:cNvPr id="14" name="Rectangle 13"/>
          <p:cNvSpPr/>
          <p:nvPr/>
        </p:nvSpPr>
        <p:spPr>
          <a:xfrm>
            <a:off x="3924300" y="4478791"/>
            <a:ext cx="7482840" cy="2062103"/>
          </a:xfrm>
          <a:prstGeom prst="rect">
            <a:avLst/>
          </a:prstGeom>
        </p:spPr>
        <p:txBody>
          <a:bodyPr wrap="square">
            <a:spAutoFit/>
          </a:bodyPr>
          <a:lstStyle/>
          <a:p>
            <a:r>
              <a:rPr lang="en-GB" sz="3200" dirty="0">
                <a:solidFill>
                  <a:srgbClr val="000000"/>
                </a:solidFill>
              </a:rPr>
              <a:t>The moon is NOT a light source because it does not make </a:t>
            </a:r>
            <a:r>
              <a:rPr lang="en-GB" sz="3200" dirty="0" smtClean="0">
                <a:solidFill>
                  <a:srgbClr val="000000"/>
                </a:solidFill>
              </a:rPr>
              <a:t>its own </a:t>
            </a:r>
            <a:r>
              <a:rPr lang="en-GB" sz="3200" dirty="0">
                <a:solidFill>
                  <a:srgbClr val="000000"/>
                </a:solidFill>
              </a:rPr>
              <a:t>light. We can see the moon </a:t>
            </a:r>
            <a:r>
              <a:rPr lang="en-GB" sz="3200" dirty="0" smtClean="0">
                <a:solidFill>
                  <a:srgbClr val="000000"/>
                </a:solidFill>
              </a:rPr>
              <a:t>because </a:t>
            </a:r>
            <a:r>
              <a:rPr lang="en-GB" sz="3200" dirty="0">
                <a:solidFill>
                  <a:srgbClr val="000000"/>
                </a:solidFill>
              </a:rPr>
              <a:t>light from the sun reflects </a:t>
            </a:r>
          </a:p>
          <a:p>
            <a:r>
              <a:rPr lang="en-GB" sz="3200" dirty="0">
                <a:solidFill>
                  <a:srgbClr val="000000"/>
                </a:solidFill>
              </a:rPr>
              <a:t>off it (bounces off it) back to the Earth</a:t>
            </a:r>
            <a:r>
              <a:rPr lang="en-GB" dirty="0">
                <a:solidFill>
                  <a:srgbClr val="000000"/>
                </a:solidFill>
              </a:rPr>
              <a:t>.</a:t>
            </a:r>
            <a:r>
              <a:rPr lang="en-GB" sz="1400" dirty="0">
                <a:solidFill>
                  <a:srgbClr val="000000"/>
                </a:solidFill>
                <a:latin typeface="XCCW Joined 6a" panose="03050602040000000000" pitchFamily="66" charset="0"/>
              </a:rPr>
              <a:t> </a:t>
            </a:r>
          </a:p>
        </p:txBody>
      </p:sp>
    </p:spTree>
    <p:extLst>
      <p:ext uri="{BB962C8B-B14F-4D97-AF65-F5344CB8AC3E}">
        <p14:creationId xmlns:p14="http://schemas.microsoft.com/office/powerpoint/2010/main" val="17796079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53140" y="1523291"/>
            <a:ext cx="9144000" cy="4368057"/>
          </a:xfrm>
          <a:solidFill>
            <a:schemeClr val="bg1"/>
          </a:solidFill>
          <a:effectLst>
            <a:glow rad="228600">
              <a:schemeClr val="accent4">
                <a:satMod val="175000"/>
                <a:alpha val="40000"/>
              </a:schemeClr>
            </a:glow>
            <a:softEdge rad="0"/>
          </a:effectLst>
        </p:spPr>
        <p:txBody>
          <a:bodyPr anchor="ctr" anchorCtr="1">
            <a:normAutofit/>
          </a:bodyPr>
          <a:lstStyle/>
          <a:p>
            <a:r>
              <a:rPr lang="en-GB" sz="4400" dirty="0" smtClean="0"/>
              <a:t>If you can, create a tube by rolling up some card of paper (dark colour is best but use what you can).  Cover one end with another piece of card or paper.</a:t>
            </a:r>
            <a:br>
              <a:rPr lang="en-GB" sz="4400" dirty="0" smtClean="0"/>
            </a:br>
            <a:r>
              <a:rPr lang="en-GB" sz="4400" dirty="0" smtClean="0"/>
              <a:t>Hold your tube tight up to your eye.  What can you see?</a:t>
            </a:r>
            <a:endParaRPr lang="en-GB" sz="4400" dirty="0"/>
          </a:p>
        </p:txBody>
      </p:sp>
    </p:spTree>
    <p:extLst>
      <p:ext uri="{BB962C8B-B14F-4D97-AF65-F5344CB8AC3E}">
        <p14:creationId xmlns:p14="http://schemas.microsoft.com/office/powerpoint/2010/main" val="22017750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53140" y="1523291"/>
            <a:ext cx="9144000" cy="4368057"/>
          </a:xfrm>
          <a:solidFill>
            <a:schemeClr val="bg1"/>
          </a:solidFill>
          <a:effectLst>
            <a:glow rad="228600">
              <a:schemeClr val="accent4">
                <a:satMod val="175000"/>
                <a:alpha val="40000"/>
              </a:schemeClr>
            </a:glow>
            <a:softEdge rad="0"/>
          </a:effectLst>
        </p:spPr>
        <p:txBody>
          <a:bodyPr anchor="ctr" anchorCtr="1">
            <a:normAutofit/>
          </a:bodyPr>
          <a:lstStyle/>
          <a:p>
            <a:r>
              <a:rPr lang="en-GB" sz="4400" dirty="0" smtClean="0"/>
              <a:t>Now ask a grown up to pierce a small hole in the side of your tube.  </a:t>
            </a:r>
            <a:br>
              <a:rPr lang="en-GB" sz="4400" dirty="0" smtClean="0"/>
            </a:br>
            <a:r>
              <a:rPr lang="en-GB" sz="4400" dirty="0" smtClean="0"/>
              <a:t>Now what can you see?</a:t>
            </a:r>
            <a:endParaRPr lang="en-GB" sz="4400" dirty="0"/>
          </a:p>
        </p:txBody>
      </p:sp>
    </p:spTree>
    <p:extLst>
      <p:ext uri="{BB962C8B-B14F-4D97-AF65-F5344CB8AC3E}">
        <p14:creationId xmlns:p14="http://schemas.microsoft.com/office/powerpoint/2010/main" val="14275840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53140" y="1523291"/>
            <a:ext cx="9144000" cy="4368057"/>
          </a:xfrm>
          <a:solidFill>
            <a:schemeClr val="bg1"/>
          </a:solidFill>
          <a:effectLst>
            <a:glow rad="228600">
              <a:schemeClr val="accent4">
                <a:satMod val="175000"/>
                <a:alpha val="40000"/>
              </a:schemeClr>
            </a:glow>
            <a:softEdge rad="0"/>
          </a:effectLst>
        </p:spPr>
        <p:txBody>
          <a:bodyPr anchor="ctr" anchorCtr="1">
            <a:normAutofit/>
          </a:bodyPr>
          <a:lstStyle/>
          <a:p>
            <a:r>
              <a:rPr lang="en-GB" sz="4400" dirty="0" smtClean="0"/>
              <a:t>Dark occurs only when there is no light.  For total darkness to happen, you need absolutely no light.  You might have struggled to make your room totally dark earlier because it is very difficult to block all light.</a:t>
            </a:r>
            <a:endParaRPr lang="en-GB" sz="4400" dirty="0"/>
          </a:p>
        </p:txBody>
      </p:sp>
    </p:spTree>
    <p:extLst>
      <p:ext uri="{BB962C8B-B14F-4D97-AF65-F5344CB8AC3E}">
        <p14:creationId xmlns:p14="http://schemas.microsoft.com/office/powerpoint/2010/main" val="6475425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53140" y="1523291"/>
            <a:ext cx="9144000" cy="4368057"/>
          </a:xfrm>
          <a:solidFill>
            <a:schemeClr val="bg1"/>
          </a:solidFill>
          <a:effectLst>
            <a:glow rad="228600">
              <a:schemeClr val="accent4">
                <a:satMod val="175000"/>
                <a:alpha val="40000"/>
              </a:schemeClr>
            </a:glow>
            <a:softEdge rad="0"/>
          </a:effectLst>
        </p:spPr>
        <p:txBody>
          <a:bodyPr anchor="ctr" anchorCtr="1">
            <a:normAutofit/>
          </a:bodyPr>
          <a:lstStyle/>
          <a:p>
            <a:r>
              <a:rPr lang="en-GB" sz="4400" dirty="0" smtClean="0"/>
              <a:t>Challenge: Can you use you tube again but this time draw a small picture on the card that covers the end.  </a:t>
            </a:r>
            <a:r>
              <a:rPr lang="en-GB" sz="4400" dirty="0" smtClean="0"/>
              <a:t>See if your grown up or a sibling can see the picture before a hole is made.  (You can use the same tube, just put your finger over the hole until you need it).</a:t>
            </a:r>
            <a:endParaRPr lang="en-GB" sz="4400" dirty="0"/>
          </a:p>
        </p:txBody>
      </p:sp>
    </p:spTree>
    <p:extLst>
      <p:ext uri="{BB962C8B-B14F-4D97-AF65-F5344CB8AC3E}">
        <p14:creationId xmlns:p14="http://schemas.microsoft.com/office/powerpoint/2010/main" val="11610068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7014" y="804835"/>
            <a:ext cx="9144000" cy="893338"/>
          </a:xfrm>
          <a:solidFill>
            <a:schemeClr val="bg1"/>
          </a:solidFill>
          <a:effectLst>
            <a:glow rad="228600">
              <a:schemeClr val="accent4">
                <a:satMod val="175000"/>
                <a:alpha val="40000"/>
              </a:schemeClr>
            </a:glow>
            <a:softEdge rad="0"/>
          </a:effectLst>
        </p:spPr>
        <p:txBody>
          <a:bodyPr anchor="ctr" anchorCtr="1">
            <a:normAutofit/>
          </a:bodyPr>
          <a:lstStyle/>
          <a:p>
            <a:r>
              <a:rPr lang="en-GB" sz="4400" dirty="0" smtClean="0"/>
              <a:t>Super challenge: </a:t>
            </a:r>
            <a:endParaRPr lang="en-GB" sz="4400" dirty="0"/>
          </a:p>
        </p:txBody>
      </p:sp>
      <p:pic>
        <p:nvPicPr>
          <p:cNvPr id="3" name="Picture 2"/>
          <p:cNvPicPr>
            <a:picLocks noChangeAspect="1"/>
          </p:cNvPicPr>
          <p:nvPr/>
        </p:nvPicPr>
        <p:blipFill>
          <a:blip r:embed="rId3"/>
          <a:stretch>
            <a:fillRect/>
          </a:stretch>
        </p:blipFill>
        <p:spPr>
          <a:xfrm>
            <a:off x="1527014" y="2622096"/>
            <a:ext cx="9150694" cy="2002155"/>
          </a:xfrm>
          <a:prstGeom prst="rect">
            <a:avLst/>
          </a:prstGeom>
        </p:spPr>
      </p:pic>
    </p:spTree>
    <p:extLst>
      <p:ext uri="{BB962C8B-B14F-4D97-AF65-F5344CB8AC3E}">
        <p14:creationId xmlns:p14="http://schemas.microsoft.com/office/powerpoint/2010/main" val="19195789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TotalTime>
  <Words>312</Words>
  <Application>Microsoft Office PowerPoint</Application>
  <PresentationFormat>Widescreen</PresentationFormat>
  <Paragraphs>16</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XCCW Joined 6a</vt:lpstr>
      <vt:lpstr>Office Theme</vt:lpstr>
      <vt:lpstr>Year 3 Light</vt:lpstr>
      <vt:lpstr>What is light? What do you already know about it? Share your ideas with your grown up or siblings.</vt:lpstr>
      <vt:lpstr>Task 1: What is your darkest room in your home?   Can you make it as dark as possible?</vt:lpstr>
      <vt:lpstr>What did you have to do to make the room dark?   Could you get it completely dark?</vt:lpstr>
      <vt:lpstr>A light source is something that produces its own light.  Can you think of any examples?</vt:lpstr>
      <vt:lpstr>Can you sort these objects into light sources and not light sources?</vt:lpstr>
      <vt:lpstr>Light source     Not a light source</vt:lpstr>
      <vt:lpstr>PowerPoint Presentation</vt:lpstr>
      <vt:lpstr>If you can, create a tube by rolling up some card of paper (dark colour is best but use what you can).  Cover one end with another piece of card or paper. Hold your tube tight up to your eye.  What can you see?</vt:lpstr>
      <vt:lpstr>Now ask a grown up to pierce a small hole in the side of your tube.   Now what can you see?</vt:lpstr>
      <vt:lpstr>Dark occurs only when there is no light.  For total darkness to happen, you need absolutely no light.  You might have struggled to make your room totally dark earlier because it is very difficult to block all light.</vt:lpstr>
      <vt:lpstr>Challenge: Can you use you tube again but this time draw a small picture on the card that covers the end.  See if your grown up or a sibling can see the picture before a hole is made.  (You can use the same tube, just put your finger over the hole until you need it).</vt:lpstr>
      <vt:lpstr>Super challenge: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 Light</dc:title>
  <dc:creator>Stacey Woods</dc:creator>
  <cp:lastModifiedBy>Stacey Woods</cp:lastModifiedBy>
  <cp:revision>5</cp:revision>
  <dcterms:created xsi:type="dcterms:W3CDTF">2021-01-11T14:14:18Z</dcterms:created>
  <dcterms:modified xsi:type="dcterms:W3CDTF">2021-01-11T17:03:31Z</dcterms:modified>
</cp:coreProperties>
</file>