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73" r:id="rId4"/>
    <p:sldId id="275" r:id="rId5"/>
    <p:sldId id="276" r:id="rId6"/>
    <p:sldId id="277" r:id="rId7"/>
    <p:sldId id="278" r:id="rId8"/>
    <p:sldId id="279" r:id="rId9"/>
  </p:sldIdLst>
  <p:sldSz cx="9144000" cy="6858000" type="screen4x3"/>
  <p:notesSz cx="6858000" cy="9144000"/>
  <p:embeddedFontLst>
    <p:embeddedFont>
      <p:font typeface="Twinkl" panose="020B0604020202020204" charset="0"/>
      <p:regular r:id="rId12"/>
      <p:bold r:id="rId13"/>
    </p:embeddedFont>
    <p:embeddedFont>
      <p:font typeface="Calibri" panose="020F0502020204030204" pitchFamily="34" charset="0"/>
      <p:regular r:id="rId14"/>
      <p:bold r:id="rId15"/>
      <p:italic r:id="rId16"/>
      <p:boldItalic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9428"/>
    <a:srgbClr val="FFEDAA"/>
    <a:srgbClr val="F8BD95"/>
    <a:srgbClr val="11743A"/>
    <a:srgbClr val="6C9E72"/>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423" autoAdjust="0"/>
    <p:restoredTop sz="94660"/>
  </p:normalViewPr>
  <p:slideViewPr>
    <p:cSldViewPr snapToGrid="0" showGuides="1">
      <p:cViewPr varScale="1">
        <p:scale>
          <a:sx n="113" d="100"/>
          <a:sy n="113" d="100"/>
        </p:scale>
        <p:origin x="744"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r>
              <a:rPr lang="en-US" dirty="0">
                <a:solidFill>
                  <a:schemeClr val="bg1"/>
                </a:solidFill>
                <a:latin typeface="+mn-lt"/>
              </a:rPr>
              <a:t>Second World War</a:t>
            </a:r>
            <a:endParaRPr lang="en-GB" dirty="0">
              <a:solidFill>
                <a:schemeClr val="bg1"/>
              </a:solidFill>
              <a:latin typeface="+mn-lt"/>
            </a:endParaRPr>
          </a:p>
        </p:txBody>
      </p:sp>
      <p:grpSp>
        <p:nvGrpSpPr>
          <p:cNvPr id="4" name="Group 3">
            <a:extLst>
              <a:ext uri="{FF2B5EF4-FFF2-40B4-BE49-F238E27FC236}">
                <a16:creationId xmlns:a16="http://schemas.microsoft.com/office/drawing/2014/main" id="{9633629B-2B5E-41F0-B731-A16432865179}"/>
              </a:ext>
            </a:extLst>
          </p:cNvPr>
          <p:cNvGrpSpPr/>
          <p:nvPr/>
        </p:nvGrpSpPr>
        <p:grpSpPr>
          <a:xfrm>
            <a:off x="1505994" y="1494733"/>
            <a:ext cx="6132013" cy="4790791"/>
            <a:chOff x="1505994" y="1394065"/>
            <a:chExt cx="6132013" cy="4790791"/>
          </a:xfrm>
        </p:grpSpPr>
        <p:grpSp>
          <p:nvGrpSpPr>
            <p:cNvPr id="38" name="Group 37">
              <a:extLst>
                <a:ext uri="{FF2B5EF4-FFF2-40B4-BE49-F238E27FC236}">
                  <a16:creationId xmlns:a16="http://schemas.microsoft.com/office/drawing/2014/main" id="{62CD3D90-65B5-4E15-A630-1E26545E7D92}"/>
                </a:ext>
              </a:extLst>
            </p:cNvPr>
            <p:cNvGrpSpPr/>
            <p:nvPr/>
          </p:nvGrpSpPr>
          <p:grpSpPr>
            <a:xfrm rot="182504">
              <a:off x="1505994" y="1394065"/>
              <a:ext cx="6132013" cy="4790791"/>
              <a:chOff x="1501228" y="1281036"/>
              <a:chExt cx="6132013" cy="4790791"/>
            </a:xfrm>
          </p:grpSpPr>
          <p:pic>
            <p:nvPicPr>
              <p:cNvPr id="37" name="Picture 36">
                <a:extLst>
                  <a:ext uri="{FF2B5EF4-FFF2-40B4-BE49-F238E27FC236}">
                    <a16:creationId xmlns:a16="http://schemas.microsoft.com/office/drawing/2014/main" id="{00555E87-C851-43D3-B696-78EA72A65BF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27" name="Freeform: Shape 26">
                <a:extLst>
                  <a:ext uri="{FF2B5EF4-FFF2-40B4-BE49-F238E27FC236}">
                    <a16:creationId xmlns:a16="http://schemas.microsoft.com/office/drawing/2014/main" id="{5D0CA737-A97A-464D-83AF-C39CDFC53749}"/>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28" name="Freeform: Shape 27">
                <a:extLst>
                  <a:ext uri="{FF2B5EF4-FFF2-40B4-BE49-F238E27FC236}">
                    <a16:creationId xmlns:a16="http://schemas.microsoft.com/office/drawing/2014/main" id="{F8300AB3-D955-4D73-B1EA-F143A70A5A8E}"/>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41" name="Rectangle 40">
              <a:extLst>
                <a:ext uri="{FF2B5EF4-FFF2-40B4-BE49-F238E27FC236}">
                  <a16:creationId xmlns:a16="http://schemas.microsoft.com/office/drawing/2014/main" id="{ECD931DC-0B85-4A2B-AC37-F850FE4E3D32}"/>
                </a:ext>
              </a:extLst>
            </p:cNvPr>
            <p:cNvSpPr/>
            <p:nvPr/>
          </p:nvSpPr>
          <p:spPr>
            <a:xfrm>
              <a:off x="1874247" y="2043525"/>
              <a:ext cx="5395506" cy="830997"/>
            </a:xfrm>
            <a:prstGeom prst="rect">
              <a:avLst/>
            </a:prstGeom>
          </p:spPr>
          <p:txBody>
            <a:bodyPr wrap="square" lIns="0" tIns="0" rIns="0" bIns="0">
              <a:spAutoFit/>
            </a:bodyPr>
            <a:lstStyle/>
            <a:p>
              <a:pPr algn="just" eaLnBrk="1" fontAlgn="auto" hangingPunct="1">
                <a:spcBef>
                  <a:spcPts val="0"/>
                </a:spcBef>
                <a:spcAft>
                  <a:spcPts val="0"/>
                </a:spcAft>
                <a:defRPr/>
              </a:pPr>
              <a:r>
                <a:rPr lang="en-GB" sz="1800" b="1" dirty="0">
                  <a:solidFill>
                    <a:schemeClr val="tx1"/>
                  </a:solidFill>
                </a:rPr>
                <a:t>1939 to 1945</a:t>
              </a:r>
            </a:p>
            <a:p>
              <a:pPr algn="just" eaLnBrk="1" fontAlgn="auto" hangingPunct="1">
                <a:spcBef>
                  <a:spcPts val="0"/>
                </a:spcBef>
                <a:spcAft>
                  <a:spcPts val="0"/>
                </a:spcAft>
                <a:defRPr/>
              </a:pPr>
              <a:r>
                <a:rPr lang="en-GB" sz="1800" dirty="0">
                  <a:solidFill>
                    <a:schemeClr val="tx1"/>
                  </a:solidFill>
                </a:rPr>
                <a:t>The Second World War was fought in Europe, Russia, North Africa and in Asia and involved 61 countries.</a:t>
              </a:r>
            </a:p>
          </p:txBody>
        </p:sp>
        <p:pic>
          <p:nvPicPr>
            <p:cNvPr id="43" name="Picture 42">
              <a:extLst>
                <a:ext uri="{FF2B5EF4-FFF2-40B4-BE49-F238E27FC236}">
                  <a16:creationId xmlns:a16="http://schemas.microsoft.com/office/drawing/2014/main" id="{0FE3D883-3647-4AB4-9FD5-D667EBD69C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34466" y="3202610"/>
              <a:ext cx="4265537" cy="2157767"/>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6666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6DB644-3FF6-423A-B5C1-7595561C3991}"/>
              </a:ext>
            </a:extLst>
          </p:cNvPr>
          <p:cNvSpPr/>
          <p:nvPr/>
        </p:nvSpPr>
        <p:spPr>
          <a:xfrm>
            <a:off x="540792" y="2055376"/>
            <a:ext cx="2948756" cy="4256429"/>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r>
              <a:rPr lang="en-US" dirty="0">
                <a:solidFill>
                  <a:schemeClr val="bg1"/>
                </a:solidFill>
                <a:latin typeface="+mn-lt"/>
              </a:rPr>
              <a:t>Second World War</a:t>
            </a:r>
            <a:endParaRPr lang="en-GB" dirty="0">
              <a:solidFill>
                <a:schemeClr val="bg1"/>
              </a:solidFill>
              <a:latin typeface="+mn-lt"/>
            </a:endParaRPr>
          </a:p>
        </p:txBody>
      </p:sp>
      <p:sp>
        <p:nvSpPr>
          <p:cNvPr id="12" name="Rectangle 11">
            <a:extLst>
              <a:ext uri="{FF2B5EF4-FFF2-40B4-BE49-F238E27FC236}">
                <a16:creationId xmlns:a16="http://schemas.microsoft.com/office/drawing/2014/main" id="{B2A52D55-B39D-4D47-825D-5A2E0B028FD5}"/>
              </a:ext>
            </a:extLst>
          </p:cNvPr>
          <p:cNvSpPr/>
          <p:nvPr/>
        </p:nvSpPr>
        <p:spPr>
          <a:xfrm>
            <a:off x="3573142" y="2055376"/>
            <a:ext cx="5030066" cy="4256430"/>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7966CAF9-7D20-4075-B6AE-AE0EAC097E7B}"/>
              </a:ext>
            </a:extLst>
          </p:cNvPr>
          <p:cNvSpPr/>
          <p:nvPr/>
        </p:nvSpPr>
        <p:spPr>
          <a:xfrm>
            <a:off x="540792" y="1508132"/>
            <a:ext cx="8062416" cy="547245"/>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defRPr/>
            </a:pPr>
            <a:r>
              <a:rPr lang="en-GB" sz="1800" b="1" dirty="0">
                <a:solidFill>
                  <a:schemeClr val="tx1"/>
                </a:solidFill>
              </a:rPr>
              <a:t>1939 to 1945 </a:t>
            </a:r>
            <a:r>
              <a:rPr lang="en-GB" sz="1800" dirty="0">
                <a:solidFill>
                  <a:schemeClr val="tx1"/>
                </a:solidFill>
              </a:rPr>
              <a:t>The war was fought between two groups of countries. </a:t>
            </a:r>
          </a:p>
        </p:txBody>
      </p:sp>
      <p:sp>
        <p:nvSpPr>
          <p:cNvPr id="4" name="Rectangle 3">
            <a:extLst>
              <a:ext uri="{FF2B5EF4-FFF2-40B4-BE49-F238E27FC236}">
                <a16:creationId xmlns:a16="http://schemas.microsoft.com/office/drawing/2014/main" id="{6F421EF2-C9A5-4306-B7DD-96864D7A75A3}"/>
              </a:ext>
            </a:extLst>
          </p:cNvPr>
          <p:cNvSpPr/>
          <p:nvPr/>
        </p:nvSpPr>
        <p:spPr>
          <a:xfrm>
            <a:off x="540792" y="2066479"/>
            <a:ext cx="2948756" cy="43595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Axis Powers</a:t>
            </a:r>
          </a:p>
        </p:txBody>
      </p:sp>
      <p:sp>
        <p:nvSpPr>
          <p:cNvPr id="16" name="Rectangle 15">
            <a:extLst>
              <a:ext uri="{FF2B5EF4-FFF2-40B4-BE49-F238E27FC236}">
                <a16:creationId xmlns:a16="http://schemas.microsoft.com/office/drawing/2014/main" id="{E594FC76-D23E-4E4F-9028-BB2FB3745F39}"/>
              </a:ext>
            </a:extLst>
          </p:cNvPr>
          <p:cNvSpPr/>
          <p:nvPr/>
        </p:nvSpPr>
        <p:spPr>
          <a:xfrm>
            <a:off x="3581234" y="2066479"/>
            <a:ext cx="5030066" cy="43595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Allies</a:t>
            </a:r>
          </a:p>
        </p:txBody>
      </p:sp>
      <p:grpSp>
        <p:nvGrpSpPr>
          <p:cNvPr id="15" name="Group 14">
            <a:extLst>
              <a:ext uri="{FF2B5EF4-FFF2-40B4-BE49-F238E27FC236}">
                <a16:creationId xmlns:a16="http://schemas.microsoft.com/office/drawing/2014/main" id="{F5DD31D7-EE3F-47DA-97DE-51D140FFBDBB}"/>
              </a:ext>
            </a:extLst>
          </p:cNvPr>
          <p:cNvGrpSpPr/>
          <p:nvPr/>
        </p:nvGrpSpPr>
        <p:grpSpPr>
          <a:xfrm>
            <a:off x="967882" y="3305914"/>
            <a:ext cx="2027465" cy="604886"/>
            <a:chOff x="676693" y="2635974"/>
            <a:chExt cx="2027465" cy="604886"/>
          </a:xfrm>
        </p:grpSpPr>
        <p:sp>
          <p:nvSpPr>
            <p:cNvPr id="29" name="Freeform: Shape 28">
              <a:extLst>
                <a:ext uri="{FF2B5EF4-FFF2-40B4-BE49-F238E27FC236}">
                  <a16:creationId xmlns:a16="http://schemas.microsoft.com/office/drawing/2014/main" id="{DACF09BD-1C81-4129-9AD6-11907566771C}"/>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5" name="Oval 4">
              <a:extLst>
                <a:ext uri="{FF2B5EF4-FFF2-40B4-BE49-F238E27FC236}">
                  <a16:creationId xmlns:a16="http://schemas.microsoft.com/office/drawing/2014/main" id="{13C153D1-5D67-4272-8E62-23FD7D237FEC}"/>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7560BE36-A82E-4FCE-BC92-C4B335C2E5FF}"/>
                </a:ext>
              </a:extLst>
            </p:cNvPr>
            <p:cNvSpPr txBox="1"/>
            <p:nvPr/>
          </p:nvSpPr>
          <p:spPr>
            <a:xfrm>
              <a:off x="1281579" y="2740022"/>
              <a:ext cx="1320570" cy="369332"/>
            </a:xfrm>
            <a:prstGeom prst="rect">
              <a:avLst/>
            </a:prstGeom>
            <a:noFill/>
          </p:spPr>
          <p:txBody>
            <a:bodyPr wrap="square" rtlCol="0">
              <a:spAutoFit/>
            </a:bodyPr>
            <a:lstStyle/>
            <a:p>
              <a:pPr algn="ctr"/>
              <a:r>
                <a:rPr lang="en-US" dirty="0"/>
                <a:t>Germany</a:t>
              </a:r>
              <a:endParaRPr lang="en-GB" dirty="0"/>
            </a:p>
          </p:txBody>
        </p:sp>
      </p:grpSp>
      <p:grpSp>
        <p:nvGrpSpPr>
          <p:cNvPr id="30" name="Group 29">
            <a:extLst>
              <a:ext uri="{FF2B5EF4-FFF2-40B4-BE49-F238E27FC236}">
                <a16:creationId xmlns:a16="http://schemas.microsoft.com/office/drawing/2014/main" id="{3777EAC7-EB05-43D5-8E59-2B3C0060BDBB}"/>
              </a:ext>
            </a:extLst>
          </p:cNvPr>
          <p:cNvGrpSpPr/>
          <p:nvPr/>
        </p:nvGrpSpPr>
        <p:grpSpPr>
          <a:xfrm>
            <a:off x="967882" y="4169938"/>
            <a:ext cx="2027465" cy="604886"/>
            <a:chOff x="676693" y="2635974"/>
            <a:chExt cx="2027465" cy="604886"/>
          </a:xfrm>
        </p:grpSpPr>
        <p:sp>
          <p:nvSpPr>
            <p:cNvPr id="31" name="Freeform: Shape 30">
              <a:extLst>
                <a:ext uri="{FF2B5EF4-FFF2-40B4-BE49-F238E27FC236}">
                  <a16:creationId xmlns:a16="http://schemas.microsoft.com/office/drawing/2014/main" id="{659D8ED8-EBCA-49BD-9680-BE13D77AD6A8}"/>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32" name="Oval 31">
              <a:extLst>
                <a:ext uri="{FF2B5EF4-FFF2-40B4-BE49-F238E27FC236}">
                  <a16:creationId xmlns:a16="http://schemas.microsoft.com/office/drawing/2014/main" id="{F9B38499-F782-4DA5-863C-A18B1BB15EC9}"/>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TextBox 32">
              <a:extLst>
                <a:ext uri="{FF2B5EF4-FFF2-40B4-BE49-F238E27FC236}">
                  <a16:creationId xmlns:a16="http://schemas.microsoft.com/office/drawing/2014/main" id="{8B08DB34-430F-4011-B0CF-2598029A6522}"/>
                </a:ext>
              </a:extLst>
            </p:cNvPr>
            <p:cNvSpPr txBox="1"/>
            <p:nvPr/>
          </p:nvSpPr>
          <p:spPr>
            <a:xfrm>
              <a:off x="1281579" y="2740022"/>
              <a:ext cx="1320570" cy="369332"/>
            </a:xfrm>
            <a:prstGeom prst="rect">
              <a:avLst/>
            </a:prstGeom>
            <a:noFill/>
          </p:spPr>
          <p:txBody>
            <a:bodyPr wrap="square" rtlCol="0">
              <a:spAutoFit/>
            </a:bodyPr>
            <a:lstStyle/>
            <a:p>
              <a:pPr algn="ctr"/>
              <a:r>
                <a:rPr lang="en-US" dirty="0"/>
                <a:t>Italy</a:t>
              </a:r>
              <a:endParaRPr lang="en-GB" dirty="0"/>
            </a:p>
          </p:txBody>
        </p:sp>
      </p:grpSp>
      <p:grpSp>
        <p:nvGrpSpPr>
          <p:cNvPr id="34" name="Group 33">
            <a:extLst>
              <a:ext uri="{FF2B5EF4-FFF2-40B4-BE49-F238E27FC236}">
                <a16:creationId xmlns:a16="http://schemas.microsoft.com/office/drawing/2014/main" id="{85B9A20D-8C76-426F-9852-68BC53390315}"/>
              </a:ext>
            </a:extLst>
          </p:cNvPr>
          <p:cNvGrpSpPr/>
          <p:nvPr/>
        </p:nvGrpSpPr>
        <p:grpSpPr>
          <a:xfrm>
            <a:off x="967882" y="5033961"/>
            <a:ext cx="2027465" cy="604886"/>
            <a:chOff x="676693" y="2635974"/>
            <a:chExt cx="2027465" cy="604886"/>
          </a:xfrm>
        </p:grpSpPr>
        <p:sp>
          <p:nvSpPr>
            <p:cNvPr id="35" name="Freeform: Shape 34">
              <a:extLst>
                <a:ext uri="{FF2B5EF4-FFF2-40B4-BE49-F238E27FC236}">
                  <a16:creationId xmlns:a16="http://schemas.microsoft.com/office/drawing/2014/main" id="{4EF5DFCF-FC97-44B9-AF15-78E42DEA8E14}"/>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36" name="Oval 35">
              <a:extLst>
                <a:ext uri="{FF2B5EF4-FFF2-40B4-BE49-F238E27FC236}">
                  <a16:creationId xmlns:a16="http://schemas.microsoft.com/office/drawing/2014/main" id="{BCCF30CC-57D2-4673-9AF2-264DA095749E}"/>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TextBox 38">
              <a:extLst>
                <a:ext uri="{FF2B5EF4-FFF2-40B4-BE49-F238E27FC236}">
                  <a16:creationId xmlns:a16="http://schemas.microsoft.com/office/drawing/2014/main" id="{9E92A9B9-DF61-4FB4-84BB-EBDC4A826A44}"/>
                </a:ext>
              </a:extLst>
            </p:cNvPr>
            <p:cNvSpPr txBox="1"/>
            <p:nvPr/>
          </p:nvSpPr>
          <p:spPr>
            <a:xfrm>
              <a:off x="1281579" y="2740022"/>
              <a:ext cx="1320570" cy="369332"/>
            </a:xfrm>
            <a:prstGeom prst="rect">
              <a:avLst/>
            </a:prstGeom>
            <a:noFill/>
          </p:spPr>
          <p:txBody>
            <a:bodyPr wrap="square" rtlCol="0">
              <a:spAutoFit/>
            </a:bodyPr>
            <a:lstStyle/>
            <a:p>
              <a:pPr algn="ctr"/>
              <a:r>
                <a:rPr lang="en-US" dirty="0"/>
                <a:t>Japan</a:t>
              </a:r>
              <a:endParaRPr lang="en-GB" dirty="0"/>
            </a:p>
          </p:txBody>
        </p:sp>
      </p:grpSp>
      <p:grpSp>
        <p:nvGrpSpPr>
          <p:cNvPr id="40" name="Group 39">
            <a:extLst>
              <a:ext uri="{FF2B5EF4-FFF2-40B4-BE49-F238E27FC236}">
                <a16:creationId xmlns:a16="http://schemas.microsoft.com/office/drawing/2014/main" id="{80109D68-6425-402A-B803-D04758B2A0B4}"/>
              </a:ext>
            </a:extLst>
          </p:cNvPr>
          <p:cNvGrpSpPr/>
          <p:nvPr/>
        </p:nvGrpSpPr>
        <p:grpSpPr>
          <a:xfrm>
            <a:off x="4048383" y="2635974"/>
            <a:ext cx="2027465" cy="604886"/>
            <a:chOff x="676693" y="2635974"/>
            <a:chExt cx="2027465" cy="604886"/>
          </a:xfrm>
        </p:grpSpPr>
        <p:sp>
          <p:nvSpPr>
            <p:cNvPr id="42" name="Freeform: Shape 41">
              <a:extLst>
                <a:ext uri="{FF2B5EF4-FFF2-40B4-BE49-F238E27FC236}">
                  <a16:creationId xmlns:a16="http://schemas.microsoft.com/office/drawing/2014/main" id="{AAEFBE5C-BA92-491B-A621-1D1B87C2FFF6}"/>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44" name="Oval 43">
              <a:extLst>
                <a:ext uri="{FF2B5EF4-FFF2-40B4-BE49-F238E27FC236}">
                  <a16:creationId xmlns:a16="http://schemas.microsoft.com/office/drawing/2014/main" id="{EABE799D-5EB1-4E92-BF23-3590E6C124E7}"/>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TextBox 44">
              <a:extLst>
                <a:ext uri="{FF2B5EF4-FFF2-40B4-BE49-F238E27FC236}">
                  <a16:creationId xmlns:a16="http://schemas.microsoft.com/office/drawing/2014/main" id="{1A4B3A40-3B96-4A19-8935-C598F617A1C7}"/>
                </a:ext>
              </a:extLst>
            </p:cNvPr>
            <p:cNvSpPr txBox="1"/>
            <p:nvPr/>
          </p:nvSpPr>
          <p:spPr>
            <a:xfrm>
              <a:off x="1281579" y="2740022"/>
              <a:ext cx="1320570" cy="369332"/>
            </a:xfrm>
            <a:prstGeom prst="rect">
              <a:avLst/>
            </a:prstGeom>
            <a:noFill/>
          </p:spPr>
          <p:txBody>
            <a:bodyPr wrap="square" rtlCol="0">
              <a:spAutoFit/>
            </a:bodyPr>
            <a:lstStyle/>
            <a:p>
              <a:pPr algn="ctr"/>
              <a:r>
                <a:rPr lang="en-US" dirty="0"/>
                <a:t>Britain</a:t>
              </a:r>
              <a:endParaRPr lang="en-GB" dirty="0"/>
            </a:p>
          </p:txBody>
        </p:sp>
      </p:grpSp>
      <p:grpSp>
        <p:nvGrpSpPr>
          <p:cNvPr id="46" name="Group 45">
            <a:extLst>
              <a:ext uri="{FF2B5EF4-FFF2-40B4-BE49-F238E27FC236}">
                <a16:creationId xmlns:a16="http://schemas.microsoft.com/office/drawing/2014/main" id="{5B902819-8C7B-40AA-ABB3-5270D1A50B68}"/>
              </a:ext>
            </a:extLst>
          </p:cNvPr>
          <p:cNvGrpSpPr/>
          <p:nvPr/>
        </p:nvGrpSpPr>
        <p:grpSpPr>
          <a:xfrm>
            <a:off x="3730854" y="3354228"/>
            <a:ext cx="2027465" cy="604886"/>
            <a:chOff x="676693" y="2635974"/>
            <a:chExt cx="2027465" cy="604886"/>
          </a:xfrm>
        </p:grpSpPr>
        <p:sp>
          <p:nvSpPr>
            <p:cNvPr id="47" name="Freeform: Shape 46">
              <a:extLst>
                <a:ext uri="{FF2B5EF4-FFF2-40B4-BE49-F238E27FC236}">
                  <a16:creationId xmlns:a16="http://schemas.microsoft.com/office/drawing/2014/main" id="{DF61AA40-8CD0-4F8F-98A7-BAFF5A8691E7}"/>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48" name="Oval 47">
              <a:extLst>
                <a:ext uri="{FF2B5EF4-FFF2-40B4-BE49-F238E27FC236}">
                  <a16:creationId xmlns:a16="http://schemas.microsoft.com/office/drawing/2014/main" id="{C0A2D14D-1886-48BA-847B-7EDCF0BF7DA8}"/>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TextBox 48">
              <a:extLst>
                <a:ext uri="{FF2B5EF4-FFF2-40B4-BE49-F238E27FC236}">
                  <a16:creationId xmlns:a16="http://schemas.microsoft.com/office/drawing/2014/main" id="{A5786B4A-D593-4959-96F0-BB9900E2EEA9}"/>
                </a:ext>
              </a:extLst>
            </p:cNvPr>
            <p:cNvSpPr txBox="1"/>
            <p:nvPr/>
          </p:nvSpPr>
          <p:spPr>
            <a:xfrm>
              <a:off x="1281579" y="2740022"/>
              <a:ext cx="1320570" cy="369332"/>
            </a:xfrm>
            <a:prstGeom prst="rect">
              <a:avLst/>
            </a:prstGeom>
            <a:noFill/>
          </p:spPr>
          <p:txBody>
            <a:bodyPr wrap="square" rtlCol="0">
              <a:spAutoFit/>
            </a:bodyPr>
            <a:lstStyle/>
            <a:p>
              <a:pPr algn="ctr"/>
              <a:r>
                <a:rPr lang="en-US" dirty="0"/>
                <a:t>France</a:t>
              </a:r>
              <a:endParaRPr lang="en-GB" dirty="0"/>
            </a:p>
          </p:txBody>
        </p:sp>
      </p:grpSp>
      <p:grpSp>
        <p:nvGrpSpPr>
          <p:cNvPr id="50" name="Group 49">
            <a:extLst>
              <a:ext uri="{FF2B5EF4-FFF2-40B4-BE49-F238E27FC236}">
                <a16:creationId xmlns:a16="http://schemas.microsoft.com/office/drawing/2014/main" id="{D83FFBD3-7BDD-4D89-B3F1-3FC66CFB41DD}"/>
              </a:ext>
            </a:extLst>
          </p:cNvPr>
          <p:cNvGrpSpPr/>
          <p:nvPr/>
        </p:nvGrpSpPr>
        <p:grpSpPr>
          <a:xfrm>
            <a:off x="4048383" y="4072482"/>
            <a:ext cx="2027465" cy="604886"/>
            <a:chOff x="676693" y="2635974"/>
            <a:chExt cx="2027465" cy="604886"/>
          </a:xfrm>
        </p:grpSpPr>
        <p:sp>
          <p:nvSpPr>
            <p:cNvPr id="51" name="Freeform: Shape 50">
              <a:extLst>
                <a:ext uri="{FF2B5EF4-FFF2-40B4-BE49-F238E27FC236}">
                  <a16:creationId xmlns:a16="http://schemas.microsoft.com/office/drawing/2014/main" id="{7196F880-2245-4A96-9DF3-9CACEEAABE3C}"/>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52" name="Oval 51">
              <a:extLst>
                <a:ext uri="{FF2B5EF4-FFF2-40B4-BE49-F238E27FC236}">
                  <a16:creationId xmlns:a16="http://schemas.microsoft.com/office/drawing/2014/main" id="{F78F8C47-78CE-41BD-A3E0-E1FE51562CE3}"/>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TextBox 52">
              <a:extLst>
                <a:ext uri="{FF2B5EF4-FFF2-40B4-BE49-F238E27FC236}">
                  <a16:creationId xmlns:a16="http://schemas.microsoft.com/office/drawing/2014/main" id="{F30868FB-57E0-43CB-A39D-C5E77CDFF037}"/>
                </a:ext>
              </a:extLst>
            </p:cNvPr>
            <p:cNvSpPr txBox="1"/>
            <p:nvPr/>
          </p:nvSpPr>
          <p:spPr>
            <a:xfrm>
              <a:off x="1281579" y="2740022"/>
              <a:ext cx="1320570" cy="369332"/>
            </a:xfrm>
            <a:prstGeom prst="rect">
              <a:avLst/>
            </a:prstGeom>
            <a:noFill/>
          </p:spPr>
          <p:txBody>
            <a:bodyPr wrap="square" rtlCol="0">
              <a:spAutoFit/>
            </a:bodyPr>
            <a:lstStyle/>
            <a:p>
              <a:pPr algn="ctr"/>
              <a:r>
                <a:rPr lang="en-US" dirty="0"/>
                <a:t>Australia</a:t>
              </a:r>
              <a:endParaRPr lang="en-GB" dirty="0"/>
            </a:p>
          </p:txBody>
        </p:sp>
      </p:grpSp>
      <p:grpSp>
        <p:nvGrpSpPr>
          <p:cNvPr id="54" name="Group 53">
            <a:extLst>
              <a:ext uri="{FF2B5EF4-FFF2-40B4-BE49-F238E27FC236}">
                <a16:creationId xmlns:a16="http://schemas.microsoft.com/office/drawing/2014/main" id="{249D5E46-3DC1-449F-873E-58C61BA16A04}"/>
              </a:ext>
            </a:extLst>
          </p:cNvPr>
          <p:cNvGrpSpPr/>
          <p:nvPr/>
        </p:nvGrpSpPr>
        <p:grpSpPr>
          <a:xfrm>
            <a:off x="3735535" y="4790736"/>
            <a:ext cx="2027465" cy="604886"/>
            <a:chOff x="676693" y="2635974"/>
            <a:chExt cx="2027465" cy="604886"/>
          </a:xfrm>
        </p:grpSpPr>
        <p:sp>
          <p:nvSpPr>
            <p:cNvPr id="55" name="Freeform: Shape 54">
              <a:extLst>
                <a:ext uri="{FF2B5EF4-FFF2-40B4-BE49-F238E27FC236}">
                  <a16:creationId xmlns:a16="http://schemas.microsoft.com/office/drawing/2014/main" id="{77026A0D-B829-4361-805D-543B5017F7BA}"/>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56" name="Oval 55">
              <a:extLst>
                <a:ext uri="{FF2B5EF4-FFF2-40B4-BE49-F238E27FC236}">
                  <a16:creationId xmlns:a16="http://schemas.microsoft.com/office/drawing/2014/main" id="{9B7762DC-460A-4FCB-9F6B-7ACF360C52E5}"/>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TextBox 56">
              <a:extLst>
                <a:ext uri="{FF2B5EF4-FFF2-40B4-BE49-F238E27FC236}">
                  <a16:creationId xmlns:a16="http://schemas.microsoft.com/office/drawing/2014/main" id="{B03EFA02-AC10-42E8-B3AD-E6EAC3E5A92D}"/>
                </a:ext>
              </a:extLst>
            </p:cNvPr>
            <p:cNvSpPr txBox="1"/>
            <p:nvPr/>
          </p:nvSpPr>
          <p:spPr>
            <a:xfrm>
              <a:off x="1281579" y="2740022"/>
              <a:ext cx="1320570" cy="369332"/>
            </a:xfrm>
            <a:prstGeom prst="rect">
              <a:avLst/>
            </a:prstGeom>
            <a:noFill/>
          </p:spPr>
          <p:txBody>
            <a:bodyPr wrap="square" rtlCol="0">
              <a:spAutoFit/>
            </a:bodyPr>
            <a:lstStyle/>
            <a:p>
              <a:pPr algn="ctr"/>
              <a:r>
                <a:rPr lang="en-US" dirty="0"/>
                <a:t>Canada</a:t>
              </a:r>
              <a:endParaRPr lang="en-GB" dirty="0"/>
            </a:p>
          </p:txBody>
        </p:sp>
      </p:grpSp>
      <p:grpSp>
        <p:nvGrpSpPr>
          <p:cNvPr id="58" name="Group 57">
            <a:extLst>
              <a:ext uri="{FF2B5EF4-FFF2-40B4-BE49-F238E27FC236}">
                <a16:creationId xmlns:a16="http://schemas.microsoft.com/office/drawing/2014/main" id="{B8BAFB70-E17C-45E1-9656-6C338CFF2C90}"/>
              </a:ext>
            </a:extLst>
          </p:cNvPr>
          <p:cNvGrpSpPr/>
          <p:nvPr/>
        </p:nvGrpSpPr>
        <p:grpSpPr>
          <a:xfrm>
            <a:off x="4048383" y="5508991"/>
            <a:ext cx="2027465" cy="646331"/>
            <a:chOff x="676693" y="2603167"/>
            <a:chExt cx="2027465" cy="646331"/>
          </a:xfrm>
        </p:grpSpPr>
        <p:sp>
          <p:nvSpPr>
            <p:cNvPr id="59" name="Freeform: Shape 58">
              <a:extLst>
                <a:ext uri="{FF2B5EF4-FFF2-40B4-BE49-F238E27FC236}">
                  <a16:creationId xmlns:a16="http://schemas.microsoft.com/office/drawing/2014/main" id="{1B464E14-28F4-421A-AD3F-44F13B0A2FF8}"/>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60" name="Oval 59">
              <a:extLst>
                <a:ext uri="{FF2B5EF4-FFF2-40B4-BE49-F238E27FC236}">
                  <a16:creationId xmlns:a16="http://schemas.microsoft.com/office/drawing/2014/main" id="{6A714333-4C57-4D31-9BB2-53A9D366929B}"/>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TextBox 60">
              <a:extLst>
                <a:ext uri="{FF2B5EF4-FFF2-40B4-BE49-F238E27FC236}">
                  <a16:creationId xmlns:a16="http://schemas.microsoft.com/office/drawing/2014/main" id="{8F128B9F-5C73-4286-BE94-372DD0A1410E}"/>
                </a:ext>
              </a:extLst>
            </p:cNvPr>
            <p:cNvSpPr txBox="1"/>
            <p:nvPr/>
          </p:nvSpPr>
          <p:spPr>
            <a:xfrm>
              <a:off x="1122739" y="2603167"/>
              <a:ext cx="1520153" cy="646331"/>
            </a:xfrm>
            <a:prstGeom prst="rect">
              <a:avLst/>
            </a:prstGeom>
            <a:noFill/>
          </p:spPr>
          <p:txBody>
            <a:bodyPr wrap="square" rtlCol="0">
              <a:spAutoFit/>
            </a:bodyPr>
            <a:lstStyle/>
            <a:p>
              <a:pPr algn="ctr"/>
              <a:r>
                <a:rPr lang="en-US" dirty="0"/>
                <a:t>New </a:t>
              </a:r>
              <a:br>
                <a:rPr lang="en-US" dirty="0"/>
              </a:br>
              <a:r>
                <a:rPr lang="en-US" dirty="0"/>
                <a:t>Zealand</a:t>
              </a:r>
              <a:endParaRPr lang="en-GB" dirty="0"/>
            </a:p>
          </p:txBody>
        </p:sp>
      </p:grpSp>
      <p:grpSp>
        <p:nvGrpSpPr>
          <p:cNvPr id="62" name="Group 61">
            <a:extLst>
              <a:ext uri="{FF2B5EF4-FFF2-40B4-BE49-F238E27FC236}">
                <a16:creationId xmlns:a16="http://schemas.microsoft.com/office/drawing/2014/main" id="{A82DD336-A7A2-4292-BFE8-F8ACDCA7B142}"/>
              </a:ext>
            </a:extLst>
          </p:cNvPr>
          <p:cNvGrpSpPr/>
          <p:nvPr/>
        </p:nvGrpSpPr>
        <p:grpSpPr>
          <a:xfrm>
            <a:off x="6135646" y="2635974"/>
            <a:ext cx="2027465" cy="604886"/>
            <a:chOff x="676693" y="2635974"/>
            <a:chExt cx="2027465" cy="604886"/>
          </a:xfrm>
        </p:grpSpPr>
        <p:sp>
          <p:nvSpPr>
            <p:cNvPr id="63" name="Freeform: Shape 62">
              <a:extLst>
                <a:ext uri="{FF2B5EF4-FFF2-40B4-BE49-F238E27FC236}">
                  <a16:creationId xmlns:a16="http://schemas.microsoft.com/office/drawing/2014/main" id="{EAA7066F-0241-47FC-B3F2-3F35FF96B100}"/>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64" name="Oval 63">
              <a:extLst>
                <a:ext uri="{FF2B5EF4-FFF2-40B4-BE49-F238E27FC236}">
                  <a16:creationId xmlns:a16="http://schemas.microsoft.com/office/drawing/2014/main" id="{344BDD14-C552-4E16-8A6B-7AAE6383E7E2}"/>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TextBox 64">
              <a:extLst>
                <a:ext uri="{FF2B5EF4-FFF2-40B4-BE49-F238E27FC236}">
                  <a16:creationId xmlns:a16="http://schemas.microsoft.com/office/drawing/2014/main" id="{DBC28503-FE30-49AE-8148-33F6FBAEC85C}"/>
                </a:ext>
              </a:extLst>
            </p:cNvPr>
            <p:cNvSpPr txBox="1"/>
            <p:nvPr/>
          </p:nvSpPr>
          <p:spPr>
            <a:xfrm>
              <a:off x="1281579" y="2740022"/>
              <a:ext cx="1320570" cy="369332"/>
            </a:xfrm>
            <a:prstGeom prst="rect">
              <a:avLst/>
            </a:prstGeom>
            <a:noFill/>
          </p:spPr>
          <p:txBody>
            <a:bodyPr wrap="square" rtlCol="0">
              <a:spAutoFit/>
            </a:bodyPr>
            <a:lstStyle/>
            <a:p>
              <a:pPr algn="ctr"/>
              <a:r>
                <a:rPr lang="en-US" dirty="0"/>
                <a:t>India</a:t>
              </a:r>
              <a:endParaRPr lang="en-GB" dirty="0"/>
            </a:p>
          </p:txBody>
        </p:sp>
      </p:grpSp>
      <p:grpSp>
        <p:nvGrpSpPr>
          <p:cNvPr id="66" name="Group 65">
            <a:extLst>
              <a:ext uri="{FF2B5EF4-FFF2-40B4-BE49-F238E27FC236}">
                <a16:creationId xmlns:a16="http://schemas.microsoft.com/office/drawing/2014/main" id="{655E1820-92C9-4D0E-99BB-05D5FC575EA7}"/>
              </a:ext>
            </a:extLst>
          </p:cNvPr>
          <p:cNvGrpSpPr/>
          <p:nvPr/>
        </p:nvGrpSpPr>
        <p:grpSpPr>
          <a:xfrm>
            <a:off x="6428105" y="3354228"/>
            <a:ext cx="2027465" cy="604886"/>
            <a:chOff x="676693" y="2635974"/>
            <a:chExt cx="2027465" cy="604886"/>
          </a:xfrm>
        </p:grpSpPr>
        <p:sp>
          <p:nvSpPr>
            <p:cNvPr id="67" name="Freeform: Shape 66">
              <a:extLst>
                <a:ext uri="{FF2B5EF4-FFF2-40B4-BE49-F238E27FC236}">
                  <a16:creationId xmlns:a16="http://schemas.microsoft.com/office/drawing/2014/main" id="{CADAF83E-990B-43DF-B127-FCCBC0DF213E}"/>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68" name="Oval 67">
              <a:extLst>
                <a:ext uri="{FF2B5EF4-FFF2-40B4-BE49-F238E27FC236}">
                  <a16:creationId xmlns:a16="http://schemas.microsoft.com/office/drawing/2014/main" id="{731B8241-F284-495A-8988-2635C544F581}"/>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TextBox 68">
              <a:extLst>
                <a:ext uri="{FF2B5EF4-FFF2-40B4-BE49-F238E27FC236}">
                  <a16:creationId xmlns:a16="http://schemas.microsoft.com/office/drawing/2014/main" id="{D604AFA7-6115-4827-A872-D496D8E246F6}"/>
                </a:ext>
              </a:extLst>
            </p:cNvPr>
            <p:cNvSpPr txBox="1"/>
            <p:nvPr/>
          </p:nvSpPr>
          <p:spPr>
            <a:xfrm>
              <a:off x="1281579" y="2740022"/>
              <a:ext cx="1320570" cy="369332"/>
            </a:xfrm>
            <a:prstGeom prst="rect">
              <a:avLst/>
            </a:prstGeom>
            <a:noFill/>
          </p:spPr>
          <p:txBody>
            <a:bodyPr wrap="square" rtlCol="0">
              <a:spAutoFit/>
            </a:bodyPr>
            <a:lstStyle/>
            <a:p>
              <a:pPr algn="ctr"/>
              <a:r>
                <a:rPr lang="en-US" dirty="0"/>
                <a:t>China</a:t>
              </a:r>
              <a:endParaRPr lang="en-GB" dirty="0"/>
            </a:p>
          </p:txBody>
        </p:sp>
      </p:grpSp>
      <p:grpSp>
        <p:nvGrpSpPr>
          <p:cNvPr id="70" name="Group 69">
            <a:extLst>
              <a:ext uri="{FF2B5EF4-FFF2-40B4-BE49-F238E27FC236}">
                <a16:creationId xmlns:a16="http://schemas.microsoft.com/office/drawing/2014/main" id="{3999F133-F6CF-4D75-81DB-A7B869D3690F}"/>
              </a:ext>
            </a:extLst>
          </p:cNvPr>
          <p:cNvGrpSpPr/>
          <p:nvPr/>
        </p:nvGrpSpPr>
        <p:grpSpPr>
          <a:xfrm>
            <a:off x="6135646" y="4072482"/>
            <a:ext cx="2027465" cy="604886"/>
            <a:chOff x="676693" y="2635974"/>
            <a:chExt cx="2027465" cy="604886"/>
          </a:xfrm>
        </p:grpSpPr>
        <p:sp>
          <p:nvSpPr>
            <p:cNvPr id="71" name="Freeform: Shape 70">
              <a:extLst>
                <a:ext uri="{FF2B5EF4-FFF2-40B4-BE49-F238E27FC236}">
                  <a16:creationId xmlns:a16="http://schemas.microsoft.com/office/drawing/2014/main" id="{0857B59C-0025-41FA-9B90-3A3C2EC1787E}"/>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72" name="Oval 71">
              <a:extLst>
                <a:ext uri="{FF2B5EF4-FFF2-40B4-BE49-F238E27FC236}">
                  <a16:creationId xmlns:a16="http://schemas.microsoft.com/office/drawing/2014/main" id="{D6C912C0-F3F9-45A8-ACFA-8AF28FB02161}"/>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3" name="TextBox 72">
              <a:extLst>
                <a:ext uri="{FF2B5EF4-FFF2-40B4-BE49-F238E27FC236}">
                  <a16:creationId xmlns:a16="http://schemas.microsoft.com/office/drawing/2014/main" id="{CA8980CE-18A3-4617-A55B-036569E2D902}"/>
                </a:ext>
              </a:extLst>
            </p:cNvPr>
            <p:cNvSpPr txBox="1"/>
            <p:nvPr/>
          </p:nvSpPr>
          <p:spPr>
            <a:xfrm>
              <a:off x="1281579" y="2740022"/>
              <a:ext cx="1320570" cy="369332"/>
            </a:xfrm>
            <a:prstGeom prst="rect">
              <a:avLst/>
            </a:prstGeom>
            <a:noFill/>
          </p:spPr>
          <p:txBody>
            <a:bodyPr wrap="square" rtlCol="0">
              <a:spAutoFit/>
            </a:bodyPr>
            <a:lstStyle/>
            <a:p>
              <a:pPr algn="ctr"/>
              <a:r>
                <a:rPr lang="en-US" dirty="0"/>
                <a:t>USA</a:t>
              </a:r>
              <a:endParaRPr lang="en-GB" dirty="0"/>
            </a:p>
          </p:txBody>
        </p:sp>
      </p:grpSp>
      <p:grpSp>
        <p:nvGrpSpPr>
          <p:cNvPr id="74" name="Group 73">
            <a:extLst>
              <a:ext uri="{FF2B5EF4-FFF2-40B4-BE49-F238E27FC236}">
                <a16:creationId xmlns:a16="http://schemas.microsoft.com/office/drawing/2014/main" id="{E98AB4A5-A1A5-4FA8-80B1-DDD0CE4AD6AA}"/>
              </a:ext>
            </a:extLst>
          </p:cNvPr>
          <p:cNvGrpSpPr/>
          <p:nvPr/>
        </p:nvGrpSpPr>
        <p:grpSpPr>
          <a:xfrm>
            <a:off x="6428105" y="4790736"/>
            <a:ext cx="2027465" cy="604886"/>
            <a:chOff x="676693" y="2635974"/>
            <a:chExt cx="2027465" cy="604886"/>
          </a:xfrm>
        </p:grpSpPr>
        <p:sp>
          <p:nvSpPr>
            <p:cNvPr id="75" name="Freeform: Shape 74">
              <a:extLst>
                <a:ext uri="{FF2B5EF4-FFF2-40B4-BE49-F238E27FC236}">
                  <a16:creationId xmlns:a16="http://schemas.microsoft.com/office/drawing/2014/main" id="{D7B33C78-7A60-4332-A6D7-9C1947980C5C}"/>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689428"/>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76" name="Oval 75">
              <a:extLst>
                <a:ext uri="{FF2B5EF4-FFF2-40B4-BE49-F238E27FC236}">
                  <a16:creationId xmlns:a16="http://schemas.microsoft.com/office/drawing/2014/main" id="{9AC39DFF-EF91-4869-8810-4559F801126F}"/>
                </a:ext>
              </a:extLst>
            </p:cNvPr>
            <p:cNvSpPr/>
            <p:nvPr/>
          </p:nvSpPr>
          <p:spPr>
            <a:xfrm>
              <a:off x="676693" y="2635974"/>
              <a:ext cx="604886" cy="604886"/>
            </a:xfrm>
            <a:prstGeom prst="ellipse">
              <a:avLst/>
            </a:prstGeom>
            <a:solidFill>
              <a:srgbClr val="689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TextBox 76">
              <a:extLst>
                <a:ext uri="{FF2B5EF4-FFF2-40B4-BE49-F238E27FC236}">
                  <a16:creationId xmlns:a16="http://schemas.microsoft.com/office/drawing/2014/main" id="{E55CB36D-3474-4691-82ED-9C639A0F7BF5}"/>
                </a:ext>
              </a:extLst>
            </p:cNvPr>
            <p:cNvSpPr txBox="1"/>
            <p:nvPr/>
          </p:nvSpPr>
          <p:spPr>
            <a:xfrm>
              <a:off x="1281579" y="2740022"/>
              <a:ext cx="1320570" cy="369332"/>
            </a:xfrm>
            <a:prstGeom prst="rect">
              <a:avLst/>
            </a:prstGeom>
            <a:noFill/>
          </p:spPr>
          <p:txBody>
            <a:bodyPr wrap="square" rtlCol="0">
              <a:spAutoFit/>
            </a:bodyPr>
            <a:lstStyle/>
            <a:p>
              <a:pPr algn="ctr"/>
              <a:r>
                <a:rPr lang="en-US" dirty="0"/>
                <a:t>USSR</a:t>
              </a:r>
              <a:endParaRPr lang="en-GB" dirty="0"/>
            </a:p>
          </p:txBody>
        </p:sp>
      </p:grpSp>
      <p:sp>
        <p:nvSpPr>
          <p:cNvPr id="25" name="Oval 24">
            <a:extLst>
              <a:ext uri="{FF2B5EF4-FFF2-40B4-BE49-F238E27FC236}">
                <a16:creationId xmlns:a16="http://schemas.microsoft.com/office/drawing/2014/main" id="{EE3DF421-8DD0-4533-A9A4-20A4B1E619BC}"/>
              </a:ext>
            </a:extLst>
          </p:cNvPr>
          <p:cNvSpPr/>
          <p:nvPr/>
        </p:nvSpPr>
        <p:spPr>
          <a:xfrm>
            <a:off x="2995294" y="2058680"/>
            <a:ext cx="1062574" cy="1062574"/>
          </a:xfrm>
          <a:prstGeom prst="ellipse">
            <a:avLst/>
          </a:prstGeom>
          <a:solidFill>
            <a:schemeClr val="bg1"/>
          </a:solidFill>
          <a:ln w="28575">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VS</a:t>
            </a:r>
            <a:endParaRPr lang="en-GB" sz="2800" b="1" dirty="0">
              <a:solidFill>
                <a:schemeClr val="tx1"/>
              </a:solidFill>
            </a:endParaRPr>
          </a:p>
        </p:txBody>
      </p:sp>
    </p:spTree>
    <p:extLst>
      <p:ext uri="{BB962C8B-B14F-4D97-AF65-F5344CB8AC3E}">
        <p14:creationId xmlns:p14="http://schemas.microsoft.com/office/powerpoint/2010/main" val="251850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ppt_x"/>
                                          </p:val>
                                        </p:tav>
                                        <p:tav tm="100000">
                                          <p:val>
                                            <p:strVal val="#ppt_x"/>
                                          </p:val>
                                        </p:tav>
                                      </p:tavLst>
                                    </p:anim>
                                    <p:anim calcmode="lin" valueType="num">
                                      <p:cBhvr additive="base">
                                        <p:cTn id="3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fill="hold"/>
                                        <p:tgtEl>
                                          <p:spTgt spid="54"/>
                                        </p:tgtEl>
                                        <p:attrNameLst>
                                          <p:attrName>ppt_x</p:attrName>
                                        </p:attrNameLst>
                                      </p:cBhvr>
                                      <p:tavLst>
                                        <p:tav tm="0">
                                          <p:val>
                                            <p:strVal val="#ppt_x"/>
                                          </p:val>
                                        </p:tav>
                                        <p:tav tm="100000">
                                          <p:val>
                                            <p:strVal val="#ppt_x"/>
                                          </p:val>
                                        </p:tav>
                                      </p:tavLst>
                                    </p:anim>
                                    <p:anim calcmode="lin" valueType="num">
                                      <p:cBhvr additive="base">
                                        <p:cTn id="4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fill="hold"/>
                                        <p:tgtEl>
                                          <p:spTgt spid="58"/>
                                        </p:tgtEl>
                                        <p:attrNameLst>
                                          <p:attrName>ppt_x</p:attrName>
                                        </p:attrNameLst>
                                      </p:cBhvr>
                                      <p:tavLst>
                                        <p:tav tm="0">
                                          <p:val>
                                            <p:strVal val="#ppt_x"/>
                                          </p:val>
                                        </p:tav>
                                        <p:tav tm="100000">
                                          <p:val>
                                            <p:strVal val="#ppt_x"/>
                                          </p:val>
                                        </p:tav>
                                      </p:tavLst>
                                    </p:anim>
                                    <p:anim calcmode="lin" valueType="num">
                                      <p:cBhvr additive="base">
                                        <p:cTn id="5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2"/>
                                        </p:tgtEl>
                                        <p:attrNameLst>
                                          <p:attrName>style.visibility</p:attrName>
                                        </p:attrNameLst>
                                      </p:cBhvr>
                                      <p:to>
                                        <p:strVal val="visible"/>
                                      </p:to>
                                    </p:set>
                                    <p:anim calcmode="lin" valueType="num">
                                      <p:cBhvr additive="base">
                                        <p:cTn id="55" dur="500" fill="hold"/>
                                        <p:tgtEl>
                                          <p:spTgt spid="62"/>
                                        </p:tgtEl>
                                        <p:attrNameLst>
                                          <p:attrName>ppt_x</p:attrName>
                                        </p:attrNameLst>
                                      </p:cBhvr>
                                      <p:tavLst>
                                        <p:tav tm="0">
                                          <p:val>
                                            <p:strVal val="#ppt_x"/>
                                          </p:val>
                                        </p:tav>
                                        <p:tav tm="100000">
                                          <p:val>
                                            <p:strVal val="#ppt_x"/>
                                          </p:val>
                                        </p:tav>
                                      </p:tavLst>
                                    </p:anim>
                                    <p:anim calcmode="lin" valueType="num">
                                      <p:cBhvr additive="base">
                                        <p:cTn id="56"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additive="base">
                                        <p:cTn id="67" dur="500" fill="hold"/>
                                        <p:tgtEl>
                                          <p:spTgt spid="70"/>
                                        </p:tgtEl>
                                        <p:attrNameLst>
                                          <p:attrName>ppt_x</p:attrName>
                                        </p:attrNameLst>
                                      </p:cBhvr>
                                      <p:tavLst>
                                        <p:tav tm="0">
                                          <p:val>
                                            <p:strVal val="#ppt_x"/>
                                          </p:val>
                                        </p:tav>
                                        <p:tav tm="100000">
                                          <p:val>
                                            <p:strVal val="#ppt_x"/>
                                          </p:val>
                                        </p:tav>
                                      </p:tavLst>
                                    </p:anim>
                                    <p:anim calcmode="lin" valueType="num">
                                      <p:cBhvr additive="base">
                                        <p:cTn id="6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4"/>
                                        </p:tgtEl>
                                        <p:attrNameLst>
                                          <p:attrName>style.visibility</p:attrName>
                                        </p:attrNameLst>
                                      </p:cBhvr>
                                      <p:to>
                                        <p:strVal val="visible"/>
                                      </p:to>
                                    </p:set>
                                    <p:anim calcmode="lin" valueType="num">
                                      <p:cBhvr additive="base">
                                        <p:cTn id="73" dur="500" fill="hold"/>
                                        <p:tgtEl>
                                          <p:spTgt spid="74"/>
                                        </p:tgtEl>
                                        <p:attrNameLst>
                                          <p:attrName>ppt_x</p:attrName>
                                        </p:attrNameLst>
                                      </p:cBhvr>
                                      <p:tavLst>
                                        <p:tav tm="0">
                                          <p:val>
                                            <p:strVal val="#ppt_x"/>
                                          </p:val>
                                        </p:tav>
                                        <p:tav tm="100000">
                                          <p:val>
                                            <p:strVal val="#ppt_x"/>
                                          </p:val>
                                        </p:tav>
                                      </p:tavLst>
                                    </p:anim>
                                    <p:anim calcmode="lin" valueType="num">
                                      <p:cBhvr additive="base">
                                        <p:cTn id="74"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sz="3200" dirty="0">
                <a:solidFill>
                  <a:schemeClr val="bg1"/>
                </a:solidFill>
                <a:latin typeface="+mn-lt"/>
              </a:rPr>
              <a:t>How Did the Second World War Begin?</a:t>
            </a:r>
          </a:p>
        </p:txBody>
      </p:sp>
      <p:pic>
        <p:nvPicPr>
          <p:cNvPr id="43" name="Picture 42">
            <a:extLst>
              <a:ext uri="{FF2B5EF4-FFF2-40B4-BE49-F238E27FC236}">
                <a16:creationId xmlns:a16="http://schemas.microsoft.com/office/drawing/2014/main" id="{0FE3D883-3647-4AB4-9FD5-D667EBD69C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959" y="2978092"/>
            <a:ext cx="8958552" cy="4531778"/>
          </a:xfrm>
          <a:prstGeom prst="rect">
            <a:avLst/>
          </a:prstGeom>
        </p:spPr>
      </p:pic>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1580434"/>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Adolf Hitler was in charge of Germany; he wanted his country to control Europe. Japan wanted to control Asia and the Pacific.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In 1937, Japan attacked China and in 1939 Germany </a:t>
            </a:r>
            <a:r>
              <a:rPr lang="en-GB" i="1" dirty="0">
                <a:solidFill>
                  <a:schemeClr val="tx1"/>
                </a:solidFill>
                <a:ea typeface="Sassoon Infant Rg" panose="02000503030000020003" pitchFamily="50" charset="0"/>
              </a:rPr>
              <a:t>invaded</a:t>
            </a:r>
            <a:r>
              <a:rPr lang="en-GB" dirty="0">
                <a:solidFill>
                  <a:schemeClr val="tx1"/>
                </a:solidFill>
                <a:ea typeface="Sassoon Infant Rg" panose="02000503030000020003" pitchFamily="50" charset="0"/>
              </a:rPr>
              <a:t> Poland. This is how the Second World War began.</a:t>
            </a:r>
          </a:p>
        </p:txBody>
      </p:sp>
      <p:grpSp>
        <p:nvGrpSpPr>
          <p:cNvPr id="12" name="Group 11">
            <a:extLst>
              <a:ext uri="{FF2B5EF4-FFF2-40B4-BE49-F238E27FC236}">
                <a16:creationId xmlns:a16="http://schemas.microsoft.com/office/drawing/2014/main" id="{F051485B-582A-41D7-8B74-93BF73CA4DF4}"/>
              </a:ext>
            </a:extLst>
          </p:cNvPr>
          <p:cNvGrpSpPr>
            <a:grpSpLocks/>
          </p:cNvGrpSpPr>
          <p:nvPr/>
        </p:nvGrpSpPr>
        <p:grpSpPr bwMode="auto">
          <a:xfrm>
            <a:off x="4871030" y="3428996"/>
            <a:ext cx="905119" cy="434014"/>
            <a:chOff x="4499109" y="3432184"/>
            <a:chExt cx="906091" cy="434859"/>
          </a:xfrm>
        </p:grpSpPr>
        <p:sp>
          <p:nvSpPr>
            <p:cNvPr id="13" name="TextBox 9">
              <a:extLst>
                <a:ext uri="{FF2B5EF4-FFF2-40B4-BE49-F238E27FC236}">
                  <a16:creationId xmlns:a16="http://schemas.microsoft.com/office/drawing/2014/main" id="{9FBC1244-3A82-40AC-A033-6670638F9F77}"/>
                </a:ext>
              </a:extLst>
            </p:cNvPr>
            <p:cNvSpPr txBox="1">
              <a:spLocks noChangeArrowheads="1"/>
            </p:cNvSpPr>
            <p:nvPr/>
          </p:nvSpPr>
          <p:spPr bwMode="auto">
            <a:xfrm>
              <a:off x="4591283" y="3432184"/>
              <a:ext cx="813917"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Poland</a:t>
              </a:r>
            </a:p>
          </p:txBody>
        </p:sp>
        <p:sp>
          <p:nvSpPr>
            <p:cNvPr id="14" name="Oval 13">
              <a:extLst>
                <a:ext uri="{FF2B5EF4-FFF2-40B4-BE49-F238E27FC236}">
                  <a16:creationId xmlns:a16="http://schemas.microsoft.com/office/drawing/2014/main" id="{3247CADD-55EA-44F7-9B24-8DEAAE8A119F}"/>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15" name="Group 14">
            <a:extLst>
              <a:ext uri="{FF2B5EF4-FFF2-40B4-BE49-F238E27FC236}">
                <a16:creationId xmlns:a16="http://schemas.microsoft.com/office/drawing/2014/main" id="{71A05B0B-88D4-43F9-BB37-BC477F5EBD20}"/>
              </a:ext>
            </a:extLst>
          </p:cNvPr>
          <p:cNvGrpSpPr>
            <a:grpSpLocks/>
          </p:cNvGrpSpPr>
          <p:nvPr/>
        </p:nvGrpSpPr>
        <p:grpSpPr bwMode="auto">
          <a:xfrm>
            <a:off x="3730280" y="3445778"/>
            <a:ext cx="1111906" cy="430629"/>
            <a:chOff x="3570357" y="3435576"/>
            <a:chExt cx="1113100" cy="431467"/>
          </a:xfrm>
        </p:grpSpPr>
        <p:sp>
          <p:nvSpPr>
            <p:cNvPr id="16" name="TextBox 9">
              <a:extLst>
                <a:ext uri="{FF2B5EF4-FFF2-40B4-BE49-F238E27FC236}">
                  <a16:creationId xmlns:a16="http://schemas.microsoft.com/office/drawing/2014/main" id="{FB81FA03-1215-4B22-AAB8-591BD65966AC}"/>
                </a:ext>
              </a:extLst>
            </p:cNvPr>
            <p:cNvSpPr txBox="1">
              <a:spLocks noChangeArrowheads="1"/>
            </p:cNvSpPr>
            <p:nvPr/>
          </p:nvSpPr>
          <p:spPr bwMode="auto">
            <a:xfrm>
              <a:off x="3570357" y="3435576"/>
              <a:ext cx="1020926"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Germany</a:t>
              </a:r>
            </a:p>
          </p:txBody>
        </p:sp>
        <p:sp>
          <p:nvSpPr>
            <p:cNvPr id="17" name="Oval 16">
              <a:extLst>
                <a:ext uri="{FF2B5EF4-FFF2-40B4-BE49-F238E27FC236}">
                  <a16:creationId xmlns:a16="http://schemas.microsoft.com/office/drawing/2014/main" id="{95874975-6943-45B5-B78D-56276280DAFE}"/>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18" name="Group 17">
            <a:extLst>
              <a:ext uri="{FF2B5EF4-FFF2-40B4-BE49-F238E27FC236}">
                <a16:creationId xmlns:a16="http://schemas.microsoft.com/office/drawing/2014/main" id="{6E39FD56-710C-4ECE-B970-903CDA0716E0}"/>
              </a:ext>
            </a:extLst>
          </p:cNvPr>
          <p:cNvGrpSpPr>
            <a:grpSpLocks/>
          </p:cNvGrpSpPr>
          <p:nvPr/>
        </p:nvGrpSpPr>
        <p:grpSpPr bwMode="auto">
          <a:xfrm>
            <a:off x="6226404" y="3965896"/>
            <a:ext cx="812145" cy="430629"/>
            <a:chOff x="3870439" y="3435576"/>
            <a:chExt cx="813018" cy="431467"/>
          </a:xfrm>
        </p:grpSpPr>
        <p:sp>
          <p:nvSpPr>
            <p:cNvPr id="19" name="TextBox 9">
              <a:extLst>
                <a:ext uri="{FF2B5EF4-FFF2-40B4-BE49-F238E27FC236}">
                  <a16:creationId xmlns:a16="http://schemas.microsoft.com/office/drawing/2014/main" id="{40B07522-A9DB-44EB-8951-636E6B224622}"/>
                </a:ext>
              </a:extLst>
            </p:cNvPr>
            <p:cNvSpPr txBox="1">
              <a:spLocks noChangeArrowheads="1"/>
            </p:cNvSpPr>
            <p:nvPr/>
          </p:nvSpPr>
          <p:spPr bwMode="auto">
            <a:xfrm>
              <a:off x="3870439" y="3435576"/>
              <a:ext cx="720844"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China</a:t>
              </a:r>
            </a:p>
          </p:txBody>
        </p:sp>
        <p:sp>
          <p:nvSpPr>
            <p:cNvPr id="20" name="Oval 19">
              <a:extLst>
                <a:ext uri="{FF2B5EF4-FFF2-40B4-BE49-F238E27FC236}">
                  <a16:creationId xmlns:a16="http://schemas.microsoft.com/office/drawing/2014/main" id="{B5942963-BDD4-4381-84CB-F8907057EA04}"/>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9" name="Group 28">
            <a:extLst>
              <a:ext uri="{FF2B5EF4-FFF2-40B4-BE49-F238E27FC236}">
                <a16:creationId xmlns:a16="http://schemas.microsoft.com/office/drawing/2014/main" id="{D95F89E2-DA9F-4AAF-B007-9D70C0E3EEE6}"/>
              </a:ext>
            </a:extLst>
          </p:cNvPr>
          <p:cNvGrpSpPr>
            <a:grpSpLocks/>
          </p:cNvGrpSpPr>
          <p:nvPr/>
        </p:nvGrpSpPr>
        <p:grpSpPr bwMode="auto">
          <a:xfrm>
            <a:off x="7702137" y="3784332"/>
            <a:ext cx="828175" cy="434014"/>
            <a:chOff x="4499109" y="3432184"/>
            <a:chExt cx="829064" cy="434859"/>
          </a:xfrm>
        </p:grpSpPr>
        <p:sp>
          <p:nvSpPr>
            <p:cNvPr id="30" name="TextBox 9">
              <a:extLst>
                <a:ext uri="{FF2B5EF4-FFF2-40B4-BE49-F238E27FC236}">
                  <a16:creationId xmlns:a16="http://schemas.microsoft.com/office/drawing/2014/main" id="{5E83A65B-9E85-4126-AA14-A418C57466AE}"/>
                </a:ext>
              </a:extLst>
            </p:cNvPr>
            <p:cNvSpPr txBox="1">
              <a:spLocks noChangeArrowheads="1"/>
            </p:cNvSpPr>
            <p:nvPr/>
          </p:nvSpPr>
          <p:spPr bwMode="auto">
            <a:xfrm>
              <a:off x="4591283" y="3432184"/>
              <a:ext cx="736890"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Japan</a:t>
              </a:r>
            </a:p>
          </p:txBody>
        </p:sp>
        <p:sp>
          <p:nvSpPr>
            <p:cNvPr id="31" name="Oval 30">
              <a:extLst>
                <a:ext uri="{FF2B5EF4-FFF2-40B4-BE49-F238E27FC236}">
                  <a16:creationId xmlns:a16="http://schemas.microsoft.com/office/drawing/2014/main" id="{7E33A161-A9FA-416D-8573-F31AD6F79501}"/>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Tree>
    <p:extLst>
      <p:ext uri="{BB962C8B-B14F-4D97-AF65-F5344CB8AC3E}">
        <p14:creationId xmlns:p14="http://schemas.microsoft.com/office/powerpoint/2010/main" val="27543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750" fill="hold"/>
                                        <p:tgtEl>
                                          <p:spTgt spid="43"/>
                                        </p:tgtEl>
                                        <p:attrNameLst>
                                          <p:attrName>ppt_x</p:attrName>
                                        </p:attrNameLst>
                                      </p:cBhvr>
                                      <p:tavLst>
                                        <p:tav tm="0">
                                          <p:val>
                                            <p:strVal val="#ppt_x"/>
                                          </p:val>
                                        </p:tav>
                                        <p:tav tm="100000">
                                          <p:val>
                                            <p:strVal val="#ppt_x"/>
                                          </p:val>
                                        </p:tav>
                                      </p:tavLst>
                                    </p:anim>
                                    <p:anim calcmode="lin" valueType="num">
                                      <p:cBhvr additive="base">
                                        <p:cTn id="14" dur="750" fill="hold"/>
                                        <p:tgtEl>
                                          <p:spTgt spid="43"/>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22" presetClass="entr" presetSubtype="2"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750"/>
                                        <p:tgtEl>
                                          <p:spTgt spid="15"/>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750"/>
                                        <p:tgtEl>
                                          <p:spTgt spid="29"/>
                                        </p:tgtEl>
                                      </p:cBhvr>
                                    </p:animEffect>
                                  </p:childTnLst>
                                </p:cTn>
                              </p:par>
                            </p:childTnLst>
                          </p:cTn>
                        </p:par>
                        <p:par>
                          <p:cTn id="23" fill="hold">
                            <p:stCondLst>
                              <p:cond delay="3250"/>
                            </p:stCondLst>
                            <p:childTnLst>
                              <p:par>
                                <p:cTn id="24" presetID="22" presetClass="entr" presetSubtype="2"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right)">
                                      <p:cBhvr>
                                        <p:cTn id="26" dur="750"/>
                                        <p:tgtEl>
                                          <p:spTgt spid="18"/>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FAAEECC-7EAE-4837-BF21-5637ABAE321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272748">
            <a:off x="4372131" y="2767831"/>
            <a:ext cx="4730915" cy="3345302"/>
          </a:xfrm>
          <a:prstGeom prst="rect">
            <a:avLst/>
          </a:prstGeom>
        </p:spPr>
      </p:pic>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sz="3200" dirty="0">
                <a:solidFill>
                  <a:schemeClr val="bg1"/>
                </a:solidFill>
                <a:latin typeface="+mn-lt"/>
              </a:rPr>
              <a:t>How Did the Second World War Begin?</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1302180"/>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After Nazi Germany invaded Poland, the leaders of Britain and France said they would help Poland. They told Adolf Hitler that German soldiers must leave Poland immediately. However, Hitler ignored their instruction and so on 3rd September 1939, Britain declared war on Nazi Germany. </a:t>
            </a:r>
          </a:p>
        </p:txBody>
      </p:sp>
      <p:pic>
        <p:nvPicPr>
          <p:cNvPr id="7" name="Picture 6">
            <a:extLst>
              <a:ext uri="{FF2B5EF4-FFF2-40B4-BE49-F238E27FC236}">
                <a16:creationId xmlns:a16="http://schemas.microsoft.com/office/drawing/2014/main" id="{9B08B522-11E5-406B-9A3F-D5020B2DB1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48029">
            <a:off x="172487" y="3000103"/>
            <a:ext cx="4546014" cy="2951157"/>
          </a:xfrm>
          <a:prstGeom prst="rect">
            <a:avLst/>
          </a:prstGeom>
        </p:spPr>
      </p:pic>
    </p:spTree>
    <p:extLst>
      <p:ext uri="{BB962C8B-B14F-4D97-AF65-F5344CB8AC3E}">
        <p14:creationId xmlns:p14="http://schemas.microsoft.com/office/powerpoint/2010/main" val="256072033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750" fill="hold"/>
                                            <p:tgtEl>
                                              <p:spTgt spid="3"/>
                                            </p:tgtEl>
                                            <p:attrNameLst>
                                              <p:attrName>ppt_x</p:attrName>
                                            </p:attrNameLst>
                                          </p:cBhvr>
                                          <p:tavLst>
                                            <p:tav tm="0">
                                              <p:val>
                                                <p:strVal val="0-#ppt_w/2"/>
                                              </p:val>
                                            </p:tav>
                                            <p:tav tm="100000">
                                              <p:val>
                                                <p:strVal val="#ppt_x"/>
                                              </p:val>
                                            </p:tav>
                                          </p:tavLst>
                                        </p:anim>
                                        <p:anim calcmode="lin" valueType="num">
                                          <p:cBhvr additive="base">
                                            <p:cTn id="14" dur="75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750" fill="hold"/>
                                            <p:tgtEl>
                                              <p:spTgt spid="5"/>
                                            </p:tgtEl>
                                            <p:attrNameLst>
                                              <p:attrName>ppt_x</p:attrName>
                                            </p:attrNameLst>
                                          </p:cBhvr>
                                          <p:tavLst>
                                            <p:tav tm="0">
                                              <p:val>
                                                <p:strVal val="1+#ppt_w/2"/>
                                              </p:val>
                                            </p:tav>
                                            <p:tav tm="100000">
                                              <p:val>
                                                <p:strVal val="#ppt_x"/>
                                              </p:val>
                                            </p:tav>
                                          </p:tavLst>
                                        </p:anim>
                                        <p:anim calcmode="lin" valueType="num">
                                          <p:cBhvr additive="base">
                                            <p:cTn id="18"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7417CEC-375B-49C9-936B-20B2EE8AB2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65405" y="-412125"/>
            <a:ext cx="10109405" cy="7404349"/>
          </a:xfrm>
          <a:prstGeom prst="rect">
            <a:avLst/>
          </a:prstGeom>
        </p:spPr>
      </p:pic>
      <p:grpSp>
        <p:nvGrpSpPr>
          <p:cNvPr id="2" name="Group 1">
            <a:extLst>
              <a:ext uri="{FF2B5EF4-FFF2-40B4-BE49-F238E27FC236}">
                <a16:creationId xmlns:a16="http://schemas.microsoft.com/office/drawing/2014/main" id="{BA09722C-221C-437A-9D39-00EF1CB305A2}"/>
              </a:ext>
            </a:extLst>
          </p:cNvPr>
          <p:cNvGrpSpPr/>
          <p:nvPr/>
        </p:nvGrpSpPr>
        <p:grpSpPr>
          <a:xfrm>
            <a:off x="532701" y="1397302"/>
            <a:ext cx="8078599" cy="3101828"/>
            <a:chOff x="532701" y="513826"/>
            <a:chExt cx="8078599" cy="3101828"/>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What Does Blitz Mean?</a:t>
              </a:r>
              <a:endParaRPr lang="en-GB" dirty="0"/>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1"/>
              <a:ext cx="8070508" cy="2107523"/>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word Blitz is short for the German word ‘Blitzkrieg’, which means ‘lightning war’. </a:t>
              </a:r>
            </a:p>
            <a:p>
              <a:pPr algn="just">
                <a:defRPr/>
              </a:pPr>
              <a:r>
                <a:rPr lang="en-GB" dirty="0">
                  <a:solidFill>
                    <a:schemeClr val="tx1"/>
                  </a:solidFill>
                  <a:ea typeface="Sassoon Infant Rg" panose="02000503030000020003" pitchFamily="50" charset="0"/>
                </a:rPr>
                <a:t>  </a:t>
              </a:r>
            </a:p>
            <a:p>
              <a:pPr algn="just">
                <a:defRPr/>
              </a:pPr>
              <a:r>
                <a:rPr lang="en-GB" dirty="0">
                  <a:solidFill>
                    <a:schemeClr val="tx1"/>
                  </a:solidFill>
                  <a:ea typeface="Sassoon Infant Rg" panose="02000503030000020003" pitchFamily="50" charset="0"/>
                </a:rPr>
                <a:t>From September 1940 until May 1941, Germany began air raids in which they bombed parts of Britain at night-time. They decided to concentrate on bombing London and on 7th September 1940, London’s first night of the Blitz took place, killing over 2000 people. </a:t>
              </a:r>
            </a:p>
          </p:txBody>
        </p:sp>
      </p:grpSp>
      <p:pic>
        <p:nvPicPr>
          <p:cNvPr id="12" name="Picture 11">
            <a:extLst>
              <a:ext uri="{FF2B5EF4-FFF2-40B4-BE49-F238E27FC236}">
                <a16:creationId xmlns:a16="http://schemas.microsoft.com/office/drawing/2014/main" id="{183B8B85-4568-4969-AAF3-2B992C2424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3868" y="3549868"/>
            <a:ext cx="12424925" cy="3581016"/>
          </a:xfrm>
          <a:prstGeom prst="rect">
            <a:avLst/>
          </a:prstGeom>
        </p:spPr>
      </p:pic>
    </p:spTree>
    <p:extLst>
      <p:ext uri="{BB962C8B-B14F-4D97-AF65-F5344CB8AC3E}">
        <p14:creationId xmlns:p14="http://schemas.microsoft.com/office/powerpoint/2010/main" val="313042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2.22222E-6 3.7037E-7 L 0.06094 0.00231 " pathEditMode="relative" rAng="0" ptsTypes="AA">
                                      <p:cBhvr>
                                        <p:cTn id="6" dur="2000" fill="hold"/>
                                        <p:tgtEl>
                                          <p:spTgt spid="7"/>
                                        </p:tgtEl>
                                        <p:attrNameLst>
                                          <p:attrName>ppt_x</p:attrName>
                                          <p:attrName>ppt_y</p:attrName>
                                        </p:attrNameLst>
                                      </p:cBhvr>
                                      <p:rCtr x="3038" y="116"/>
                                    </p:animMotion>
                                  </p:childTnLst>
                                </p:cTn>
                              </p:par>
                              <p:par>
                                <p:cTn id="7" presetID="42" presetClass="path" presetSubtype="0" accel="50000" decel="50000" fill="hold" nodeType="withEffect">
                                  <p:stCondLst>
                                    <p:cond delay="0"/>
                                  </p:stCondLst>
                                  <p:childTnLst>
                                    <p:animMotion origin="layout" path="M -2.77778E-6 -3.7037E-6 L -0.06493 0.00139 " pathEditMode="relative" rAng="0" ptsTypes="AA">
                                      <p:cBhvr>
                                        <p:cTn id="8" dur="2000" fill="hold"/>
                                        <p:tgtEl>
                                          <p:spTgt spid="12"/>
                                        </p:tgtEl>
                                        <p:attrNameLst>
                                          <p:attrName>ppt_x</p:attrName>
                                          <p:attrName>ppt_y</p:attrName>
                                        </p:attrNameLst>
                                      </p:cBhvr>
                                      <p:rCtr x="-3247" y="69"/>
                                    </p:animMotion>
                                  </p:childTnLst>
                                </p:cTn>
                              </p:par>
                            </p:childTnLst>
                          </p:cTn>
                        </p:par>
                        <p:par>
                          <p:cTn id="9" fill="hold">
                            <p:stCondLst>
                              <p:cond delay="2000"/>
                            </p:stCondLst>
                            <p:childTnLst>
                              <p:par>
                                <p:cTn id="10" presetID="42" presetClass="entr" presetSubtype="0" fill="hold" nodeType="afterEffect">
                                  <p:stCondLst>
                                    <p:cond delay="5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003D3C-61A2-466B-93AE-32A74CD646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14156" y="1544283"/>
            <a:ext cx="2971835" cy="4818678"/>
          </a:xfrm>
          <a:prstGeom prst="rect">
            <a:avLst/>
          </a:prstGeom>
        </p:spPr>
      </p:pic>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sz="3200" dirty="0">
                <a:solidFill>
                  <a:schemeClr val="bg1"/>
                </a:solidFill>
                <a:latin typeface="+mn-lt"/>
              </a:rPr>
              <a:t>Why Were the Germans Bombing?</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737519"/>
            <a:ext cx="5796942" cy="1077051"/>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Germans wanted to damage industrial areas, like factories and ports, so that it made it harder for the British to move weapons to fight them. </a:t>
            </a:r>
          </a:p>
        </p:txBody>
      </p:sp>
      <p:sp>
        <p:nvSpPr>
          <p:cNvPr id="10" name="Rectangle 9">
            <a:extLst>
              <a:ext uri="{FF2B5EF4-FFF2-40B4-BE49-F238E27FC236}">
                <a16:creationId xmlns:a16="http://schemas.microsoft.com/office/drawing/2014/main" id="{28412520-B565-4262-9880-440D8C0C48C9}"/>
              </a:ext>
            </a:extLst>
          </p:cNvPr>
          <p:cNvSpPr/>
          <p:nvPr/>
        </p:nvSpPr>
        <p:spPr>
          <a:xfrm>
            <a:off x="536745" y="3249067"/>
            <a:ext cx="5561301" cy="1228043"/>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They didn’t just stop at London. They bombed many other places throughout the country. They also bombed areas where people lived and thousands of people were killed. </a:t>
            </a:r>
          </a:p>
        </p:txBody>
      </p:sp>
      <p:sp>
        <p:nvSpPr>
          <p:cNvPr id="12" name="Rectangle 11">
            <a:extLst>
              <a:ext uri="{FF2B5EF4-FFF2-40B4-BE49-F238E27FC236}">
                <a16:creationId xmlns:a16="http://schemas.microsoft.com/office/drawing/2014/main" id="{4DE5DCB3-6A05-42BD-A51C-7D347B138E0D}"/>
              </a:ext>
            </a:extLst>
          </p:cNvPr>
          <p:cNvSpPr/>
          <p:nvPr/>
        </p:nvSpPr>
        <p:spPr>
          <a:xfrm>
            <a:off x="536746" y="4911607"/>
            <a:ext cx="6124113" cy="1228042"/>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Adolf Hitler thought that if the people of Britain saw others being killed and that their country was being destroyed, they would give up and stop fighting them, allowing Germany to take control of their country.</a:t>
            </a:r>
          </a:p>
        </p:txBody>
      </p:sp>
    </p:spTree>
    <p:extLst>
      <p:ext uri="{BB962C8B-B14F-4D97-AF65-F5344CB8AC3E}">
        <p14:creationId xmlns:p14="http://schemas.microsoft.com/office/powerpoint/2010/main" val="269951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9ECCB2E-F350-45B3-A611-A21E2FF6DFC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1449685" cy="8096250"/>
          </a:xfrm>
          <a:prstGeom prst="rect">
            <a:avLst/>
          </a:prstGeom>
        </p:spPr>
      </p:pic>
      <p:pic>
        <p:nvPicPr>
          <p:cNvPr id="22" name="Picture 21">
            <a:extLst>
              <a:ext uri="{FF2B5EF4-FFF2-40B4-BE49-F238E27FC236}">
                <a16:creationId xmlns:a16="http://schemas.microsoft.com/office/drawing/2014/main" id="{0BB721F1-1396-4A3C-B1C3-0AA0004BFE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8846" y="2222263"/>
            <a:ext cx="11001692" cy="5003100"/>
          </a:xfrm>
          <a:prstGeom prst="rect">
            <a:avLst/>
          </a:prstGeom>
        </p:spPr>
      </p:pic>
      <p:grpSp>
        <p:nvGrpSpPr>
          <p:cNvPr id="16" name="Group 15">
            <a:extLst>
              <a:ext uri="{FF2B5EF4-FFF2-40B4-BE49-F238E27FC236}">
                <a16:creationId xmlns:a16="http://schemas.microsoft.com/office/drawing/2014/main" id="{FB4CF732-A238-479B-A8D5-C0991771D164}"/>
              </a:ext>
            </a:extLst>
          </p:cNvPr>
          <p:cNvGrpSpPr/>
          <p:nvPr/>
        </p:nvGrpSpPr>
        <p:grpSpPr>
          <a:xfrm>
            <a:off x="-459469" y="3088566"/>
            <a:ext cx="13491938" cy="6858000"/>
            <a:chOff x="-521101" y="3088566"/>
            <a:chExt cx="13491938" cy="6858000"/>
          </a:xfrm>
        </p:grpSpPr>
        <p:pic>
          <p:nvPicPr>
            <p:cNvPr id="15" name="Picture 14">
              <a:extLst>
                <a:ext uri="{FF2B5EF4-FFF2-40B4-BE49-F238E27FC236}">
                  <a16:creationId xmlns:a16="http://schemas.microsoft.com/office/drawing/2014/main" id="{96ECB266-403D-48A9-A29B-AB54B649D2E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1101" y="3088566"/>
              <a:ext cx="6745969" cy="6858000"/>
            </a:xfrm>
            <a:prstGeom prst="rect">
              <a:avLst/>
            </a:prstGeom>
          </p:spPr>
        </p:pic>
        <p:pic>
          <p:nvPicPr>
            <p:cNvPr id="17" name="Picture 16">
              <a:extLst>
                <a:ext uri="{FF2B5EF4-FFF2-40B4-BE49-F238E27FC236}">
                  <a16:creationId xmlns:a16="http://schemas.microsoft.com/office/drawing/2014/main" id="{B3E90BFC-01C2-4F4B-B918-B4E759FDA68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24868" y="3088566"/>
              <a:ext cx="6745969" cy="6858000"/>
            </a:xfrm>
            <a:prstGeom prst="rect">
              <a:avLst/>
            </a:prstGeom>
          </p:spPr>
        </p:pic>
      </p:grpSp>
      <p:grpSp>
        <p:nvGrpSpPr>
          <p:cNvPr id="10" name="Group 9">
            <a:extLst>
              <a:ext uri="{FF2B5EF4-FFF2-40B4-BE49-F238E27FC236}">
                <a16:creationId xmlns:a16="http://schemas.microsoft.com/office/drawing/2014/main" id="{0A7B8541-9C4A-4840-8228-CE0E95C10170}"/>
              </a:ext>
            </a:extLst>
          </p:cNvPr>
          <p:cNvGrpSpPr/>
          <p:nvPr/>
        </p:nvGrpSpPr>
        <p:grpSpPr>
          <a:xfrm>
            <a:off x="532700" y="4321476"/>
            <a:ext cx="8078599" cy="2136474"/>
            <a:chOff x="532701" y="513826"/>
            <a:chExt cx="8078599" cy="2136474"/>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Staying Safe Shelters</a:t>
              </a:r>
              <a:endParaRPr lang="en-GB" dirty="0"/>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2"/>
              <a:ext cx="8070508" cy="1142168"/>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Some people built Anderson shelters in their gardens. These were made from strong steel sheets with soil over the top. There would often be a bench inside where people could sleep and a small entrance at one end.</a:t>
              </a:r>
            </a:p>
          </p:txBody>
        </p:sp>
      </p:grpSp>
    </p:spTree>
    <p:extLst>
      <p:ext uri="{BB962C8B-B14F-4D97-AF65-F5344CB8AC3E}">
        <p14:creationId xmlns:p14="http://schemas.microsoft.com/office/powerpoint/2010/main" val="1359317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 0 L 0 0.25 E" pathEditMode="relative" ptsTypes="">
                                      <p:cBhvr>
                                        <p:cTn id="6" dur="2500" fill="hold"/>
                                        <p:tgtEl>
                                          <p:spTgt spid="16"/>
                                        </p:tgtEl>
                                        <p:attrNameLst>
                                          <p:attrName>ppt_x</p:attrName>
                                          <p:attrName>ppt_y</p:attrName>
                                        </p:attrNameLst>
                                      </p:cBhvr>
                                    </p:animMotion>
                                  </p:childTnLst>
                                </p:cTn>
                              </p:par>
                              <p:par>
                                <p:cTn id="7" presetID="64" presetClass="path" presetSubtype="0" accel="50000" decel="50000" fill="hold" nodeType="withEffect">
                                  <p:stCondLst>
                                    <p:cond delay="0"/>
                                  </p:stCondLst>
                                  <p:childTnLst>
                                    <p:animMotion origin="layout" path="M 0 0 L 0 -0.25 E" pathEditMode="relative" ptsTypes="">
                                      <p:cBhvr>
                                        <p:cTn id="8" dur="2500" fill="hold"/>
                                        <p:tgtEl>
                                          <p:spTgt spid="7"/>
                                        </p:tgtEl>
                                        <p:attrNameLst>
                                          <p:attrName>ppt_x</p:attrName>
                                          <p:attrName>ppt_y</p:attrName>
                                        </p:attrNameLst>
                                      </p:cBhvr>
                                    </p:animMotion>
                                  </p:childTnLst>
                                </p:cTn>
                              </p:par>
                              <p:par>
                                <p:cTn id="9" presetID="64" presetClass="path" presetSubtype="0" accel="50000" decel="50000" fill="hold" nodeType="withEffect">
                                  <p:stCondLst>
                                    <p:cond delay="0"/>
                                  </p:stCondLst>
                                  <p:childTnLst>
                                    <p:animMotion origin="layout" path="M 0 2.59259E-6 L 0 -0.25 " pathEditMode="relative" rAng="0" ptsTypes="AA">
                                      <p:cBhvr>
                                        <p:cTn id="10" dur="2500" fill="hold"/>
                                        <p:tgtEl>
                                          <p:spTgt spid="22"/>
                                        </p:tgtEl>
                                        <p:attrNameLst>
                                          <p:attrName>ppt_x</p:attrName>
                                          <p:attrName>ppt_y</p:attrName>
                                        </p:attrNameLst>
                                      </p:cBhvr>
                                      <p:rCtr x="0" y="-12500"/>
                                    </p:animMotion>
                                  </p:childTnLst>
                                </p:cTn>
                              </p:par>
                            </p:childTnLst>
                          </p:cTn>
                        </p:par>
                        <p:par>
                          <p:cTn id="11" fill="hold">
                            <p:stCondLst>
                              <p:cond delay="2500"/>
                            </p:stCondLst>
                            <p:childTnLst>
                              <p:par>
                                <p:cTn id="12" presetID="42" presetClass="entr" presetSubtype="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254</TotalTime>
  <Words>351</Words>
  <Application>Microsoft Office PowerPoint</Application>
  <PresentationFormat>On-screen Show (4:3)</PresentationFormat>
  <Paragraphs>40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Twinkl</vt:lpstr>
      <vt:lpstr>Sassoon Infant Rg</vt:lpstr>
      <vt:lpstr>Calibri</vt:lpstr>
      <vt:lpstr>Office Theme</vt:lpstr>
      <vt:lpstr>PowerPoint Presentation</vt:lpstr>
      <vt:lpstr>Second World War</vt:lpstr>
      <vt:lpstr>Second World War</vt:lpstr>
      <vt:lpstr>How Did the Second World War Begin?</vt:lpstr>
      <vt:lpstr>How Did the Second World War Begin?</vt:lpstr>
      <vt:lpstr>PowerPoint Presentation</vt:lpstr>
      <vt:lpstr>Why Were the Germans Bombing?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Holly Cleveley</cp:lastModifiedBy>
  <cp:revision>47</cp:revision>
  <dcterms:created xsi:type="dcterms:W3CDTF">2020-10-14T08:12:30Z</dcterms:created>
  <dcterms:modified xsi:type="dcterms:W3CDTF">2022-01-07T11:28:12Z</dcterms:modified>
</cp:coreProperties>
</file>