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56" r:id="rId2"/>
    <p:sldId id="258" r:id="rId3"/>
    <p:sldId id="259" r:id="rId4"/>
    <p:sldId id="261" r:id="rId5"/>
    <p:sldId id="262" r:id="rId6"/>
    <p:sldId id="263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43787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3370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2862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86873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47332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51026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5173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23011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40506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67355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841562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29381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332016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9677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49038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4966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8114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.png"/><Relationship Id="rId5" Type="http://schemas.openxmlformats.org/officeDocument/2006/relationships/hyperlink" Target="https://www.poemhunter.com/poem/the-sea-36/#content" TargetMode="Externa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.png"/><Relationship Id="rId5" Type="http://schemas.openxmlformats.org/officeDocument/2006/relationships/hyperlink" Target="https://www.youtube.com/watch?v=VqBZMR83wCg" TargetMode="Externa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11311" y="1136469"/>
            <a:ext cx="7158447" cy="1203132"/>
          </a:xfrm>
        </p:spPr>
        <p:txBody>
          <a:bodyPr/>
          <a:lstStyle/>
          <a:p>
            <a:pPr algn="ctr"/>
            <a:r>
              <a:rPr lang="en-GB" dirty="0" smtClean="0"/>
              <a:t>Welcome Back Year 3</a:t>
            </a:r>
            <a:r>
              <a:rPr lang="en-GB" dirty="0" smtClean="0"/>
              <a:t>!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63040" y="2849051"/>
            <a:ext cx="7810961" cy="3055360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 </a:t>
            </a:r>
            <a:endParaRPr lang="en-GB" dirty="0"/>
          </a:p>
          <a:p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796835" y="3053292"/>
            <a:ext cx="939219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/>
              <a:t>L.O I am learning to find personification in a poem</a:t>
            </a:r>
            <a:r>
              <a:rPr lang="en-GB" dirty="0"/>
              <a:t>. </a:t>
            </a:r>
          </a:p>
        </p:txBody>
      </p:sp>
      <p:pic>
        <p:nvPicPr>
          <p:cNvPr id="7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60158" y="58042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603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38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61834" y="949680"/>
            <a:ext cx="6306955" cy="1320800"/>
          </a:xfrm>
        </p:spPr>
        <p:txBody>
          <a:bodyPr/>
          <a:lstStyle/>
          <a:p>
            <a:r>
              <a:rPr lang="en-GB" dirty="0" smtClean="0"/>
              <a:t>Listen to the poem </a:t>
            </a:r>
            <a:r>
              <a:rPr lang="en-GB" dirty="0" smtClean="0"/>
              <a:t>again</a:t>
            </a:r>
            <a:r>
              <a:rPr lang="en-GB" dirty="0" smtClean="0"/>
              <a:t>!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9701" y="1610080"/>
            <a:ext cx="6859088" cy="443554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679473" y="6045624"/>
            <a:ext cx="835280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5"/>
              </a:rPr>
              <a:t>https://www.poemhunter.com/poem/the-sea-36/#</a:t>
            </a:r>
            <a:r>
              <a:rPr lang="en-GB" dirty="0" smtClean="0">
                <a:hlinkClick r:id="rId5"/>
              </a:rPr>
              <a:t>content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3" name="Slid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704217" y="520119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642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95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loud Callout 3"/>
          <p:cNvSpPr/>
          <p:nvPr/>
        </p:nvSpPr>
        <p:spPr>
          <a:xfrm>
            <a:off x="1319349" y="809897"/>
            <a:ext cx="7811588" cy="4924697"/>
          </a:xfrm>
          <a:prstGeom prst="cloudCallout">
            <a:avLst>
              <a:gd name="adj1" fmla="val -52606"/>
              <a:gd name="adj2" fmla="val 51359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 smtClean="0">
                <a:solidFill>
                  <a:schemeClr val="bg2">
                    <a:lumMod val="50000"/>
                  </a:schemeClr>
                </a:solidFill>
              </a:rPr>
              <a:t>Can you draw a picture to match the poem?</a:t>
            </a:r>
            <a:endParaRPr lang="en-GB" sz="40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31135" y="542979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592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87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78548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700" dirty="0"/>
              <a:t>Personification!  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523728" y="4124739"/>
            <a:ext cx="858229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/>
              <a:t>Using this sentence, can you predict what personification is?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23728" y="2369123"/>
            <a:ext cx="875027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XCCW Joined 6a" panose="03050602040000000000" pitchFamily="66" charset="0"/>
              </a:rPr>
              <a:t>The leaves danced in the wind</a:t>
            </a:r>
            <a:r>
              <a:rPr lang="en-GB" dirty="0">
                <a:solidFill>
                  <a:srgbClr val="FF0000"/>
                </a:solidFill>
                <a:latin typeface="XCCW Joined 6a" panose="03050602040000000000" pitchFamily="66" charset="0"/>
              </a:rPr>
              <a:t>.</a:t>
            </a:r>
          </a:p>
        </p:txBody>
      </p:sp>
      <p:pic>
        <p:nvPicPr>
          <p:cNvPr id="1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894320" y="602415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43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712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90902" y="257623"/>
            <a:ext cx="5852161" cy="4651195"/>
          </a:xfrm>
          <a:prstGeom prst="rect">
            <a:avLst/>
          </a:prstGeom>
        </p:spPr>
      </p:pic>
      <p:sp>
        <p:nvSpPr>
          <p:cNvPr id="8" name="Cloud Callout 7"/>
          <p:cNvSpPr/>
          <p:nvPr/>
        </p:nvSpPr>
        <p:spPr>
          <a:xfrm>
            <a:off x="653142" y="692331"/>
            <a:ext cx="5264331" cy="3265715"/>
          </a:xfrm>
          <a:prstGeom prst="cloudCallout">
            <a:avLst>
              <a:gd name="adj1" fmla="val -52557"/>
              <a:gd name="adj2" fmla="val 64666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1443444" y="1239200"/>
            <a:ext cx="368372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human quality has the star been given?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31966" y="4822584"/>
            <a:ext cx="62571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5"/>
              </a:rPr>
              <a:t>https://</a:t>
            </a:r>
            <a:r>
              <a:rPr lang="en-GB" dirty="0" smtClean="0">
                <a:hlinkClick r:id="rId5"/>
              </a:rPr>
              <a:t>www.youtube.com/watch?v=VqBZMR83wCg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11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659189" y="561920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61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667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2683" y="757646"/>
            <a:ext cx="8507443" cy="5505785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3600" dirty="0">
                <a:solidFill>
                  <a:srgbClr val="FF0000"/>
                </a:solidFill>
              </a:rPr>
              <a:t>Can you find the personification?</a:t>
            </a:r>
          </a:p>
          <a:p>
            <a:pPr marL="0" indent="0" algn="ctr">
              <a:buNone/>
            </a:pPr>
            <a:r>
              <a:rPr lang="en-GB" sz="3600" dirty="0">
                <a:solidFill>
                  <a:schemeClr val="tx1"/>
                </a:solidFill>
              </a:rPr>
              <a:t>Task - </a:t>
            </a:r>
            <a:r>
              <a:rPr lang="en-GB" sz="3600" dirty="0" smtClean="0">
                <a:solidFill>
                  <a:schemeClr val="tx1"/>
                </a:solidFill>
              </a:rPr>
              <a:t>Underline the personification </a:t>
            </a:r>
            <a:r>
              <a:rPr lang="en-GB" sz="3600" dirty="0">
                <a:solidFill>
                  <a:schemeClr val="tx1"/>
                </a:solidFill>
              </a:rPr>
              <a:t>phrases. </a:t>
            </a:r>
          </a:p>
          <a:p>
            <a:pPr marL="0" indent="0" algn="ctr">
              <a:buNone/>
            </a:pPr>
            <a:r>
              <a:rPr lang="en-GB" sz="3600" dirty="0" smtClean="0">
                <a:solidFill>
                  <a:srgbClr val="7030A0"/>
                </a:solidFill>
              </a:rPr>
              <a:t>Challenge - </a:t>
            </a:r>
            <a:r>
              <a:rPr lang="en-GB" sz="3600" dirty="0">
                <a:solidFill>
                  <a:srgbClr val="7030A0"/>
                </a:solidFill>
              </a:rPr>
              <a:t>Why has the author used the personification</a:t>
            </a:r>
            <a:r>
              <a:rPr lang="en-GB" sz="3600" dirty="0" smtClean="0">
                <a:solidFill>
                  <a:srgbClr val="7030A0"/>
                </a:solidFill>
              </a:rPr>
              <a:t>?</a:t>
            </a:r>
          </a:p>
          <a:p>
            <a:pPr marL="0" indent="0" algn="ctr">
              <a:buNone/>
            </a:pPr>
            <a:endParaRPr lang="en-GB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sz="3600" dirty="0" smtClean="0">
                <a:solidFill>
                  <a:srgbClr val="FF0000"/>
                </a:solidFill>
              </a:rPr>
              <a:t>Example – </a:t>
            </a:r>
          </a:p>
          <a:p>
            <a:pPr marL="0" indent="0">
              <a:buNone/>
            </a:pPr>
            <a:r>
              <a:rPr lang="en-GB" dirty="0" smtClean="0"/>
              <a:t>The </a:t>
            </a:r>
            <a:r>
              <a:rPr lang="en-GB" dirty="0"/>
              <a:t>sea is a </a:t>
            </a:r>
            <a:r>
              <a:rPr lang="en-GB" u="sng" dirty="0"/>
              <a:t>hungry dog</a:t>
            </a:r>
            <a:r>
              <a:rPr lang="en-GB" dirty="0"/>
              <a:t>, </a:t>
            </a:r>
            <a:r>
              <a:rPr lang="en-GB" dirty="0" smtClean="0"/>
              <a:t> </a:t>
            </a:r>
            <a:r>
              <a:rPr lang="en-GB" dirty="0" smtClean="0">
                <a:solidFill>
                  <a:srgbClr val="00B050"/>
                </a:solidFill>
              </a:rPr>
              <a:t>(The sea cannot be hungry – the doesn’t eat)</a:t>
            </a:r>
            <a:endParaRPr lang="en-GB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en-GB" dirty="0"/>
              <a:t>Giant and grey.</a:t>
            </a:r>
          </a:p>
          <a:p>
            <a:pPr marL="0" indent="0">
              <a:buNone/>
            </a:pPr>
            <a:r>
              <a:rPr lang="en-GB" dirty="0"/>
              <a:t>He </a:t>
            </a:r>
            <a:r>
              <a:rPr lang="en-GB" u="sng" dirty="0"/>
              <a:t>rolls on the beach </a:t>
            </a:r>
            <a:r>
              <a:rPr lang="en-GB" dirty="0"/>
              <a:t>all day</a:t>
            </a:r>
            <a:r>
              <a:rPr lang="en-GB" dirty="0" smtClean="0"/>
              <a:t>. </a:t>
            </a:r>
            <a:r>
              <a:rPr lang="en-GB" dirty="0" smtClean="0">
                <a:solidFill>
                  <a:srgbClr val="00B050"/>
                </a:solidFill>
              </a:rPr>
              <a:t>(The sea cannot roll)</a:t>
            </a:r>
            <a:endParaRPr lang="en-GB" dirty="0">
              <a:solidFill>
                <a:srgbClr val="00B050"/>
              </a:solidFill>
            </a:endParaRPr>
          </a:p>
          <a:p>
            <a:pPr marL="0" indent="0" algn="ctr">
              <a:buNone/>
            </a:pPr>
            <a:endParaRPr lang="en-GB" sz="3600" dirty="0">
              <a:solidFill>
                <a:srgbClr val="FF0000"/>
              </a:solidFill>
            </a:endParaRPr>
          </a:p>
          <a:p>
            <a:endParaRPr lang="en-GB" dirty="0"/>
          </a:p>
        </p:txBody>
      </p:sp>
      <p:pic>
        <p:nvPicPr>
          <p:cNvPr id="8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737566" y="565383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600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55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ace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74</TotalTime>
  <Words>131</Words>
  <Application>Microsoft Office PowerPoint</Application>
  <PresentationFormat>Widescreen</PresentationFormat>
  <Paragraphs>19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Tahoma</vt:lpstr>
      <vt:lpstr>Trebuchet MS</vt:lpstr>
      <vt:lpstr>Wingdings 3</vt:lpstr>
      <vt:lpstr>XCCW Joined 6a</vt:lpstr>
      <vt:lpstr>Facet</vt:lpstr>
      <vt:lpstr>Welcome Back Year 3!</vt:lpstr>
      <vt:lpstr>Listen to the poem again!</vt:lpstr>
      <vt:lpstr>PowerPoint Presentation</vt:lpstr>
      <vt:lpstr>Personification!  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Hello Year 3!</dc:title>
  <dc:creator>Rachel Woods</dc:creator>
  <cp:lastModifiedBy>Rachel Woods</cp:lastModifiedBy>
  <cp:revision>18</cp:revision>
  <dcterms:created xsi:type="dcterms:W3CDTF">2021-01-14T11:55:08Z</dcterms:created>
  <dcterms:modified xsi:type="dcterms:W3CDTF">2021-01-14T13:21:08Z</dcterms:modified>
</cp:coreProperties>
</file>