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389" r:id="rId2"/>
    <p:sldId id="473" r:id="rId3"/>
    <p:sldId id="592" r:id="rId4"/>
  </p:sldIdLst>
  <p:sldSz cx="12192000" cy="6858000"/>
  <p:notesSz cx="6858000" cy="9144000"/>
  <p:embeddedFontLst>
    <p:embeddedFont>
      <p:font typeface="OpenDyslexicAlta" panose="020B0604020202020204" charset="0"/>
      <p:regular r:id="rId7"/>
      <p:bold r:id="rId8"/>
      <p:italic r:id="rId9"/>
      <p:boldItalic r:id="rId10"/>
    </p:embeddedFont>
    <p:embeddedFont>
      <p:font typeface="Muli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25" autoAdjust="0"/>
    <p:restoredTop sz="87211" autoAdjust="0"/>
  </p:normalViewPr>
  <p:slideViewPr>
    <p:cSldViewPr snapToGrid="0" snapToObjects="1">
      <p:cViewPr varScale="1">
        <p:scale>
          <a:sx n="40" d="100"/>
          <a:sy n="40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05/01/2021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02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869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16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GB" dirty="0"/>
              <a:t>The /k/ sound is spelt as k rather than as c before e, </a:t>
            </a:r>
            <a:r>
              <a:rPr lang="en-GB" dirty="0" err="1"/>
              <a:t>i</a:t>
            </a:r>
            <a:r>
              <a:rPr lang="en-GB" dirty="0"/>
              <a:t> and y. The /</a:t>
            </a:r>
            <a:r>
              <a:rPr lang="en-GB" dirty="0" err="1"/>
              <a:t>nk</a:t>
            </a:r>
            <a:r>
              <a:rPr lang="en-GB" dirty="0"/>
              <a:t>/ sound found at the end of words and usually comes after a vowel.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1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456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A06B16-137F-48BF-8281-F3434B4CFCC9}"/>
              </a:ext>
            </a:extLst>
          </p:cNvPr>
          <p:cNvSpPr txBox="1"/>
          <p:nvPr/>
        </p:nvSpPr>
        <p:spPr>
          <a:xfrm>
            <a:off x="428101" y="497872"/>
            <a:ext cx="8581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 pitchFamily="2" charset="77"/>
              </a:rPr>
              <a:t>Circle the /k/ or /</a:t>
            </a:r>
            <a:r>
              <a:rPr lang="en-GB" sz="2400" dirty="0" err="1">
                <a:latin typeface="OpenDyslexicAlta" pitchFamily="2" charset="77"/>
              </a:rPr>
              <a:t>nk</a:t>
            </a:r>
            <a:r>
              <a:rPr lang="en-GB" sz="2400" dirty="0">
                <a:latin typeface="OpenDyslexicAlta" pitchFamily="2" charset="77"/>
              </a:rPr>
              <a:t>/ sound in each word. What do the words mean? Can you use them in a sentence?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FAC6E7F-720F-4390-ABC9-C2CA66AED426}"/>
              </a:ext>
            </a:extLst>
          </p:cNvPr>
          <p:cNvGraphicFramePr>
            <a:graphicFrameLocks noGrp="1"/>
          </p:cNvGraphicFramePr>
          <p:nvPr/>
        </p:nvGraphicFramePr>
        <p:xfrm>
          <a:off x="428101" y="2247900"/>
          <a:ext cx="11335797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8241">
                  <a:extLst>
                    <a:ext uri="{9D8B030D-6E8A-4147-A177-3AD203B41FA5}">
                      <a16:colId xmlns:a16="http://schemas.microsoft.com/office/drawing/2014/main" val="3529516601"/>
                    </a:ext>
                  </a:extLst>
                </a:gridCol>
                <a:gridCol w="2141552">
                  <a:extLst>
                    <a:ext uri="{9D8B030D-6E8A-4147-A177-3AD203B41FA5}">
                      <a16:colId xmlns:a16="http://schemas.microsoft.com/office/drawing/2014/main" val="345942729"/>
                    </a:ext>
                  </a:extLst>
                </a:gridCol>
                <a:gridCol w="2229897">
                  <a:extLst>
                    <a:ext uri="{9D8B030D-6E8A-4147-A177-3AD203B41FA5}">
                      <a16:colId xmlns:a16="http://schemas.microsoft.com/office/drawing/2014/main" val="185187011"/>
                    </a:ext>
                  </a:extLst>
                </a:gridCol>
                <a:gridCol w="2229897">
                  <a:extLst>
                    <a:ext uri="{9D8B030D-6E8A-4147-A177-3AD203B41FA5}">
                      <a16:colId xmlns:a16="http://schemas.microsoft.com/office/drawing/2014/main" val="3871539845"/>
                    </a:ext>
                  </a:extLst>
                </a:gridCol>
                <a:gridCol w="2416210">
                  <a:extLst>
                    <a:ext uri="{9D8B030D-6E8A-4147-A177-3AD203B41FA5}">
                      <a16:colId xmlns:a16="http://schemas.microsoft.com/office/drawing/2014/main" val="4212918643"/>
                    </a:ext>
                  </a:extLst>
                </a:gridCol>
              </a:tblGrid>
              <a:tr h="967821">
                <a:tc>
                  <a:txBody>
                    <a:bodyPr/>
                    <a:lstStyle/>
                    <a:p>
                      <a:pPr algn="ctr" fontAlgn="t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honk</a:t>
                      </a:r>
                    </a:p>
                    <a:p>
                      <a:pPr algn="ctr" fontAlgn="t"/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bank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tank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pink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think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955956"/>
                  </a:ext>
                </a:extLst>
              </a:tr>
              <a:tr h="1037038">
                <a:tc>
                  <a:txBody>
                    <a:bodyPr/>
                    <a:lstStyle/>
                    <a:p>
                      <a:pPr algn="ctr"/>
                      <a:endParaRPr lang="en-US" sz="3600" b="0" i="0" dirty="0">
                        <a:latin typeface="OpenDyslexicAlta" pitchFamily="2" charset="77"/>
                      </a:endParaRPr>
                    </a:p>
                    <a:p>
                      <a:pPr algn="ctr"/>
                      <a:r>
                        <a:rPr lang="en-US" sz="3600" dirty="0">
                          <a:latin typeface="OpenDyslexicAlta" pitchFamily="2" charset="77"/>
                        </a:rPr>
                        <a:t>kit</a:t>
                      </a:r>
                    </a:p>
                    <a:p>
                      <a:pPr algn="ctr"/>
                      <a:endParaRPr lang="en-US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skin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frisky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sketch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basket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611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741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A06B16-137F-48BF-8281-F3434B4CFCC9}"/>
              </a:ext>
            </a:extLst>
          </p:cNvPr>
          <p:cNvSpPr txBox="1"/>
          <p:nvPr/>
        </p:nvSpPr>
        <p:spPr>
          <a:xfrm>
            <a:off x="428101" y="497872"/>
            <a:ext cx="858129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 pitchFamily="2" charset="77"/>
              </a:rPr>
              <a:t>Circle the /</a:t>
            </a:r>
            <a:r>
              <a:rPr lang="en-GB" sz="2400" dirty="0" err="1">
                <a:latin typeface="OpenDyslexicAlta" pitchFamily="2" charset="77"/>
              </a:rPr>
              <a:t>nk</a:t>
            </a:r>
            <a:r>
              <a:rPr lang="en-GB" sz="2400" dirty="0">
                <a:latin typeface="OpenDyslexicAlta" pitchFamily="2" charset="77"/>
              </a:rPr>
              <a:t>/ sound in each word. What do the words mean? Can you use them in a sentence? </a:t>
            </a:r>
          </a:p>
          <a:p>
            <a:r>
              <a:rPr lang="en-GB" sz="2000" dirty="0">
                <a:solidFill>
                  <a:srgbClr val="FF3860"/>
                </a:solidFill>
                <a:latin typeface="OpenDyslexicAlta" pitchFamily="2" charset="77"/>
              </a:rPr>
              <a:t>Answers:</a:t>
            </a:r>
            <a:r>
              <a:rPr lang="en-GB" sz="2000" dirty="0">
                <a:solidFill>
                  <a:srgbClr val="FF0000"/>
                </a:solidFill>
                <a:latin typeface="OpenDyslexicAlta" pitchFamily="2" charset="77"/>
              </a:rPr>
              <a:t>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CF4E39E-F0C4-9147-A8B5-122C7309CDBE}"/>
              </a:ext>
            </a:extLst>
          </p:cNvPr>
          <p:cNvSpPr/>
          <p:nvPr/>
        </p:nvSpPr>
        <p:spPr>
          <a:xfrm>
            <a:off x="3737734" y="2558415"/>
            <a:ext cx="685800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4A998C5-0D18-1948-B1C3-F8909FA8FC2B}"/>
              </a:ext>
            </a:extLst>
          </p:cNvPr>
          <p:cNvSpPr/>
          <p:nvPr/>
        </p:nvSpPr>
        <p:spPr>
          <a:xfrm>
            <a:off x="1189490" y="4305300"/>
            <a:ext cx="363295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DB6408C-2C9A-484E-A9F6-810BA54049A7}"/>
              </a:ext>
            </a:extLst>
          </p:cNvPr>
          <p:cNvSpPr/>
          <p:nvPr/>
        </p:nvSpPr>
        <p:spPr>
          <a:xfrm>
            <a:off x="1545017" y="2655570"/>
            <a:ext cx="685800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E92F66C-C319-B541-BEA1-03001D90CE19}"/>
              </a:ext>
            </a:extLst>
          </p:cNvPr>
          <p:cNvSpPr/>
          <p:nvPr/>
        </p:nvSpPr>
        <p:spPr>
          <a:xfrm>
            <a:off x="5930451" y="2558415"/>
            <a:ext cx="685800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1FBD30C-B0EF-8E41-ADBC-8670EB74ECEF}"/>
              </a:ext>
            </a:extLst>
          </p:cNvPr>
          <p:cNvSpPr/>
          <p:nvPr/>
        </p:nvSpPr>
        <p:spPr>
          <a:xfrm>
            <a:off x="8093912" y="2558415"/>
            <a:ext cx="685800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ABD9C6E-E67B-6141-8789-7956BB967814}"/>
              </a:ext>
            </a:extLst>
          </p:cNvPr>
          <p:cNvSpPr/>
          <p:nvPr/>
        </p:nvSpPr>
        <p:spPr>
          <a:xfrm>
            <a:off x="10554693" y="2558415"/>
            <a:ext cx="685800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2300F9C-0226-434B-8B64-57BDD417833E}"/>
              </a:ext>
            </a:extLst>
          </p:cNvPr>
          <p:cNvSpPr/>
          <p:nvPr/>
        </p:nvSpPr>
        <p:spPr>
          <a:xfrm>
            <a:off x="3556086" y="4305300"/>
            <a:ext cx="363295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B358AE1-E28D-3246-A9A2-8B181C29442B}"/>
              </a:ext>
            </a:extLst>
          </p:cNvPr>
          <p:cNvSpPr/>
          <p:nvPr/>
        </p:nvSpPr>
        <p:spPr>
          <a:xfrm>
            <a:off x="6091703" y="4305300"/>
            <a:ext cx="363295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C3DD57A-5F06-334C-8BE9-67C9CAFD03E1}"/>
              </a:ext>
            </a:extLst>
          </p:cNvPr>
          <p:cNvSpPr/>
          <p:nvPr/>
        </p:nvSpPr>
        <p:spPr>
          <a:xfrm>
            <a:off x="7633360" y="4305300"/>
            <a:ext cx="363295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78F06FD-0A8A-C94D-A57B-30A71DD91E86}"/>
              </a:ext>
            </a:extLst>
          </p:cNvPr>
          <p:cNvSpPr/>
          <p:nvPr/>
        </p:nvSpPr>
        <p:spPr>
          <a:xfrm>
            <a:off x="10534298" y="4305300"/>
            <a:ext cx="363295" cy="5905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FAC6E7F-720F-4390-ABC9-C2CA66AED426}"/>
              </a:ext>
            </a:extLst>
          </p:cNvPr>
          <p:cNvGraphicFramePr>
            <a:graphicFrameLocks noGrp="1"/>
          </p:cNvGraphicFramePr>
          <p:nvPr/>
        </p:nvGraphicFramePr>
        <p:xfrm>
          <a:off x="428101" y="1992630"/>
          <a:ext cx="11335797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8241">
                  <a:extLst>
                    <a:ext uri="{9D8B030D-6E8A-4147-A177-3AD203B41FA5}">
                      <a16:colId xmlns:a16="http://schemas.microsoft.com/office/drawing/2014/main" val="3529516601"/>
                    </a:ext>
                  </a:extLst>
                </a:gridCol>
                <a:gridCol w="2141552">
                  <a:extLst>
                    <a:ext uri="{9D8B030D-6E8A-4147-A177-3AD203B41FA5}">
                      <a16:colId xmlns:a16="http://schemas.microsoft.com/office/drawing/2014/main" val="345942729"/>
                    </a:ext>
                  </a:extLst>
                </a:gridCol>
                <a:gridCol w="2229897">
                  <a:extLst>
                    <a:ext uri="{9D8B030D-6E8A-4147-A177-3AD203B41FA5}">
                      <a16:colId xmlns:a16="http://schemas.microsoft.com/office/drawing/2014/main" val="185187011"/>
                    </a:ext>
                  </a:extLst>
                </a:gridCol>
                <a:gridCol w="2229897">
                  <a:extLst>
                    <a:ext uri="{9D8B030D-6E8A-4147-A177-3AD203B41FA5}">
                      <a16:colId xmlns:a16="http://schemas.microsoft.com/office/drawing/2014/main" val="3871539845"/>
                    </a:ext>
                  </a:extLst>
                </a:gridCol>
                <a:gridCol w="2416210">
                  <a:extLst>
                    <a:ext uri="{9D8B030D-6E8A-4147-A177-3AD203B41FA5}">
                      <a16:colId xmlns:a16="http://schemas.microsoft.com/office/drawing/2014/main" val="4212918643"/>
                    </a:ext>
                  </a:extLst>
                </a:gridCol>
              </a:tblGrid>
              <a:tr h="967821">
                <a:tc>
                  <a:txBody>
                    <a:bodyPr/>
                    <a:lstStyle/>
                    <a:p>
                      <a:pPr algn="ctr" fontAlgn="t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honk</a:t>
                      </a:r>
                    </a:p>
                    <a:p>
                      <a:pPr algn="ctr" fontAlgn="t"/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bank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tank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pink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think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955956"/>
                  </a:ext>
                </a:extLst>
              </a:tr>
              <a:tr h="1037038">
                <a:tc>
                  <a:txBody>
                    <a:bodyPr/>
                    <a:lstStyle/>
                    <a:p>
                      <a:pPr algn="ctr"/>
                      <a:endParaRPr lang="en-US" sz="3600" b="0" i="0" dirty="0">
                        <a:latin typeface="OpenDyslexicAlta" pitchFamily="2" charset="77"/>
                      </a:endParaRPr>
                    </a:p>
                    <a:p>
                      <a:pPr algn="ctr"/>
                      <a:r>
                        <a:rPr lang="en-US" sz="3600" dirty="0">
                          <a:latin typeface="OpenDyslexicAlta" pitchFamily="2" charset="77"/>
                        </a:rPr>
                        <a:t>kit</a:t>
                      </a:r>
                    </a:p>
                    <a:p>
                      <a:pPr algn="ctr"/>
                      <a:endParaRPr lang="en-US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skin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frisky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sketch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0" dirty="0">
                          <a:latin typeface="OpenDyslexicAlta" pitchFamily="2" charset="77"/>
                        </a:rPr>
                        <a:t/>
                      </a:r>
                      <a:br>
                        <a:rPr lang="en-US" sz="3600" b="0" i="0" dirty="0">
                          <a:latin typeface="OpenDyslexicAlta" pitchFamily="2" charset="77"/>
                        </a:rPr>
                      </a:br>
                      <a:r>
                        <a:rPr lang="en-US" sz="3600" b="0" i="0" dirty="0">
                          <a:latin typeface="OpenDyslexicAlta" pitchFamily="2" charset="77"/>
                        </a:rPr>
                        <a:t>basket</a:t>
                      </a:r>
                      <a:endParaRPr lang="en-GB" sz="360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611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7700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13244</TotalTime>
  <Words>99</Words>
  <Application>Microsoft Office PowerPoint</Application>
  <PresentationFormat>Widescreen</PresentationFormat>
  <Paragraphs>31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OpenDyslexicAlta</vt:lpstr>
      <vt:lpstr>Muli</vt:lpstr>
      <vt:lpstr>Calibri</vt:lpstr>
      <vt:lpstr>OpenDyslexic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Millie Tanner</cp:lastModifiedBy>
  <cp:revision>192</cp:revision>
  <cp:lastPrinted>2018-10-27T12:33:15Z</cp:lastPrinted>
  <dcterms:created xsi:type="dcterms:W3CDTF">2018-08-06T08:16:18Z</dcterms:created>
  <dcterms:modified xsi:type="dcterms:W3CDTF">2021-01-05T10:06:22Z</dcterms:modified>
</cp:coreProperties>
</file>