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75" r:id="rId2"/>
    <p:sldId id="263" r:id="rId3"/>
    <p:sldId id="276" r:id="rId4"/>
    <p:sldId id="278" r:id="rId5"/>
    <p:sldId id="279" r:id="rId6"/>
    <p:sldId id="280" r:id="rId7"/>
    <p:sldId id="281" r:id="rId8"/>
    <p:sldId id="282" r:id="rId9"/>
    <p:sldId id="283" r:id="rId10"/>
    <p:sldId id="286" r:id="rId11"/>
    <p:sldId id="284" r:id="rId12"/>
    <p:sldId id="285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67" r:id="rId26"/>
  </p:sldIdLst>
  <p:sldSz cx="9144000" cy="6858000" type="screen4x3"/>
  <p:notesSz cx="6858000" cy="9144000"/>
  <p:embeddedFontLst>
    <p:embeddedFont>
      <p:font typeface="Twinkl" panose="020B0604020202020204" charset="0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D95"/>
    <a:srgbClr val="DFEBBF"/>
    <a:srgbClr val="CFB6D8"/>
    <a:srgbClr val="E8C500"/>
    <a:srgbClr val="B9D36E"/>
    <a:srgbClr val="FCDFCC"/>
    <a:srgbClr val="F1884C"/>
    <a:srgbClr val="E3D4E8"/>
    <a:srgbClr val="EDBCD9"/>
    <a:srgbClr val="DEE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36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-3---4-mathematics-number-and-algebra/australian-resources-3---4-mathematics-number-and-algebra-number-and-place-value/australian-resources-3---4-mathematics-number-and-algebra-number-and-place-value-multiplication-and-division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-3---4-mathematics-number-and-algebra/australian-resources-3---4-mathematics-number-and-algebra-number-and-place-value/australian-resources-3---4-mathematics-number-and-algebra-number-and-place-value-multiplication-and-division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-1" y="5154490"/>
            <a:ext cx="2385753" cy="1703509"/>
          </a:xfrm>
          <a:custGeom>
            <a:avLst/>
            <a:gdLst>
              <a:gd name="connsiteX0" fmla="*/ 0 w 2385753"/>
              <a:gd name="connsiteY0" fmla="*/ 0 h 1703509"/>
              <a:gd name="connsiteX1" fmla="*/ 2385753 w 2385753"/>
              <a:gd name="connsiteY1" fmla="*/ 0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  <a:gd name="connsiteX0" fmla="*/ 0 w 2385753"/>
              <a:gd name="connsiteY0" fmla="*/ 0 h 1703509"/>
              <a:gd name="connsiteX1" fmla="*/ 1280161 w 2385753"/>
              <a:gd name="connsiteY1" fmla="*/ 947651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5753" h="1703509">
                <a:moveTo>
                  <a:pt x="0" y="0"/>
                </a:moveTo>
                <a:lnTo>
                  <a:pt x="1280161" y="947651"/>
                </a:lnTo>
                <a:lnTo>
                  <a:pt x="2385753" y="1703509"/>
                </a:lnTo>
                <a:lnTo>
                  <a:pt x="0" y="170350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hlinkClick r:id="rId3"/>
          </p:cNvPr>
          <p:cNvSpPr/>
          <p:nvPr userDrawn="1"/>
        </p:nvSpPr>
        <p:spPr>
          <a:xfrm>
            <a:off x="-1" y="5154490"/>
            <a:ext cx="2385753" cy="1703509"/>
          </a:xfrm>
          <a:custGeom>
            <a:avLst/>
            <a:gdLst>
              <a:gd name="connsiteX0" fmla="*/ 0 w 2385753"/>
              <a:gd name="connsiteY0" fmla="*/ 0 h 1703509"/>
              <a:gd name="connsiteX1" fmla="*/ 2385753 w 2385753"/>
              <a:gd name="connsiteY1" fmla="*/ 0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  <a:gd name="connsiteX0" fmla="*/ 0 w 2385753"/>
              <a:gd name="connsiteY0" fmla="*/ 0 h 1703509"/>
              <a:gd name="connsiteX1" fmla="*/ 1280161 w 2385753"/>
              <a:gd name="connsiteY1" fmla="*/ 947651 h 1703509"/>
              <a:gd name="connsiteX2" fmla="*/ 2385753 w 2385753"/>
              <a:gd name="connsiteY2" fmla="*/ 1703509 h 1703509"/>
              <a:gd name="connsiteX3" fmla="*/ 0 w 2385753"/>
              <a:gd name="connsiteY3" fmla="*/ 1703509 h 1703509"/>
              <a:gd name="connsiteX4" fmla="*/ 0 w 2385753"/>
              <a:gd name="connsiteY4" fmla="*/ 0 h 1703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5753" h="1703509">
                <a:moveTo>
                  <a:pt x="0" y="0"/>
                </a:moveTo>
                <a:lnTo>
                  <a:pt x="1280161" y="947651"/>
                </a:lnTo>
                <a:lnTo>
                  <a:pt x="2385753" y="1703509"/>
                </a:lnTo>
                <a:lnTo>
                  <a:pt x="0" y="170350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8550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97705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393758" y="1520734"/>
            <a:ext cx="8750242" cy="1409700"/>
          </a:xfrm>
        </p:spPr>
        <p:txBody>
          <a:bodyPr>
            <a:noAutofit/>
          </a:bodyPr>
          <a:lstStyle/>
          <a:p>
            <a:r>
              <a:rPr lang="en-AU" dirty="0"/>
              <a:t>I can understand and make fact families using multiplication and division.</a:t>
            </a:r>
            <a:endParaRPr lang="en-GB" sz="1800" dirty="0"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81" y="2930434"/>
            <a:ext cx="3791562" cy="392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3032620" y="3246539"/>
            <a:ext cx="3196206" cy="2755350"/>
          </a:xfrm>
          <a:prstGeom prst="triangle">
            <a:avLst/>
          </a:prstGeom>
          <a:solidFill>
            <a:srgbClr val="E3D4E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699545" y="3751927"/>
            <a:ext cx="1862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1855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94211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-369116" y="1613320"/>
            <a:ext cx="7482980" cy="540175"/>
            <a:chOff x="-369116" y="1613320"/>
            <a:chExt cx="7482980" cy="540175"/>
          </a:xfrm>
        </p:grpSpPr>
        <p:sp>
          <p:nvSpPr>
            <p:cNvPr id="9" name="Rounded Rectangle 8"/>
            <p:cNvSpPr/>
            <p:nvPr/>
          </p:nvSpPr>
          <p:spPr>
            <a:xfrm>
              <a:off x="-369116" y="1613320"/>
              <a:ext cx="479850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EDBC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71119" y="1698742"/>
              <a:ext cx="64427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There are 24 students in year 4.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-369117" y="2342476"/>
            <a:ext cx="8959444" cy="540175"/>
            <a:chOff x="-369117" y="2342476"/>
            <a:chExt cx="8959444" cy="540175"/>
          </a:xfrm>
        </p:grpSpPr>
        <p:sp>
          <p:nvSpPr>
            <p:cNvPr id="11" name="Rounded Rectangle 10"/>
            <p:cNvSpPr/>
            <p:nvPr/>
          </p:nvSpPr>
          <p:spPr>
            <a:xfrm>
              <a:off x="-369117" y="2342476"/>
              <a:ext cx="895944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1119" y="2427898"/>
              <a:ext cx="791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Sometimes the students work in groups of 4 and, sometimes in groups of 6.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80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32908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In Science, the year 4 students work in 6 groups of 4.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835275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66206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6 x 4 = 24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91103" y="2660699"/>
            <a:ext cx="2597108" cy="1740417"/>
            <a:chOff x="791103" y="2660699"/>
            <a:chExt cx="2597108" cy="1740417"/>
          </a:xfrm>
        </p:grpSpPr>
        <p:sp>
          <p:nvSpPr>
            <p:cNvPr id="9" name="Oval 8"/>
            <p:cNvSpPr/>
            <p:nvPr/>
          </p:nvSpPr>
          <p:spPr>
            <a:xfrm>
              <a:off x="791103" y="4000656"/>
              <a:ext cx="2597108" cy="390186"/>
            </a:xfrm>
            <a:prstGeom prst="ellipse">
              <a:avLst/>
            </a:prstGeom>
            <a:solidFill>
              <a:srgbClr val="FCD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091" b="19953"/>
            <a:stretch/>
          </p:blipFill>
          <p:spPr>
            <a:xfrm>
              <a:off x="863248" y="2660699"/>
              <a:ext cx="2452819" cy="1740417"/>
            </a:xfrm>
            <a:prstGeom prst="rect">
              <a:avLst/>
            </a:prstGeom>
          </p:spPr>
        </p:pic>
      </p:grpSp>
      <p:grpSp>
        <p:nvGrpSpPr>
          <p:cNvPr id="125" name="Group 124"/>
          <p:cNvGrpSpPr/>
          <p:nvPr/>
        </p:nvGrpSpPr>
        <p:grpSpPr>
          <a:xfrm>
            <a:off x="877686" y="4666776"/>
            <a:ext cx="937787" cy="1130975"/>
            <a:chOff x="1269603" y="4654121"/>
            <a:chExt cx="937787" cy="1130975"/>
          </a:xfrm>
        </p:grpSpPr>
        <p:sp>
          <p:nvSpPr>
            <p:cNvPr id="126" name="Rectangle 12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Oval 12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8" name="Oval 12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0" name="Oval 12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2201328" y="4666776"/>
            <a:ext cx="937787" cy="1130975"/>
            <a:chOff x="1269603" y="4654121"/>
            <a:chExt cx="937787" cy="1130975"/>
          </a:xfrm>
        </p:grpSpPr>
        <p:sp>
          <p:nvSpPr>
            <p:cNvPr id="132" name="Rectangle 131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4" name="Oval 133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6" name="Oval 135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7" name="Group 136"/>
          <p:cNvGrpSpPr/>
          <p:nvPr/>
        </p:nvGrpSpPr>
        <p:grpSpPr>
          <a:xfrm>
            <a:off x="3524970" y="4666776"/>
            <a:ext cx="937787" cy="1130975"/>
            <a:chOff x="1269603" y="4654121"/>
            <a:chExt cx="937787" cy="1130975"/>
          </a:xfrm>
        </p:grpSpPr>
        <p:sp>
          <p:nvSpPr>
            <p:cNvPr id="138" name="Rectangle 137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0" name="Oval 139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2" name="Oval 141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3" name="Group 142"/>
          <p:cNvGrpSpPr/>
          <p:nvPr/>
        </p:nvGrpSpPr>
        <p:grpSpPr>
          <a:xfrm>
            <a:off x="4848612" y="4666776"/>
            <a:ext cx="937787" cy="1130975"/>
            <a:chOff x="1269603" y="4654121"/>
            <a:chExt cx="937787" cy="1130975"/>
          </a:xfrm>
        </p:grpSpPr>
        <p:sp>
          <p:nvSpPr>
            <p:cNvPr id="144" name="Rectangle 143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6" name="Oval 145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8" name="Oval 147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6172254" y="4666776"/>
            <a:ext cx="937787" cy="1130975"/>
            <a:chOff x="1269603" y="4654121"/>
            <a:chExt cx="937787" cy="1130975"/>
          </a:xfrm>
        </p:grpSpPr>
        <p:sp>
          <p:nvSpPr>
            <p:cNvPr id="150" name="Rectangle 14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Oval 15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2" name="Oval 15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Oval 15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4" name="Oval 15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5" name="Group 154"/>
          <p:cNvGrpSpPr/>
          <p:nvPr/>
        </p:nvGrpSpPr>
        <p:grpSpPr>
          <a:xfrm>
            <a:off x="7495894" y="4666776"/>
            <a:ext cx="937787" cy="1130975"/>
            <a:chOff x="1269603" y="4654121"/>
            <a:chExt cx="937787" cy="1130975"/>
          </a:xfrm>
        </p:grpSpPr>
        <p:sp>
          <p:nvSpPr>
            <p:cNvPr id="156" name="Rectangle 15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Oval 15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8" name="Oval 15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Oval 15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0" name="Oval 15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117615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32908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In Science, the year 4 students have 6 tables to work at.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835275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66206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24 </a:t>
              </a:r>
              <a:r>
                <a:rPr lang="en-AU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ea typeface="Calibri"/>
                  <a:cs typeface="Calibri"/>
                  <a:sym typeface="Calibri"/>
                </a:rPr>
                <a:t>÷ 6 = 4</a:t>
              </a:r>
              <a:endPara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77686" y="4666776"/>
            <a:ext cx="937787" cy="1130975"/>
            <a:chOff x="1269603" y="4654121"/>
            <a:chExt cx="937787" cy="1130975"/>
          </a:xfrm>
        </p:grpSpPr>
        <p:sp>
          <p:nvSpPr>
            <p:cNvPr id="23" name="Rectangle 22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Oval 5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201328" y="4666776"/>
            <a:ext cx="937787" cy="1130975"/>
            <a:chOff x="1269603" y="4654121"/>
            <a:chExt cx="937787" cy="1130975"/>
          </a:xfrm>
        </p:grpSpPr>
        <p:sp>
          <p:nvSpPr>
            <p:cNvPr id="62" name="Rectangle 61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4" name="Oval 63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6" name="Oval 65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524970" y="4666776"/>
            <a:ext cx="937787" cy="1130975"/>
            <a:chOff x="1269603" y="4654121"/>
            <a:chExt cx="937787" cy="1130975"/>
          </a:xfrm>
        </p:grpSpPr>
        <p:sp>
          <p:nvSpPr>
            <p:cNvPr id="68" name="Rectangle 67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0" name="Oval 69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2" name="Oval 71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848612" y="4666776"/>
            <a:ext cx="937787" cy="1130975"/>
            <a:chOff x="1269603" y="4654121"/>
            <a:chExt cx="937787" cy="1130975"/>
          </a:xfrm>
        </p:grpSpPr>
        <p:sp>
          <p:nvSpPr>
            <p:cNvPr id="80" name="Rectangle 7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2" name="Oval 8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" name="Oval 8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172254" y="4666776"/>
            <a:ext cx="937787" cy="1130975"/>
            <a:chOff x="1269603" y="4654121"/>
            <a:chExt cx="937787" cy="1130975"/>
          </a:xfrm>
        </p:grpSpPr>
        <p:sp>
          <p:nvSpPr>
            <p:cNvPr id="86" name="Rectangle 8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8" name="Oval 8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" name="Oval 8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7495894" y="4666776"/>
            <a:ext cx="937787" cy="1130975"/>
            <a:chOff x="1269603" y="4654121"/>
            <a:chExt cx="937787" cy="1130975"/>
          </a:xfrm>
        </p:grpSpPr>
        <p:sp>
          <p:nvSpPr>
            <p:cNvPr id="92" name="Rectangle 91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4" name="Oval 93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6" name="Oval 95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91103" y="2660699"/>
            <a:ext cx="2597108" cy="1740417"/>
            <a:chOff x="791103" y="2660699"/>
            <a:chExt cx="2597108" cy="1740417"/>
          </a:xfrm>
        </p:grpSpPr>
        <p:sp>
          <p:nvSpPr>
            <p:cNvPr id="9" name="Oval 8"/>
            <p:cNvSpPr/>
            <p:nvPr/>
          </p:nvSpPr>
          <p:spPr>
            <a:xfrm>
              <a:off x="791103" y="4000656"/>
              <a:ext cx="2597108" cy="390186"/>
            </a:xfrm>
            <a:prstGeom prst="ellipse">
              <a:avLst/>
            </a:prstGeom>
            <a:solidFill>
              <a:srgbClr val="FCD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091" b="19953"/>
            <a:stretch/>
          </p:blipFill>
          <p:spPr>
            <a:xfrm>
              <a:off x="863248" y="2660699"/>
              <a:ext cx="2452819" cy="17404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568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27593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In Art, the year 4 students work in 4 groups of 6.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835275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77304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 x 6 = 24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800" y="2778387"/>
            <a:ext cx="2452819" cy="150504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620763" y="4693992"/>
            <a:ext cx="937787" cy="1130975"/>
            <a:chOff x="877686" y="4666776"/>
            <a:chExt cx="937787" cy="1130975"/>
          </a:xfrm>
        </p:grpSpPr>
        <p:sp>
          <p:nvSpPr>
            <p:cNvPr id="23" name="Rectangle 22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7" name="Oval 96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8" name="Oval 97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9" name="Oval 98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288853" y="4693992"/>
            <a:ext cx="937787" cy="1130975"/>
            <a:chOff x="877686" y="4666776"/>
            <a:chExt cx="937787" cy="1130975"/>
          </a:xfrm>
        </p:grpSpPr>
        <p:sp>
          <p:nvSpPr>
            <p:cNvPr id="102" name="Rectangle 101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4" name="Oval 103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6" name="Oval 105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7" name="Oval 106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4956943" y="4693992"/>
            <a:ext cx="937787" cy="1130975"/>
            <a:chOff x="877686" y="4666776"/>
            <a:chExt cx="937787" cy="1130975"/>
          </a:xfrm>
        </p:grpSpPr>
        <p:sp>
          <p:nvSpPr>
            <p:cNvPr id="110" name="Rectangle 109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2" name="Oval 111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4" name="Oval 113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5" name="Oval 114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625032" y="4693992"/>
            <a:ext cx="937787" cy="1130975"/>
            <a:chOff x="877686" y="4666776"/>
            <a:chExt cx="937787" cy="1130975"/>
          </a:xfrm>
        </p:grpSpPr>
        <p:sp>
          <p:nvSpPr>
            <p:cNvPr id="118" name="Rectangle 117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0" name="Oval 119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2" name="Oval 121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3" name="Oval 122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Oval 123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28275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27593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In Art, the year 4 students have 4 tables to work at.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835275" y="3144270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77304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24 </a:t>
              </a:r>
              <a:r>
                <a:rPr lang="en-AU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ea typeface="Calibri"/>
                  <a:cs typeface="Calibri"/>
                  <a:sym typeface="Calibri"/>
                </a:rPr>
                <a:t>÷ 4 = 6</a:t>
              </a:r>
              <a:endPara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800" y="2778387"/>
            <a:ext cx="2452819" cy="150504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620763" y="4693992"/>
            <a:ext cx="937787" cy="1130975"/>
            <a:chOff x="877686" y="4666776"/>
            <a:chExt cx="937787" cy="1130975"/>
          </a:xfrm>
        </p:grpSpPr>
        <p:sp>
          <p:nvSpPr>
            <p:cNvPr id="23" name="Rectangle 22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7" name="Oval 96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8" name="Oval 97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9" name="Oval 98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288853" y="4693992"/>
            <a:ext cx="937787" cy="1130975"/>
            <a:chOff x="877686" y="4666776"/>
            <a:chExt cx="937787" cy="1130975"/>
          </a:xfrm>
        </p:grpSpPr>
        <p:sp>
          <p:nvSpPr>
            <p:cNvPr id="102" name="Rectangle 101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4" name="Oval 103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6" name="Oval 105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7" name="Oval 106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4956943" y="4693992"/>
            <a:ext cx="937787" cy="1130975"/>
            <a:chOff x="877686" y="4666776"/>
            <a:chExt cx="937787" cy="1130975"/>
          </a:xfrm>
        </p:grpSpPr>
        <p:sp>
          <p:nvSpPr>
            <p:cNvPr id="110" name="Rectangle 109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2" name="Oval 111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4" name="Oval 113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5" name="Oval 114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625032" y="4693992"/>
            <a:ext cx="937787" cy="1130975"/>
            <a:chOff x="877686" y="4666776"/>
            <a:chExt cx="937787" cy="1130975"/>
          </a:xfrm>
        </p:grpSpPr>
        <p:sp>
          <p:nvSpPr>
            <p:cNvPr id="118" name="Rectangle 117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0" name="Oval 119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2" name="Oval 121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3" name="Oval 122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Oval 123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93525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3361005" y="3397541"/>
            <a:ext cx="2313451" cy="276836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882804" y="1559173"/>
            <a:ext cx="3368861" cy="2174874"/>
            <a:chOff x="5610157" y="1701786"/>
            <a:chExt cx="3368861" cy="2174874"/>
          </a:xfrm>
        </p:grpSpPr>
        <p:sp>
          <p:nvSpPr>
            <p:cNvPr id="15" name="Isosceles Triangle 14"/>
            <p:cNvSpPr/>
            <p:nvPr/>
          </p:nvSpPr>
          <p:spPr>
            <a:xfrm>
              <a:off x="5979701" y="1701786"/>
              <a:ext cx="2522854" cy="217487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610157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16662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6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300884" y="4411272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 </a:t>
            </a:r>
            <a:r>
              <a:rPr lang="en-AU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a typeface="Calibri"/>
                <a:cs typeface="Calibri"/>
                <a:sym typeface="Calibri"/>
              </a:rPr>
              <a:t>÷ 4 = 6</a:t>
            </a:r>
            <a:endParaRPr lang="en-GB" sz="32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00884" y="3882765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24 </a:t>
            </a:r>
            <a:r>
              <a:rPr lang="en-AU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a typeface="Calibri"/>
                <a:cs typeface="Calibri"/>
                <a:sym typeface="Calibri"/>
              </a:rPr>
              <a:t>÷ 6 = 4</a:t>
            </a:r>
            <a:endParaRPr lang="en-GB" sz="32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1005" y="5452905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 x 6 = 24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61005" y="4924398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 x 4 = 24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510" y="1603830"/>
            <a:ext cx="1477856" cy="9068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b="19953"/>
          <a:stretch/>
        </p:blipFill>
        <p:spPr>
          <a:xfrm>
            <a:off x="6460859" y="1463163"/>
            <a:ext cx="1583652" cy="1123693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798413" y="3044177"/>
            <a:ext cx="937787" cy="1130975"/>
            <a:chOff x="877686" y="4666776"/>
            <a:chExt cx="937787" cy="1130975"/>
          </a:xfrm>
        </p:grpSpPr>
        <p:sp>
          <p:nvSpPr>
            <p:cNvPr id="28" name="Rectangle 27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Oval 30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Oval 31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959796" y="3044177"/>
            <a:ext cx="937787" cy="1130975"/>
            <a:chOff x="877686" y="4666776"/>
            <a:chExt cx="937787" cy="1130975"/>
          </a:xfrm>
        </p:grpSpPr>
        <p:sp>
          <p:nvSpPr>
            <p:cNvPr id="36" name="Rectangle 35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Oval 37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Oval 39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Oval 40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808546" y="4572371"/>
            <a:ext cx="937787" cy="1130975"/>
            <a:chOff x="877686" y="4666776"/>
            <a:chExt cx="937787" cy="1130975"/>
          </a:xfrm>
        </p:grpSpPr>
        <p:sp>
          <p:nvSpPr>
            <p:cNvPr id="44" name="Rectangle 43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Oval 45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Oval 46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Oval 47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Oval 48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969929" y="4572371"/>
            <a:ext cx="937787" cy="1130975"/>
            <a:chOff x="877686" y="4666776"/>
            <a:chExt cx="937787" cy="1130975"/>
          </a:xfrm>
        </p:grpSpPr>
        <p:sp>
          <p:nvSpPr>
            <p:cNvPr id="52" name="Rectangle 51"/>
            <p:cNvSpPr/>
            <p:nvPr/>
          </p:nvSpPr>
          <p:spPr>
            <a:xfrm>
              <a:off x="877686" y="4987788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1206129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Oval 53"/>
            <p:cNvSpPr/>
            <p:nvPr/>
          </p:nvSpPr>
          <p:spPr>
            <a:xfrm>
              <a:off x="877686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5" name="Oval 54"/>
            <p:cNvSpPr/>
            <p:nvPr/>
          </p:nvSpPr>
          <p:spPr>
            <a:xfrm>
              <a:off x="1534573" y="4666776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Oval 55"/>
            <p:cNvSpPr/>
            <p:nvPr/>
          </p:nvSpPr>
          <p:spPr>
            <a:xfrm>
              <a:off x="1213399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/>
            <p:cNvSpPr/>
            <p:nvPr/>
          </p:nvSpPr>
          <p:spPr>
            <a:xfrm>
              <a:off x="884956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1541843" y="5524121"/>
              <a:ext cx="273630" cy="273630"/>
            </a:xfrm>
            <a:prstGeom prst="ellipse">
              <a:avLst/>
            </a:prstGeom>
            <a:solidFill>
              <a:srgbClr val="B9D3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252033" y="2779740"/>
            <a:ext cx="787008" cy="949135"/>
            <a:chOff x="1269603" y="4654121"/>
            <a:chExt cx="937787" cy="1130975"/>
          </a:xfrm>
        </p:grpSpPr>
        <p:sp>
          <p:nvSpPr>
            <p:cNvPr id="60" name="Rectangle 5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2" name="Oval 6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4" name="Oval 6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7497365" y="2782952"/>
            <a:ext cx="787008" cy="949135"/>
            <a:chOff x="1269603" y="4654121"/>
            <a:chExt cx="937787" cy="1130975"/>
          </a:xfrm>
        </p:grpSpPr>
        <p:sp>
          <p:nvSpPr>
            <p:cNvPr id="96" name="Rectangle 9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8" name="Oval 9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0" name="Oval 9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6252033" y="4033712"/>
            <a:ext cx="787008" cy="949135"/>
            <a:chOff x="1269603" y="4654121"/>
            <a:chExt cx="937787" cy="1130975"/>
          </a:xfrm>
        </p:grpSpPr>
        <p:sp>
          <p:nvSpPr>
            <p:cNvPr id="108" name="Rectangle 107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0" name="Oval 109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2" name="Oval 111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7497365" y="4036924"/>
            <a:ext cx="787008" cy="949135"/>
            <a:chOff x="1269603" y="4654121"/>
            <a:chExt cx="937787" cy="1130975"/>
          </a:xfrm>
        </p:grpSpPr>
        <p:sp>
          <p:nvSpPr>
            <p:cNvPr id="114" name="Rectangle 113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6" name="Oval 115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8" name="Oval 117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6252033" y="5287684"/>
            <a:ext cx="787008" cy="949135"/>
            <a:chOff x="1269603" y="4654121"/>
            <a:chExt cx="937787" cy="1130975"/>
          </a:xfrm>
        </p:grpSpPr>
        <p:sp>
          <p:nvSpPr>
            <p:cNvPr id="120" name="Rectangle 119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2" name="Oval 121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Oval 122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4" name="Oval 123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7497365" y="5290896"/>
            <a:ext cx="787008" cy="949135"/>
            <a:chOff x="1269603" y="4654121"/>
            <a:chExt cx="937787" cy="1130975"/>
          </a:xfrm>
        </p:grpSpPr>
        <p:sp>
          <p:nvSpPr>
            <p:cNvPr id="126" name="Rectangle 125"/>
            <p:cNvSpPr/>
            <p:nvPr/>
          </p:nvSpPr>
          <p:spPr>
            <a:xfrm>
              <a:off x="1269603" y="4975133"/>
              <a:ext cx="937787" cy="48895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Oval 126"/>
            <p:cNvSpPr/>
            <p:nvPr/>
          </p:nvSpPr>
          <p:spPr>
            <a:xfrm>
              <a:off x="1840534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8" name="Oval 127"/>
            <p:cNvSpPr/>
            <p:nvPr/>
          </p:nvSpPr>
          <p:spPr>
            <a:xfrm>
              <a:off x="1391723" y="4654121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1840534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0" name="Oval 129"/>
            <p:cNvSpPr/>
            <p:nvPr/>
          </p:nvSpPr>
          <p:spPr>
            <a:xfrm>
              <a:off x="1391723" y="5511466"/>
              <a:ext cx="273630" cy="273630"/>
            </a:xfrm>
            <a:prstGeom prst="ellipse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9094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0" grpId="0" build="p"/>
      <p:bldP spid="21" grpId="0" build="p"/>
      <p:bldP spid="22" grpId="0" build="p"/>
      <p:bldP spid="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4711555" y="3246539"/>
            <a:ext cx="3196206" cy="2755350"/>
          </a:xfrm>
          <a:prstGeom prst="triangle">
            <a:avLst/>
          </a:prstGeom>
          <a:solidFill>
            <a:srgbClr val="E3D4E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378480" y="3751927"/>
            <a:ext cx="1862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10790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73146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-369116" y="1613320"/>
            <a:ext cx="7482980" cy="540175"/>
            <a:chOff x="-369116" y="1613320"/>
            <a:chExt cx="7482980" cy="540175"/>
          </a:xfrm>
        </p:grpSpPr>
        <p:sp>
          <p:nvSpPr>
            <p:cNvPr id="9" name="Rounded Rectangle 8"/>
            <p:cNvSpPr/>
            <p:nvPr/>
          </p:nvSpPr>
          <p:spPr>
            <a:xfrm>
              <a:off x="-369116" y="1613320"/>
              <a:ext cx="479850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EDBC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71119" y="1698742"/>
              <a:ext cx="64427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Jimmy has 12 marbles.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-369117" y="2342476"/>
            <a:ext cx="8959444" cy="540175"/>
            <a:chOff x="-369117" y="2342476"/>
            <a:chExt cx="8959444" cy="540175"/>
          </a:xfrm>
        </p:grpSpPr>
        <p:sp>
          <p:nvSpPr>
            <p:cNvPr id="11" name="Rounded Rectangle 10"/>
            <p:cNvSpPr/>
            <p:nvPr/>
          </p:nvSpPr>
          <p:spPr>
            <a:xfrm>
              <a:off x="-369117" y="2342476"/>
              <a:ext cx="8959444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1119" y="2427898"/>
              <a:ext cx="791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He wants to share them evenly between himself and his 2 friends.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42208" y="3601323"/>
            <a:ext cx="3788515" cy="2045782"/>
            <a:chOff x="725896" y="3656514"/>
            <a:chExt cx="3091914" cy="1669620"/>
          </a:xfrm>
        </p:grpSpPr>
        <p:grpSp>
          <p:nvGrpSpPr>
            <p:cNvPr id="23" name="Group 22"/>
            <p:cNvGrpSpPr/>
            <p:nvPr/>
          </p:nvGrpSpPr>
          <p:grpSpPr>
            <a:xfrm>
              <a:off x="725896" y="3656514"/>
              <a:ext cx="1714791" cy="1028375"/>
              <a:chOff x="553353" y="3803423"/>
              <a:chExt cx="2539087" cy="1522711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1417954" y="5078306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2217413" y="477455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819260" y="481128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3353" y="3803423"/>
                <a:ext cx="2153540" cy="1255626"/>
              </a:xfrm>
              <a:prstGeom prst="rect">
                <a:avLst/>
              </a:prstGeom>
            </p:spPr>
          </p:pic>
        </p:grpSp>
        <p:grpSp>
          <p:nvGrpSpPr>
            <p:cNvPr id="18" name="Group 17"/>
            <p:cNvGrpSpPr/>
            <p:nvPr/>
          </p:nvGrpSpPr>
          <p:grpSpPr>
            <a:xfrm>
              <a:off x="2029814" y="3727518"/>
              <a:ext cx="1787996" cy="1045127"/>
              <a:chOff x="819260" y="3843438"/>
              <a:chExt cx="2345024" cy="1370721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1505401" y="4966331"/>
                <a:ext cx="875028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2289257" y="466313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819260" y="481128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0605" y="3843438"/>
                <a:ext cx="2153542" cy="1255626"/>
              </a:xfrm>
              <a:prstGeom prst="rect">
                <a:avLst/>
              </a:prstGeom>
            </p:spPr>
          </p:pic>
        </p:grpSp>
        <p:grpSp>
          <p:nvGrpSpPr>
            <p:cNvPr id="17" name="Group 16"/>
            <p:cNvGrpSpPr/>
            <p:nvPr/>
          </p:nvGrpSpPr>
          <p:grpSpPr>
            <a:xfrm>
              <a:off x="819260" y="3981500"/>
              <a:ext cx="2273180" cy="1344634"/>
              <a:chOff x="819260" y="3981500"/>
              <a:chExt cx="2273180" cy="1344634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1417954" y="5078306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2217413" y="477455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819260" y="4811282"/>
                <a:ext cx="875027" cy="247828"/>
              </a:xfrm>
              <a:prstGeom prst="ellipse">
                <a:avLst/>
              </a:prstGeom>
              <a:solidFill>
                <a:srgbClr val="FCD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9080" y="3981500"/>
                <a:ext cx="2153540" cy="125562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6283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40153" y="2437590"/>
              <a:ext cx="4322643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GB" dirty="0"/>
                <a:t>Jimmy has 12 marbles and 2 friends. He shares his marbles evenly between all 3 people. 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12 </a:t>
              </a:r>
              <a:r>
                <a:rPr lang="en-AU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ea typeface="Calibri"/>
                  <a:cs typeface="Calibri"/>
                  <a:sym typeface="Calibri"/>
                </a:rPr>
                <a:t>÷ 3 = 4</a:t>
              </a:r>
              <a:endPara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1381220" y="4184546"/>
            <a:ext cx="1673856" cy="1673856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53" y="5278418"/>
            <a:ext cx="1671922" cy="974817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3938954" y="4184546"/>
            <a:ext cx="1673856" cy="1673856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971" y="5323748"/>
            <a:ext cx="1671922" cy="974817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6498450" y="4184546"/>
            <a:ext cx="1673856" cy="1673856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229" y="5323748"/>
            <a:ext cx="1671922" cy="97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8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4226" y="2437590"/>
              <a:ext cx="32908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All 3 kids have 4 marbles each to play a game with.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 x 4 = 12</a:t>
              </a:r>
            </a:p>
          </p:txBody>
        </p:sp>
      </p:grpSp>
      <p:sp>
        <p:nvSpPr>
          <p:cNvPr id="19" name="Oval 18"/>
          <p:cNvSpPr/>
          <p:nvPr/>
        </p:nvSpPr>
        <p:spPr>
          <a:xfrm>
            <a:off x="1381220" y="4184546"/>
            <a:ext cx="1673856" cy="1673856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53" y="5278418"/>
            <a:ext cx="1671922" cy="974817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3938954" y="4184546"/>
            <a:ext cx="1673856" cy="1673856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971" y="5323748"/>
            <a:ext cx="1671922" cy="974817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6498450" y="4184546"/>
            <a:ext cx="1673856" cy="1673856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229" y="5323748"/>
            <a:ext cx="1671922" cy="97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9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4765" y="2437590"/>
              <a:ext cx="43350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Another friend comes to join them. Now Jimmy shares the marbles evenly with all 4 people.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12 </a:t>
              </a:r>
              <a:r>
                <a:rPr lang="en-AU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ea typeface="Calibri"/>
                  <a:cs typeface="Calibri"/>
                  <a:sym typeface="Calibri"/>
                </a:rPr>
                <a:t>÷</a:t>
              </a:r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 4 = 3</a:t>
              </a:r>
            </a:p>
          </p:txBody>
        </p:sp>
      </p:grpSp>
      <p:sp>
        <p:nvSpPr>
          <p:cNvPr id="19" name="Oval 18"/>
          <p:cNvSpPr/>
          <p:nvPr/>
        </p:nvSpPr>
        <p:spPr>
          <a:xfrm>
            <a:off x="1018380" y="4428552"/>
            <a:ext cx="1371233" cy="1371233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57" y="5400497"/>
            <a:ext cx="909710" cy="798576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3005604" y="4428552"/>
            <a:ext cx="1371233" cy="1371233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946" y="5400497"/>
            <a:ext cx="909710" cy="798576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4992828" y="4428552"/>
            <a:ext cx="1371233" cy="137123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535" y="5400497"/>
            <a:ext cx="909710" cy="798576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6980051" y="4428552"/>
            <a:ext cx="1371233" cy="137123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619" y="5408320"/>
            <a:ext cx="909710" cy="79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9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563039" cy="836560"/>
            <a:chOff x="-369117" y="2342476"/>
            <a:chExt cx="5465034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465034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4766" y="2623470"/>
              <a:ext cx="4335085" cy="341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GB" dirty="0"/>
                <a:t>All 4 friends have 3 marbles each to play a game. 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 x 3 = 12</a:t>
              </a:r>
            </a:p>
          </p:txBody>
        </p:sp>
      </p:grpSp>
      <p:sp>
        <p:nvSpPr>
          <p:cNvPr id="19" name="Oval 18"/>
          <p:cNvSpPr/>
          <p:nvPr/>
        </p:nvSpPr>
        <p:spPr>
          <a:xfrm>
            <a:off x="1018380" y="4428552"/>
            <a:ext cx="1371233" cy="1371233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57" y="5400497"/>
            <a:ext cx="909710" cy="798576"/>
          </a:xfrm>
          <a:prstGeom prst="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3005604" y="4428552"/>
            <a:ext cx="1371233" cy="1371233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946" y="5400497"/>
            <a:ext cx="909710" cy="798576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4992828" y="4428552"/>
            <a:ext cx="1371233" cy="137123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535" y="5400497"/>
            <a:ext cx="909710" cy="798576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6980051" y="4428552"/>
            <a:ext cx="1371233" cy="137123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619" y="5408320"/>
            <a:ext cx="909710" cy="79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1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9" grpId="0" animBg="1"/>
      <p:bldP spid="63" grpId="0" animBg="1"/>
      <p:bldP spid="68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3361005" y="3397541"/>
            <a:ext cx="2313451" cy="276836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882804" y="1559173"/>
            <a:ext cx="3368861" cy="2174874"/>
            <a:chOff x="5610157" y="1701786"/>
            <a:chExt cx="3368861" cy="2174874"/>
          </a:xfrm>
        </p:grpSpPr>
        <p:sp>
          <p:nvSpPr>
            <p:cNvPr id="15" name="Isosceles Triangle 14"/>
            <p:cNvSpPr/>
            <p:nvPr/>
          </p:nvSpPr>
          <p:spPr>
            <a:xfrm>
              <a:off x="5979701" y="1701786"/>
              <a:ext cx="2522854" cy="217487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610157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16662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300884" y="4411272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 </a:t>
            </a:r>
            <a:r>
              <a:rPr lang="en-AU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a typeface="Calibri"/>
                <a:cs typeface="Calibri"/>
                <a:sym typeface="Calibri"/>
              </a:rPr>
              <a:t>÷ 4 = 3</a:t>
            </a:r>
            <a:endParaRPr lang="en-GB" sz="32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00884" y="3882765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12 </a:t>
            </a:r>
            <a:r>
              <a:rPr lang="en-AU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a typeface="Calibri"/>
                <a:cs typeface="Calibri"/>
                <a:sym typeface="Calibri"/>
              </a:rPr>
              <a:t>÷ 3 = 4</a:t>
            </a:r>
            <a:endParaRPr lang="en-GB" sz="32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1005" y="5452905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4 x 3 = 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61005" y="4924398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 x 4 = 12</a:t>
            </a:r>
          </a:p>
        </p:txBody>
      </p:sp>
      <p:sp>
        <p:nvSpPr>
          <p:cNvPr id="83" name="Oval 82"/>
          <p:cNvSpPr/>
          <p:nvPr/>
        </p:nvSpPr>
        <p:spPr>
          <a:xfrm>
            <a:off x="1325825" y="1631633"/>
            <a:ext cx="1235850" cy="123585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59" y="2507617"/>
            <a:ext cx="1234422" cy="719732"/>
          </a:xfrm>
          <a:prstGeom prst="rect">
            <a:avLst/>
          </a:prstGeom>
        </p:spPr>
      </p:pic>
      <p:sp>
        <p:nvSpPr>
          <p:cNvPr id="85" name="Oval 84"/>
          <p:cNvSpPr/>
          <p:nvPr/>
        </p:nvSpPr>
        <p:spPr>
          <a:xfrm>
            <a:off x="1336783" y="3185241"/>
            <a:ext cx="1235850" cy="123585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6" name="Picture 8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11" y="4017782"/>
            <a:ext cx="1234422" cy="719732"/>
          </a:xfrm>
          <a:prstGeom prst="rect">
            <a:avLst/>
          </a:prstGeom>
        </p:spPr>
      </p:pic>
      <p:sp>
        <p:nvSpPr>
          <p:cNvPr id="87" name="Oval 86"/>
          <p:cNvSpPr/>
          <p:nvPr/>
        </p:nvSpPr>
        <p:spPr>
          <a:xfrm>
            <a:off x="1335583" y="4720107"/>
            <a:ext cx="1235850" cy="123585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21" y="5596091"/>
            <a:ext cx="1234422" cy="719732"/>
          </a:xfrm>
          <a:prstGeom prst="rect">
            <a:avLst/>
          </a:prstGeom>
        </p:spPr>
      </p:pic>
      <p:sp>
        <p:nvSpPr>
          <p:cNvPr id="89" name="Oval 88"/>
          <p:cNvSpPr/>
          <p:nvPr/>
        </p:nvSpPr>
        <p:spPr>
          <a:xfrm>
            <a:off x="5996485" y="1697399"/>
            <a:ext cx="1262582" cy="1262582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0" name="Picture 8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754" y="2683296"/>
            <a:ext cx="859883" cy="754836"/>
          </a:xfrm>
          <a:prstGeom prst="rect">
            <a:avLst/>
          </a:prstGeom>
        </p:spPr>
      </p:pic>
      <p:sp>
        <p:nvSpPr>
          <p:cNvPr id="91" name="Oval 90"/>
          <p:cNvSpPr/>
          <p:nvPr/>
        </p:nvSpPr>
        <p:spPr>
          <a:xfrm>
            <a:off x="7300848" y="2704969"/>
            <a:ext cx="1262582" cy="126258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3" name="Oval 92"/>
          <p:cNvSpPr/>
          <p:nvPr/>
        </p:nvSpPr>
        <p:spPr>
          <a:xfrm>
            <a:off x="5996485" y="3712539"/>
            <a:ext cx="1262582" cy="1262582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4" name="Picture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755" y="4670057"/>
            <a:ext cx="859883" cy="754836"/>
          </a:xfrm>
          <a:prstGeom prst="rect">
            <a:avLst/>
          </a:prstGeom>
        </p:spPr>
      </p:pic>
      <p:sp>
        <p:nvSpPr>
          <p:cNvPr id="101" name="Oval 100"/>
          <p:cNvSpPr/>
          <p:nvPr/>
        </p:nvSpPr>
        <p:spPr>
          <a:xfrm>
            <a:off x="7300848" y="4720108"/>
            <a:ext cx="1262582" cy="1262582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55" y="5592044"/>
            <a:ext cx="859883" cy="75483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764" y="3520447"/>
            <a:ext cx="859883" cy="75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26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0" grpId="0" build="p"/>
      <p:bldP spid="21" grpId="0" build="p"/>
      <p:bldP spid="22" grpId="0" build="p"/>
      <p:bldP spid="23" grpId="0" build="p"/>
      <p:bldP spid="83" grpId="0" animBg="1"/>
      <p:bldP spid="85" grpId="0" animBg="1"/>
      <p:bldP spid="87" grpId="0" animBg="1"/>
      <p:bldP spid="89" grpId="0" animBg="1"/>
      <p:bldP spid="91" grpId="0" animBg="1"/>
      <p:bldP spid="93" grpId="0" animBg="1"/>
      <p:bldP spid="10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140196" y="3246539"/>
            <a:ext cx="3196206" cy="2755350"/>
          </a:xfrm>
          <a:prstGeom prst="triangle">
            <a:avLst/>
          </a:prstGeom>
          <a:solidFill>
            <a:srgbClr val="E3D4E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807121" y="3751927"/>
            <a:ext cx="18623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39431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01787" y="5182177"/>
            <a:ext cx="1862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-369116" y="1613320"/>
            <a:ext cx="7482980" cy="540175"/>
            <a:chOff x="-369116" y="1613320"/>
            <a:chExt cx="7482980" cy="540175"/>
          </a:xfrm>
        </p:grpSpPr>
        <p:sp>
          <p:nvSpPr>
            <p:cNvPr id="9" name="Rounded Rectangle 8"/>
            <p:cNvSpPr/>
            <p:nvPr/>
          </p:nvSpPr>
          <p:spPr>
            <a:xfrm>
              <a:off x="-369116" y="1613320"/>
              <a:ext cx="7112816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EDBC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71119" y="1698742"/>
              <a:ext cx="64427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/>
                <a:t>The zoo has 30 fish swimming around in different tanks.</a:t>
              </a:r>
              <a:endParaRPr lang="en-GB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-369117" y="2342476"/>
            <a:ext cx="7112817" cy="540175"/>
            <a:chOff x="-369117" y="2342476"/>
            <a:chExt cx="7112817" cy="540175"/>
          </a:xfrm>
        </p:grpSpPr>
        <p:sp>
          <p:nvSpPr>
            <p:cNvPr id="11" name="Rounded Rectangle 10"/>
            <p:cNvSpPr/>
            <p:nvPr/>
          </p:nvSpPr>
          <p:spPr>
            <a:xfrm>
              <a:off x="-369117" y="2342476"/>
              <a:ext cx="7112817" cy="54017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71119" y="2427898"/>
              <a:ext cx="51360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buClr>
                  <a:schemeClr val="dk1"/>
                </a:buClr>
                <a:buSzPts val="2800"/>
              </a:pPr>
              <a:r>
                <a:rPr lang="en-GB" dirty="0">
                  <a:solidFill>
                    <a:schemeClr val="dk1"/>
                  </a:solidFill>
                  <a:ea typeface="Calibri"/>
                  <a:cs typeface="Calibri"/>
                  <a:sym typeface="Calibri"/>
                </a:rPr>
                <a:t>The fish can be divided into groups of 5 or 6.</a:t>
              </a:r>
              <a:endParaRPr lang="en-GB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56727" y="3260436"/>
            <a:ext cx="3989063" cy="2741453"/>
            <a:chOff x="856727" y="3260436"/>
            <a:chExt cx="3989063" cy="274145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6567" y="3437236"/>
              <a:ext cx="1269223" cy="81218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727" y="3566575"/>
              <a:ext cx="1359228" cy="107891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08553" y="5055325"/>
              <a:ext cx="1438552" cy="870630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172718" y="4979391"/>
              <a:ext cx="1370811" cy="102249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4025" y="3260436"/>
              <a:ext cx="1700870" cy="71763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2790" y="4203441"/>
              <a:ext cx="1692011" cy="8840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1163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1378" y="2466165"/>
              <a:ext cx="3442252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GB" dirty="0"/>
                <a:t>The zoo has 30 fish and 5 tanks to divide the fish into.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30 </a:t>
              </a:r>
              <a:r>
                <a:rPr lang="en-AU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ea typeface="Calibri"/>
                  <a:cs typeface="Calibri"/>
                  <a:sym typeface="Calibri"/>
                </a:rPr>
                <a:t>÷ 5 = 6</a:t>
              </a:r>
              <a:endPara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72" y="4685596"/>
            <a:ext cx="1572887" cy="109554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585269" y="4945146"/>
            <a:ext cx="1385235" cy="736815"/>
            <a:chOff x="613844" y="4897521"/>
            <a:chExt cx="1385235" cy="73681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875" y="4685596"/>
            <a:ext cx="1572887" cy="109554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678" y="4685596"/>
            <a:ext cx="1572887" cy="109554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481" y="4685596"/>
            <a:ext cx="1572887" cy="109554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286" y="4685596"/>
            <a:ext cx="1572887" cy="1095545"/>
          </a:xfrm>
          <a:prstGeom prst="rect">
            <a:avLst/>
          </a:prstGeom>
        </p:spPr>
      </p:pic>
      <p:grpSp>
        <p:nvGrpSpPr>
          <p:cNvPr id="67" name="Group 66"/>
          <p:cNvGrpSpPr/>
          <p:nvPr/>
        </p:nvGrpSpPr>
        <p:grpSpPr>
          <a:xfrm>
            <a:off x="2246700" y="4946424"/>
            <a:ext cx="1385235" cy="736815"/>
            <a:chOff x="613844" y="4897521"/>
            <a:chExt cx="1385235" cy="736815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77" name="Group 76"/>
          <p:cNvGrpSpPr/>
          <p:nvPr/>
        </p:nvGrpSpPr>
        <p:grpSpPr>
          <a:xfrm>
            <a:off x="3878152" y="4945146"/>
            <a:ext cx="1385235" cy="736815"/>
            <a:chOff x="613844" y="4897521"/>
            <a:chExt cx="1385235" cy="73681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5506256" y="4945146"/>
            <a:ext cx="1385235" cy="736815"/>
            <a:chOff x="613844" y="4897521"/>
            <a:chExt cx="1385235" cy="736815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91" name="Group 90"/>
          <p:cNvGrpSpPr/>
          <p:nvPr/>
        </p:nvGrpSpPr>
        <p:grpSpPr>
          <a:xfrm>
            <a:off x="7124940" y="4946447"/>
            <a:ext cx="1385235" cy="736815"/>
            <a:chOff x="613844" y="4897521"/>
            <a:chExt cx="1385235" cy="736815"/>
          </a:xfrm>
        </p:grpSpPr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618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FDD1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836560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1378" y="2466165"/>
              <a:ext cx="3442252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GB" dirty="0"/>
                <a:t>When the year 3 students visit the zoo, they see 5 tanks with 6 fish in each.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FCDFCC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5 x 6 = 30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72" y="4685596"/>
            <a:ext cx="1572887" cy="109554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585269" y="4945146"/>
            <a:ext cx="1385235" cy="736815"/>
            <a:chOff x="613844" y="4897521"/>
            <a:chExt cx="1385235" cy="73681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875" y="4685596"/>
            <a:ext cx="1572887" cy="109554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678" y="4685596"/>
            <a:ext cx="1572887" cy="109554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481" y="4685596"/>
            <a:ext cx="1572887" cy="109554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286" y="4685596"/>
            <a:ext cx="1572887" cy="1095545"/>
          </a:xfrm>
          <a:prstGeom prst="rect">
            <a:avLst/>
          </a:prstGeom>
        </p:spPr>
      </p:pic>
      <p:grpSp>
        <p:nvGrpSpPr>
          <p:cNvPr id="67" name="Group 66"/>
          <p:cNvGrpSpPr/>
          <p:nvPr/>
        </p:nvGrpSpPr>
        <p:grpSpPr>
          <a:xfrm>
            <a:off x="2246700" y="4946424"/>
            <a:ext cx="1385235" cy="736815"/>
            <a:chOff x="613844" y="4897521"/>
            <a:chExt cx="1385235" cy="736815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77" name="Group 76"/>
          <p:cNvGrpSpPr/>
          <p:nvPr/>
        </p:nvGrpSpPr>
        <p:grpSpPr>
          <a:xfrm>
            <a:off x="3878152" y="4945146"/>
            <a:ext cx="1385235" cy="736815"/>
            <a:chOff x="613844" y="4897521"/>
            <a:chExt cx="1385235" cy="73681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5506256" y="4945146"/>
            <a:ext cx="1385235" cy="736815"/>
            <a:chOff x="613844" y="4897521"/>
            <a:chExt cx="1385235" cy="736815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grpSp>
        <p:nvGrpSpPr>
          <p:cNvPr id="91" name="Group 90"/>
          <p:cNvGrpSpPr/>
          <p:nvPr/>
        </p:nvGrpSpPr>
        <p:grpSpPr>
          <a:xfrm>
            <a:off x="7124940" y="4946447"/>
            <a:ext cx="1385235" cy="736815"/>
            <a:chOff x="613844" y="4897521"/>
            <a:chExt cx="1385235" cy="736815"/>
          </a:xfrm>
        </p:grpSpPr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198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6"/>
            <a:ext cx="6275189" cy="1098882"/>
            <a:chOff x="-369117" y="2342476"/>
            <a:chExt cx="5225342" cy="890107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8405" y="2473144"/>
              <a:ext cx="4335085" cy="759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80000"/>
                </a:lnSpc>
                <a:buClr>
                  <a:schemeClr val="dk1"/>
                </a:buClr>
                <a:buSzPts val="2590"/>
              </a:pPr>
              <a:r>
                <a:rPr lang="en-GB" dirty="0"/>
                <a:t>The zoo still have 30 fish but add a fish tank to give them more room to swim. The fish are now in 6 tanks with 5 fish in each.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30 </a:t>
              </a:r>
              <a:r>
                <a:rPr lang="en-AU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ea typeface="Calibri"/>
                  <a:cs typeface="Calibri"/>
                  <a:sym typeface="Calibri"/>
                </a:rPr>
                <a:t>÷</a:t>
              </a:r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 6 = 5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06" y="4001984"/>
            <a:ext cx="1572887" cy="1095545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251435" y="4261534"/>
            <a:ext cx="1315903" cy="736815"/>
            <a:chOff x="683176" y="4897521"/>
            <a:chExt cx="1315903" cy="73681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43" y="4001984"/>
            <a:ext cx="1572887" cy="1095545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529264" y="4261534"/>
            <a:ext cx="1315903" cy="736815"/>
            <a:chOff x="683176" y="4897521"/>
            <a:chExt cx="1315903" cy="73681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79" y="4001984"/>
            <a:ext cx="1572887" cy="1095545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5774858" y="4261534"/>
            <a:ext cx="1315903" cy="736815"/>
            <a:chOff x="683176" y="4897521"/>
            <a:chExt cx="1315903" cy="736815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397" y="5200984"/>
            <a:ext cx="1572887" cy="1095545"/>
          </a:xfrm>
          <a:prstGeom prst="rect">
            <a:avLst/>
          </a:prstGeom>
        </p:spPr>
      </p:pic>
      <p:grpSp>
        <p:nvGrpSpPr>
          <p:cNvPr id="94" name="Group 93"/>
          <p:cNvGrpSpPr/>
          <p:nvPr/>
        </p:nvGrpSpPr>
        <p:grpSpPr>
          <a:xfrm>
            <a:off x="2199926" y="5460534"/>
            <a:ext cx="1315903" cy="736815"/>
            <a:chOff x="683176" y="4897521"/>
            <a:chExt cx="1315903" cy="736815"/>
          </a:xfrm>
        </p:grpSpPr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634" y="5200984"/>
            <a:ext cx="1572887" cy="1095545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4477755" y="5460534"/>
            <a:ext cx="1315903" cy="736815"/>
            <a:chOff x="683176" y="4897521"/>
            <a:chExt cx="1315903" cy="736815"/>
          </a:xfrm>
        </p:grpSpPr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870" y="5200984"/>
            <a:ext cx="1572887" cy="1095545"/>
          </a:xfrm>
          <a:prstGeom prst="rect">
            <a:avLst/>
          </a:prstGeom>
        </p:spPr>
      </p:pic>
      <p:grpSp>
        <p:nvGrpSpPr>
          <p:cNvPr id="108" name="Group 107"/>
          <p:cNvGrpSpPr/>
          <p:nvPr/>
        </p:nvGrpSpPr>
        <p:grpSpPr>
          <a:xfrm>
            <a:off x="6723349" y="5460534"/>
            <a:ext cx="1315903" cy="736815"/>
            <a:chOff x="683176" y="4897521"/>
            <a:chExt cx="1315903" cy="736815"/>
          </a:xfrm>
        </p:grpSpPr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33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5979701" y="1701786"/>
            <a:ext cx="2522854" cy="2174874"/>
          </a:xfrm>
          <a:prstGeom prst="triangle">
            <a:avLst/>
          </a:prstGeom>
          <a:solidFill>
            <a:srgbClr val="DFEB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09950" y="2142892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0157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662" y="3225157"/>
            <a:ext cx="186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-428939" y="1607537"/>
            <a:ext cx="6275189" cy="1032776"/>
            <a:chOff x="-369117" y="2342476"/>
            <a:chExt cx="5225342" cy="836560"/>
          </a:xfrm>
        </p:grpSpPr>
        <p:sp>
          <p:nvSpPr>
            <p:cNvPr id="15" name="Rounded Rectangle 14"/>
            <p:cNvSpPr/>
            <p:nvPr/>
          </p:nvSpPr>
          <p:spPr>
            <a:xfrm>
              <a:off x="-369117" y="2342476"/>
              <a:ext cx="5225342" cy="83656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7695" y="2521425"/>
              <a:ext cx="3649438" cy="478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GB" dirty="0"/>
                <a:t>When the year 4 students visit the zoo, they see 6 tanks with 5 fish in each.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26127" y="2956262"/>
            <a:ext cx="2857899" cy="795878"/>
            <a:chOff x="611695" y="2755663"/>
            <a:chExt cx="2857899" cy="795878"/>
          </a:xfrm>
        </p:grpSpPr>
        <p:sp>
          <p:nvSpPr>
            <p:cNvPr id="10" name="Rounded Rectangle 9"/>
            <p:cNvSpPr/>
            <p:nvPr/>
          </p:nvSpPr>
          <p:spPr>
            <a:xfrm>
              <a:off x="611695" y="2755663"/>
              <a:ext cx="2857899" cy="795878"/>
            </a:xfrm>
            <a:prstGeom prst="roundRect">
              <a:avLst>
                <a:gd name="adj" fmla="val 17553"/>
              </a:avLst>
            </a:prstGeom>
            <a:solidFill>
              <a:srgbClr val="DFEBBF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83918" y="2861215"/>
              <a:ext cx="23134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6 x 5 = 30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06" y="4001984"/>
            <a:ext cx="1572887" cy="1095545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251435" y="4261534"/>
            <a:ext cx="1315903" cy="736815"/>
            <a:chOff x="683176" y="4897521"/>
            <a:chExt cx="1315903" cy="73681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43" y="4001984"/>
            <a:ext cx="1572887" cy="1095545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529264" y="4261534"/>
            <a:ext cx="1315903" cy="736815"/>
            <a:chOff x="683176" y="4897521"/>
            <a:chExt cx="1315903" cy="73681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79" y="4001984"/>
            <a:ext cx="1572887" cy="1095545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5774858" y="4261534"/>
            <a:ext cx="1315903" cy="736815"/>
            <a:chOff x="683176" y="4897521"/>
            <a:chExt cx="1315903" cy="736815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397" y="5200984"/>
            <a:ext cx="1572887" cy="1095545"/>
          </a:xfrm>
          <a:prstGeom prst="rect">
            <a:avLst/>
          </a:prstGeom>
        </p:spPr>
      </p:pic>
      <p:grpSp>
        <p:nvGrpSpPr>
          <p:cNvPr id="94" name="Group 93"/>
          <p:cNvGrpSpPr/>
          <p:nvPr/>
        </p:nvGrpSpPr>
        <p:grpSpPr>
          <a:xfrm>
            <a:off x="2199926" y="5460534"/>
            <a:ext cx="1315903" cy="736815"/>
            <a:chOff x="683176" y="4897521"/>
            <a:chExt cx="1315903" cy="736815"/>
          </a:xfrm>
        </p:grpSpPr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634" y="5200984"/>
            <a:ext cx="1572887" cy="1095545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4477755" y="5460534"/>
            <a:ext cx="1315903" cy="736815"/>
            <a:chOff x="683176" y="4897521"/>
            <a:chExt cx="1315903" cy="736815"/>
          </a:xfrm>
        </p:grpSpPr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870" y="5200984"/>
            <a:ext cx="1572887" cy="1095545"/>
          </a:xfrm>
          <a:prstGeom prst="rect">
            <a:avLst/>
          </a:prstGeom>
        </p:spPr>
      </p:pic>
      <p:grpSp>
        <p:nvGrpSpPr>
          <p:cNvPr id="108" name="Group 107"/>
          <p:cNvGrpSpPr/>
          <p:nvPr/>
        </p:nvGrpSpPr>
        <p:grpSpPr>
          <a:xfrm>
            <a:off x="6723349" y="5460534"/>
            <a:ext cx="1315903" cy="736815"/>
            <a:chOff x="683176" y="4897521"/>
            <a:chExt cx="1315903" cy="736815"/>
          </a:xfrm>
        </p:grpSpPr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990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Rounded Rectangle 165"/>
          <p:cNvSpPr/>
          <p:nvPr/>
        </p:nvSpPr>
        <p:spPr>
          <a:xfrm>
            <a:off x="5756244" y="1303699"/>
            <a:ext cx="2848605" cy="5051834"/>
          </a:xfrm>
          <a:prstGeom prst="roundRect">
            <a:avLst/>
          </a:prstGeom>
          <a:solidFill>
            <a:srgbClr val="DFEBBF"/>
          </a:solidFill>
          <a:ln w="38100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733331" y="1303699"/>
            <a:ext cx="2149473" cy="5051834"/>
          </a:xfrm>
          <a:prstGeom prst="roundRect">
            <a:avLst/>
          </a:prstGeom>
          <a:solidFill>
            <a:srgbClr val="FCDFCC"/>
          </a:solidFill>
          <a:ln w="38100">
            <a:solidFill>
              <a:srgbClr val="F8BD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3188990" y="3397541"/>
            <a:ext cx="2313451" cy="276836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710785" y="1559173"/>
            <a:ext cx="3368861" cy="2174874"/>
            <a:chOff x="5610157" y="1701786"/>
            <a:chExt cx="3368861" cy="2174874"/>
          </a:xfrm>
        </p:grpSpPr>
        <p:sp>
          <p:nvSpPr>
            <p:cNvPr id="15" name="Isosceles Triangle 14"/>
            <p:cNvSpPr/>
            <p:nvPr/>
          </p:nvSpPr>
          <p:spPr>
            <a:xfrm>
              <a:off x="5979701" y="1701786"/>
              <a:ext cx="2522854" cy="217487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30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610157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16662" y="3225157"/>
              <a:ext cx="18623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6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128869" y="4411272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 </a:t>
            </a:r>
            <a:r>
              <a:rPr lang="en-AU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a typeface="Calibri"/>
                <a:cs typeface="Calibri"/>
                <a:sym typeface="Calibri"/>
              </a:rPr>
              <a:t>÷ 6 = 5</a:t>
            </a:r>
            <a:endParaRPr lang="en-GB" sz="32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28869" y="3882765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30 </a:t>
            </a:r>
            <a:r>
              <a:rPr lang="en-AU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a typeface="Calibri"/>
                <a:cs typeface="Calibri"/>
                <a:sym typeface="Calibri"/>
              </a:rPr>
              <a:t>÷ 5 = 6</a:t>
            </a:r>
            <a:endParaRPr lang="en-GB" sz="32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88990" y="5452905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6 x 5 = 30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88990" y="4924398"/>
            <a:ext cx="2313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5 x 6 = 30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600" y="1616479"/>
            <a:ext cx="1102052" cy="767600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1328615" y="1795998"/>
            <a:ext cx="970573" cy="516254"/>
            <a:chOff x="613844" y="4897521"/>
            <a:chExt cx="1385235" cy="736815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600" y="2562664"/>
            <a:ext cx="1102052" cy="767600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1317209" y="2745218"/>
            <a:ext cx="970573" cy="516254"/>
            <a:chOff x="613844" y="4897521"/>
            <a:chExt cx="1385235" cy="736815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600" y="3508849"/>
            <a:ext cx="1102052" cy="767600"/>
          </a:xfrm>
          <a:prstGeom prst="rect">
            <a:avLst/>
          </a:prstGeom>
        </p:spPr>
      </p:pic>
      <p:grpSp>
        <p:nvGrpSpPr>
          <p:cNvPr id="96" name="Group 95"/>
          <p:cNvGrpSpPr/>
          <p:nvPr/>
        </p:nvGrpSpPr>
        <p:grpSpPr>
          <a:xfrm>
            <a:off x="1306850" y="3691436"/>
            <a:ext cx="970573" cy="516254"/>
            <a:chOff x="613844" y="4897521"/>
            <a:chExt cx="1385235" cy="736815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104" name="Picture 10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105" name="Picture 10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600" y="4455034"/>
            <a:ext cx="1102052" cy="767600"/>
          </a:xfrm>
          <a:prstGeom prst="rect">
            <a:avLst/>
          </a:prstGeom>
        </p:spPr>
      </p:pic>
      <p:grpSp>
        <p:nvGrpSpPr>
          <p:cNvPr id="106" name="Group 105"/>
          <p:cNvGrpSpPr/>
          <p:nvPr/>
        </p:nvGrpSpPr>
        <p:grpSpPr>
          <a:xfrm>
            <a:off x="1304353" y="4637582"/>
            <a:ext cx="970573" cy="516254"/>
            <a:chOff x="613844" y="4897521"/>
            <a:chExt cx="1385235" cy="736815"/>
          </a:xfrm>
        </p:grpSpPr>
        <p:pic>
          <p:nvPicPr>
            <p:cNvPr id="107" name="Picture 10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113" name="Picture 1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600" y="5401220"/>
            <a:ext cx="1102052" cy="767600"/>
          </a:xfrm>
          <a:prstGeom prst="rect">
            <a:avLst/>
          </a:prstGeom>
        </p:spPr>
      </p:pic>
      <p:grpSp>
        <p:nvGrpSpPr>
          <p:cNvPr id="114" name="Group 113"/>
          <p:cNvGrpSpPr/>
          <p:nvPr/>
        </p:nvGrpSpPr>
        <p:grpSpPr>
          <a:xfrm>
            <a:off x="1309525" y="5579769"/>
            <a:ext cx="970573" cy="516254"/>
            <a:chOff x="613844" y="4897521"/>
            <a:chExt cx="1385235" cy="736815"/>
          </a:xfrm>
        </p:grpSpPr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44" y="5084561"/>
              <a:ext cx="420863" cy="334069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0984" y="5351449"/>
              <a:ext cx="445424" cy="269577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7345" y="5100819"/>
              <a:ext cx="523903" cy="273746"/>
            </a:xfrm>
            <a:prstGeom prst="rect">
              <a:avLst/>
            </a:prstGeom>
          </p:spPr>
        </p:pic>
      </p:grpSp>
      <p:pic>
        <p:nvPicPr>
          <p:cNvPr id="121" name="Picture 1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368" y="2287012"/>
            <a:ext cx="1264806" cy="880960"/>
          </a:xfrm>
          <a:prstGeom prst="rect">
            <a:avLst/>
          </a:prstGeom>
        </p:spPr>
      </p:pic>
      <p:grpSp>
        <p:nvGrpSpPr>
          <p:cNvPr id="122" name="Group 121"/>
          <p:cNvGrpSpPr/>
          <p:nvPr/>
        </p:nvGrpSpPr>
        <p:grpSpPr>
          <a:xfrm>
            <a:off x="5986693" y="2484878"/>
            <a:ext cx="1058156" cy="592494"/>
            <a:chOff x="683176" y="4897521"/>
            <a:chExt cx="1315903" cy="736815"/>
          </a:xfrm>
        </p:grpSpPr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pic>
        <p:nvPicPr>
          <p:cNvPr id="129" name="Picture 1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368" y="3427157"/>
            <a:ext cx="1264806" cy="880960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368" y="4567301"/>
            <a:ext cx="1264806" cy="880960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63" y="2287012"/>
            <a:ext cx="1264806" cy="880960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63" y="3427157"/>
            <a:ext cx="1264806" cy="880960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63" y="4567301"/>
            <a:ext cx="1264806" cy="880960"/>
          </a:xfrm>
          <a:prstGeom prst="rect">
            <a:avLst/>
          </a:prstGeom>
        </p:spPr>
      </p:pic>
      <p:grpSp>
        <p:nvGrpSpPr>
          <p:cNvPr id="136" name="Group 135"/>
          <p:cNvGrpSpPr/>
          <p:nvPr/>
        </p:nvGrpSpPr>
        <p:grpSpPr>
          <a:xfrm>
            <a:off x="5986693" y="3633532"/>
            <a:ext cx="1058156" cy="592494"/>
            <a:chOff x="683176" y="4897521"/>
            <a:chExt cx="1315903" cy="736815"/>
          </a:xfrm>
        </p:grpSpPr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38" name="Picture 13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40" name="Picture 13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42" name="Group 141"/>
          <p:cNvGrpSpPr/>
          <p:nvPr/>
        </p:nvGrpSpPr>
        <p:grpSpPr>
          <a:xfrm>
            <a:off x="5964754" y="4777315"/>
            <a:ext cx="1058156" cy="592494"/>
            <a:chOff x="683176" y="4897521"/>
            <a:chExt cx="1315903" cy="736815"/>
          </a:xfrm>
        </p:grpSpPr>
        <p:pic>
          <p:nvPicPr>
            <p:cNvPr id="143" name="Picture 14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44" name="Picture 14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48" name="Group 147"/>
          <p:cNvGrpSpPr/>
          <p:nvPr/>
        </p:nvGrpSpPr>
        <p:grpSpPr>
          <a:xfrm>
            <a:off x="7355049" y="2491177"/>
            <a:ext cx="1058156" cy="592494"/>
            <a:chOff x="683176" y="4897521"/>
            <a:chExt cx="1315903" cy="736815"/>
          </a:xfrm>
        </p:grpSpPr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53" name="Picture 152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54" name="Group 153"/>
          <p:cNvGrpSpPr/>
          <p:nvPr/>
        </p:nvGrpSpPr>
        <p:grpSpPr>
          <a:xfrm>
            <a:off x="7359333" y="3633532"/>
            <a:ext cx="1058156" cy="592494"/>
            <a:chOff x="683176" y="4897521"/>
            <a:chExt cx="1315903" cy="736815"/>
          </a:xfrm>
        </p:grpSpPr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56" name="Picture 15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57" name="Picture 15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58" name="Picture 15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59" name="Picture 158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  <p:grpSp>
        <p:nvGrpSpPr>
          <p:cNvPr id="160" name="Group 159"/>
          <p:cNvGrpSpPr/>
          <p:nvPr/>
        </p:nvGrpSpPr>
        <p:grpSpPr>
          <a:xfrm>
            <a:off x="7362710" y="4772433"/>
            <a:ext cx="1058156" cy="592494"/>
            <a:chOff x="683176" y="4897521"/>
            <a:chExt cx="1315903" cy="736815"/>
          </a:xfrm>
        </p:grpSpPr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2238" y="4897521"/>
              <a:ext cx="392995" cy="251480"/>
            </a:xfrm>
            <a:prstGeom prst="rect">
              <a:avLst/>
            </a:prstGeom>
          </p:spPr>
        </p:pic>
        <p:pic>
          <p:nvPicPr>
            <p:cNvPr id="162" name="Picture 16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176" y="5273762"/>
              <a:ext cx="420863" cy="334069"/>
            </a:xfrm>
            <a:prstGeom prst="rect">
              <a:avLst/>
            </a:prstGeom>
          </p:spPr>
        </p:pic>
        <p:pic>
          <p:nvPicPr>
            <p:cNvPr id="163" name="Picture 16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6814" y="5138974"/>
              <a:ext cx="445424" cy="269577"/>
            </a:xfrm>
            <a:prstGeom prst="rect">
              <a:avLst/>
            </a:prstGeom>
          </p:spPr>
        </p:pic>
        <p:pic>
          <p:nvPicPr>
            <p:cNvPr id="164" name="Picture 16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74629" y="5317736"/>
              <a:ext cx="424450" cy="316600"/>
            </a:xfrm>
            <a:prstGeom prst="rect">
              <a:avLst/>
            </a:prstGeom>
          </p:spPr>
        </p:pic>
        <p:pic>
          <p:nvPicPr>
            <p:cNvPr id="165" name="Picture 164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96" y="4926796"/>
              <a:ext cx="526648" cy="2222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564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3" grpId="0" animBg="1"/>
      <p:bldP spid="26" grpId="0" animBg="1"/>
      <p:bldP spid="20" grpId="0" build="p"/>
      <p:bldP spid="21" grpId="0" build="p"/>
      <p:bldP spid="22" grpId="0" build="p"/>
      <p:bldP spid="2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491819" y="2086473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E3D4E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45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9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673774" y="3376106"/>
            <a:ext cx="1891937" cy="1382274"/>
            <a:chOff x="2710744" y="4065007"/>
            <a:chExt cx="2875532" cy="2100902"/>
          </a:xfrm>
        </p:grpSpPr>
        <p:sp>
          <p:nvSpPr>
            <p:cNvPr id="26" name="Rounded Rectangle 25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9 x 5 = 45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5 x 9 = 45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45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5 = 9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45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9 = 5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6673774" y="1913268"/>
            <a:ext cx="1891937" cy="1382274"/>
            <a:chOff x="3188990" y="4065007"/>
            <a:chExt cx="2875533" cy="2100902"/>
          </a:xfrm>
        </p:grpSpPr>
        <p:sp>
          <p:nvSpPr>
            <p:cNvPr id="132" name="Rounded Rectangle 131"/>
            <p:cNvSpPr/>
            <p:nvPr/>
          </p:nvSpPr>
          <p:spPr>
            <a:xfrm>
              <a:off x="3188990" y="4065007"/>
              <a:ext cx="2875533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2564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3 x 6 = 18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373469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6 x 3 = 18</a:t>
              </a:r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371658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18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6 = 3</a:t>
              </a: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72563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18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3 = 6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6673775" y="4864979"/>
            <a:ext cx="1891936" cy="1382274"/>
            <a:chOff x="2692642" y="4065007"/>
            <a:chExt cx="2875530" cy="2100902"/>
          </a:xfrm>
        </p:grpSpPr>
        <p:sp>
          <p:nvSpPr>
            <p:cNvPr id="172" name="Rounded Rectangle 171"/>
            <p:cNvSpPr/>
            <p:nvPr/>
          </p:nvSpPr>
          <p:spPr>
            <a:xfrm>
              <a:off x="2692642" y="4065007"/>
              <a:ext cx="2875530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2 = 11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11 = 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11 x 2 = 22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 x 11 = 22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1495573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dirty="0"/>
              <a:t>Can you match the triangle with the correct fact family?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2201768" y="5729793"/>
            <a:ext cx="3094169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Next Question</a:t>
            </a:r>
          </a:p>
        </p:txBody>
      </p:sp>
    </p:spTree>
    <p:extLst>
      <p:ext uri="{BB962C8B-B14F-4D97-AF65-F5344CB8AC3E}">
        <p14:creationId xmlns:p14="http://schemas.microsoft.com/office/powerpoint/2010/main" val="36206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42448 0.06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491819" y="2086473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DFEBBF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18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673774" y="3376106"/>
            <a:ext cx="1891937" cy="1382274"/>
            <a:chOff x="2710744" y="4065007"/>
            <a:chExt cx="2875532" cy="2100902"/>
          </a:xfrm>
        </p:grpSpPr>
        <p:sp>
          <p:nvSpPr>
            <p:cNvPr id="26" name="Rounded Rectangle 25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9 x 5 = 45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5 x 9 = 45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45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5 = 9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45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9 = 5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6673774" y="1913268"/>
            <a:ext cx="1891937" cy="1382274"/>
            <a:chOff x="3188990" y="4065007"/>
            <a:chExt cx="2875533" cy="2100902"/>
          </a:xfrm>
        </p:grpSpPr>
        <p:sp>
          <p:nvSpPr>
            <p:cNvPr id="132" name="Rounded Rectangle 131"/>
            <p:cNvSpPr/>
            <p:nvPr/>
          </p:nvSpPr>
          <p:spPr>
            <a:xfrm>
              <a:off x="3188990" y="4065007"/>
              <a:ext cx="2875533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2564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3 x 6 = 18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373469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6 x 3 = 18</a:t>
              </a:r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371658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18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6 = 3</a:t>
              </a: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72563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18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3 = 6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6673775" y="4864979"/>
            <a:ext cx="1891936" cy="1382274"/>
            <a:chOff x="2692642" y="4065007"/>
            <a:chExt cx="2875530" cy="2100902"/>
          </a:xfrm>
        </p:grpSpPr>
        <p:sp>
          <p:nvSpPr>
            <p:cNvPr id="172" name="Rounded Rectangle 171"/>
            <p:cNvSpPr/>
            <p:nvPr/>
          </p:nvSpPr>
          <p:spPr>
            <a:xfrm>
              <a:off x="2692642" y="4065007"/>
              <a:ext cx="2875530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2 = 11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11 = 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11 x 2 = 22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 x 11 = 22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1495573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dirty="0"/>
              <a:t>Can you match the triangle with the correct fact family?</a:t>
            </a:r>
          </a:p>
        </p:txBody>
      </p:sp>
      <p:sp>
        <p:nvSpPr>
          <p:cNvPr id="27" name="Rounded Rectangle 26">
            <a:hlinkClick r:id="rId2" action="ppaction://hlinksldjump"/>
          </p:cNvPr>
          <p:cNvSpPr/>
          <p:nvPr/>
        </p:nvSpPr>
        <p:spPr>
          <a:xfrm>
            <a:off x="2201768" y="5729793"/>
            <a:ext cx="3094169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Next Question</a:t>
            </a:r>
          </a:p>
        </p:txBody>
      </p:sp>
    </p:spTree>
    <p:extLst>
      <p:ext uri="{BB962C8B-B14F-4D97-AF65-F5344CB8AC3E}">
        <p14:creationId xmlns:p14="http://schemas.microsoft.com/office/powerpoint/2010/main" val="262803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0.42239 0.28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8" y="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491819" y="2086473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F8BD95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11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673774" y="3376106"/>
            <a:ext cx="1891937" cy="1382274"/>
            <a:chOff x="2710744" y="4065007"/>
            <a:chExt cx="2875532" cy="2100902"/>
          </a:xfrm>
        </p:grpSpPr>
        <p:sp>
          <p:nvSpPr>
            <p:cNvPr id="26" name="Rounded Rectangle 25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9 x 5 = 45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5 x 9 = 45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45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5 = 9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45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9 = 5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6673774" y="1913268"/>
            <a:ext cx="1891937" cy="1382274"/>
            <a:chOff x="3188990" y="4065007"/>
            <a:chExt cx="2875533" cy="2100902"/>
          </a:xfrm>
        </p:grpSpPr>
        <p:sp>
          <p:nvSpPr>
            <p:cNvPr id="132" name="Rounded Rectangle 131"/>
            <p:cNvSpPr/>
            <p:nvPr/>
          </p:nvSpPr>
          <p:spPr>
            <a:xfrm>
              <a:off x="3188990" y="4065007"/>
              <a:ext cx="2875533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2564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3 x 6 = 18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373469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6 x 3 = 18</a:t>
              </a:r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371658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18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6 = 3</a:t>
              </a: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372563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18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3 = 6</a:t>
              </a: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6673775" y="4864979"/>
            <a:ext cx="1891936" cy="1382274"/>
            <a:chOff x="2692642" y="4065007"/>
            <a:chExt cx="2875530" cy="2100902"/>
          </a:xfrm>
        </p:grpSpPr>
        <p:sp>
          <p:nvSpPr>
            <p:cNvPr id="172" name="Rounded Rectangle 171"/>
            <p:cNvSpPr/>
            <p:nvPr/>
          </p:nvSpPr>
          <p:spPr>
            <a:xfrm>
              <a:off x="2692642" y="4065007"/>
              <a:ext cx="2875530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2 = 11</a:t>
              </a:r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11 = 2</a:t>
              </a:r>
            </a:p>
          </p:txBody>
        </p:sp>
        <p:sp>
          <p:nvSpPr>
            <p:cNvPr id="175" name="TextBox 17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11 x 2 = 22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 x 11 = 22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1495573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dirty="0"/>
              <a:t>Can you match the triangle with the correct fact family?</a:t>
            </a:r>
          </a:p>
        </p:txBody>
      </p:sp>
    </p:spTree>
    <p:extLst>
      <p:ext uri="{BB962C8B-B14F-4D97-AF65-F5344CB8AC3E}">
        <p14:creationId xmlns:p14="http://schemas.microsoft.com/office/powerpoint/2010/main" val="195949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42239 -0.1495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8" y="-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/>
          <p:cNvGrpSpPr/>
          <p:nvPr/>
        </p:nvGrpSpPr>
        <p:grpSpPr>
          <a:xfrm>
            <a:off x="1100131" y="3962639"/>
            <a:ext cx="1891937" cy="1382274"/>
            <a:chOff x="2710744" y="4065007"/>
            <a:chExt cx="2875532" cy="2100902"/>
          </a:xfrm>
        </p:grpSpPr>
        <p:sp>
          <p:nvSpPr>
            <p:cNvPr id="42" name="Rounded Rectangle 41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FB6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5 x 4 = 20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 x 5 = 20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20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5 = 4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20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</a:t>
              </a:r>
              <a:r>
                <a:rPr lang="en-GB" sz="1600" b="1" dirty="0">
                  <a:ln w="12700">
                    <a:noFill/>
                  </a:ln>
                </a:rPr>
                <a:t> 4 = 5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646170" y="3971073"/>
            <a:ext cx="1891937" cy="1382274"/>
            <a:chOff x="2710744" y="4065007"/>
            <a:chExt cx="2875532" cy="2100902"/>
          </a:xfrm>
        </p:grpSpPr>
        <p:sp>
          <p:nvSpPr>
            <p:cNvPr id="48" name="Rounded Rectangle 47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DFEB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8 x 4 = 32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4 x 8 = 32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32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ym typeface="Calibri"/>
                </a:rPr>
                <a:t>4</a:t>
              </a:r>
              <a:r>
                <a:rPr lang="en-GB" sz="1600" b="1" dirty="0">
                  <a:ln w="12700">
                    <a:noFill/>
                  </a:ln>
                </a:rPr>
                <a:t> = 8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32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ym typeface="Calibri"/>
                </a:rPr>
                <a:t>8</a:t>
              </a:r>
              <a:r>
                <a:rPr lang="en-GB" sz="1600" b="1" dirty="0">
                  <a:ln w="12700">
                    <a:noFill/>
                  </a:ln>
                </a:rPr>
                <a:t> = 4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176547" y="3955151"/>
            <a:ext cx="1891937" cy="1382274"/>
            <a:chOff x="2710744" y="4065007"/>
            <a:chExt cx="2875532" cy="2100902"/>
          </a:xfrm>
        </p:grpSpPr>
        <p:sp>
          <p:nvSpPr>
            <p:cNvPr id="54" name="Rounded Rectangle 53"/>
            <p:cNvSpPr/>
            <p:nvPr/>
          </p:nvSpPr>
          <p:spPr>
            <a:xfrm>
              <a:off x="2710744" y="4065007"/>
              <a:ext cx="2875532" cy="21009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8BD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188990" y="4146669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 x 12 = 24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198041" y="4645341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12 x 2 = 24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179938" y="5144015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24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ym typeface="Calibri"/>
                </a:rPr>
                <a:t>2</a:t>
              </a:r>
              <a:r>
                <a:rPr lang="en-GB" sz="1600" b="1" dirty="0">
                  <a:ln w="12700">
                    <a:noFill/>
                  </a:ln>
                </a:rPr>
                <a:t> = 12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188989" y="5642686"/>
              <a:ext cx="1937146" cy="514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 w="12700">
                    <a:noFill/>
                  </a:ln>
                </a:rPr>
                <a:t>24 </a:t>
              </a:r>
              <a:r>
                <a:rPr lang="en-AU" sz="1600" b="1" dirty="0">
                  <a:ln w="12700">
                    <a:noFill/>
                  </a:ln>
                  <a:ea typeface="Calibri"/>
                  <a:cs typeface="Calibri"/>
                  <a:sym typeface="Calibri"/>
                </a:rPr>
                <a:t>÷ </a:t>
              </a:r>
              <a:r>
                <a:rPr lang="en-GB" sz="1600" b="1" dirty="0">
                  <a:ln w="12700">
                    <a:noFill/>
                  </a:ln>
                  <a:sym typeface="Calibri"/>
                </a:rPr>
                <a:t>12</a:t>
              </a:r>
              <a:r>
                <a:rPr lang="en-GB" sz="1600" b="1" dirty="0">
                  <a:ln w="12700">
                    <a:noFill/>
                  </a:ln>
                </a:rPr>
                <a:t> = 2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 Family Triangles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3327274" y="2122687"/>
            <a:ext cx="2606667" cy="1636737"/>
            <a:chOff x="5739904" y="1687237"/>
            <a:chExt cx="3113033" cy="1954690"/>
          </a:xfrm>
        </p:grpSpPr>
        <p:sp>
          <p:nvSpPr>
            <p:cNvPr id="15" name="Isosceles Triangle 14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DFEBBF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32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1495573" y="1331897"/>
            <a:ext cx="614332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GB" dirty="0"/>
              <a:t>Write your own fact families for these triangles.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804603" y="2122687"/>
            <a:ext cx="2606667" cy="1636737"/>
            <a:chOff x="5739904" y="1687237"/>
            <a:chExt cx="3113033" cy="1954690"/>
          </a:xfrm>
        </p:grpSpPr>
        <p:sp>
          <p:nvSpPr>
            <p:cNvPr id="28" name="Isosceles Triangle 27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CFB6D8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CFB6D8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20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849945" y="2122687"/>
            <a:ext cx="2606667" cy="1636737"/>
            <a:chOff x="5739904" y="1687237"/>
            <a:chExt cx="3113033" cy="1954690"/>
          </a:xfrm>
        </p:grpSpPr>
        <p:sp>
          <p:nvSpPr>
            <p:cNvPr id="33" name="Isosceles Triangle 32"/>
            <p:cNvSpPr/>
            <p:nvPr/>
          </p:nvSpPr>
          <p:spPr>
            <a:xfrm>
              <a:off x="6111250" y="1687237"/>
              <a:ext cx="2259755" cy="1948064"/>
            </a:xfrm>
            <a:prstGeom prst="triangle">
              <a:avLst/>
            </a:prstGeom>
            <a:solidFill>
              <a:srgbClr val="F8BD95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309950" y="2142892"/>
              <a:ext cx="1862356" cy="62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24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39904" y="2993510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12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90581" y="3017068"/>
              <a:ext cx="1862356" cy="624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37" name="Rounded Rectangle 36"/>
          <p:cNvSpPr/>
          <p:nvPr/>
        </p:nvSpPr>
        <p:spPr>
          <a:xfrm>
            <a:off x="1084472" y="4311761"/>
            <a:ext cx="1923257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FB6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 Answers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622680" y="4311761"/>
            <a:ext cx="1923257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DFEB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 Answers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6160888" y="4311761"/>
            <a:ext cx="1923257" cy="52881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8BD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 Answers</a:t>
            </a:r>
          </a:p>
        </p:txBody>
      </p:sp>
    </p:spTree>
    <p:extLst>
      <p:ext uri="{BB962C8B-B14F-4D97-AF65-F5344CB8AC3E}">
        <p14:creationId xmlns:p14="http://schemas.microsoft.com/office/powerpoint/2010/main" val="153909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7" grpId="0" animBg="1"/>
      <p:bldP spid="39" grpId="0" animBg="1"/>
      <p:bldP spid="4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1234</TotalTime>
  <Words>831</Words>
  <Application>Microsoft Office PowerPoint</Application>
  <PresentationFormat>On-screen Show (4:3)</PresentationFormat>
  <Paragraphs>197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Fact Family Triangles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Harry Mews</dc:creator>
  <cp:lastModifiedBy>Rachel Woods</cp:lastModifiedBy>
  <cp:revision>22</cp:revision>
  <dcterms:created xsi:type="dcterms:W3CDTF">2020-10-19T15:48:20Z</dcterms:created>
  <dcterms:modified xsi:type="dcterms:W3CDTF">2021-03-11T16:52:38Z</dcterms:modified>
</cp:coreProperties>
</file>