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7"/>
  </p:notesMasterIdLst>
  <p:handoutMasterIdLst>
    <p:handoutMasterId r:id="rId28"/>
  </p:handoutMasterIdLst>
  <p:sldIdLst>
    <p:sldId id="307" r:id="rId2"/>
    <p:sldId id="313" r:id="rId3"/>
    <p:sldId id="308" r:id="rId4"/>
    <p:sldId id="258" r:id="rId5"/>
    <p:sldId id="263" r:id="rId6"/>
    <p:sldId id="264" r:id="rId7"/>
    <p:sldId id="289" r:id="rId8"/>
    <p:sldId id="309" r:id="rId9"/>
    <p:sldId id="278" r:id="rId10"/>
    <p:sldId id="295" r:id="rId11"/>
    <p:sldId id="296" r:id="rId12"/>
    <p:sldId id="297" r:id="rId13"/>
    <p:sldId id="298" r:id="rId14"/>
    <p:sldId id="299" r:id="rId15"/>
    <p:sldId id="300" r:id="rId16"/>
    <p:sldId id="301" r:id="rId17"/>
    <p:sldId id="302" r:id="rId18"/>
    <p:sldId id="303" r:id="rId19"/>
    <p:sldId id="294" r:id="rId20"/>
    <p:sldId id="279" r:id="rId21"/>
    <p:sldId id="304" r:id="rId22"/>
    <p:sldId id="305" r:id="rId23"/>
    <p:sldId id="306" r:id="rId24"/>
    <p:sldId id="311" r:id="rId25"/>
    <p:sldId id="310" r:id="rId26"/>
  </p:sldIdLst>
  <p:sldSz cx="9144000" cy="6858000" type="screen4x3"/>
  <p:notesSz cx="6858000" cy="9144000"/>
  <p:embeddedFontLst>
    <p:embeddedFont>
      <p:font typeface="Twinkl" panose="020B0604020202020204" charset="0"/>
      <p:regular r:id="rId29"/>
      <p:bold r:id="rId30"/>
    </p:embeddedFont>
    <p:embeddedFont>
      <p:font typeface="Sassoon Infant Md" panose="02000603050000020003" charset="0"/>
      <p:regular r:id="rId31"/>
    </p:embeddedFont>
    <p:embeddedFont>
      <p:font typeface="Calibri" panose="020F0502020204030204" pitchFamily="34" charset="0"/>
      <p:regular r:id="rId32"/>
      <p:bold r:id="rId33"/>
      <p:italic r:id="rId34"/>
      <p:boldItalic r:id="rId35"/>
    </p:embeddedFont>
    <p:embeddedFont>
      <p:font typeface="Comic Sans MS" panose="030F0702030302020204" pitchFamily="66" charset="0"/>
      <p:regular r:id="rId36"/>
      <p:bold r:id="rId37"/>
      <p:italic r:id="rId38"/>
      <p:boldItalic r:id="rId39"/>
    </p:embeddedFont>
    <p:embeddedFont>
      <p:font typeface="Sassoon Infant Rg" panose="02000503030000020003" charset="0"/>
      <p:regular r:id="rId40"/>
      <p:bold r:id="rId41"/>
    </p:embeddedFont>
    <p:embeddedFont>
      <p:font typeface="Tuffy-TTF" panose="020B0603060100000000" charset="0"/>
      <p:regular r:id="rId42"/>
      <p:bold r:id="rId43"/>
      <p:italic r:id="rId44"/>
      <p:boldItalic r:id="rId45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DA6"/>
    <a:srgbClr val="BEE2F2"/>
    <a:srgbClr val="3399FF"/>
    <a:srgbClr val="DB5983"/>
    <a:srgbClr val="FEFBDA"/>
    <a:srgbClr val="FFFFE1"/>
    <a:srgbClr val="FDFDFD"/>
    <a:srgbClr val="AD8C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1291" y="62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1.fntdata"/><Relationship Id="rId21" Type="http://schemas.openxmlformats.org/officeDocument/2006/relationships/slide" Target="slides/slide20.xml"/><Relationship Id="rId34" Type="http://schemas.openxmlformats.org/officeDocument/2006/relationships/font" Target="fonts/font6.fntdata"/><Relationship Id="rId42" Type="http://schemas.openxmlformats.org/officeDocument/2006/relationships/font" Target="fonts/font14.fntdata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font" Target="fonts/font1.fntdata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4.fntdata"/><Relationship Id="rId37" Type="http://schemas.openxmlformats.org/officeDocument/2006/relationships/font" Target="fonts/font9.fntdata"/><Relationship Id="rId40" Type="http://schemas.openxmlformats.org/officeDocument/2006/relationships/font" Target="fonts/font12.fntdata"/><Relationship Id="rId45" Type="http://schemas.openxmlformats.org/officeDocument/2006/relationships/font" Target="fonts/font1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36" Type="http://schemas.openxmlformats.org/officeDocument/2006/relationships/font" Target="fonts/font8.fntdata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3.fntdata"/><Relationship Id="rId44" Type="http://schemas.openxmlformats.org/officeDocument/2006/relationships/font" Target="fonts/font1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font" Target="fonts/font2.fntdata"/><Relationship Id="rId35" Type="http://schemas.openxmlformats.org/officeDocument/2006/relationships/font" Target="fonts/font7.fntdata"/><Relationship Id="rId43" Type="http://schemas.openxmlformats.org/officeDocument/2006/relationships/font" Target="fonts/font15.fntdata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5.fntdata"/><Relationship Id="rId38" Type="http://schemas.openxmlformats.org/officeDocument/2006/relationships/font" Target="fonts/font10.fntdata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font" Target="fonts/font1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80246B0-DE82-4334-B2B4-5D5D5141F5C6}" type="datetimeFigureOut">
              <a:rPr lang="en-GB"/>
              <a:pPr>
                <a:defRPr/>
              </a:pPr>
              <a:t>07/01/2021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09C7DB1-BCF2-467D-9E62-12DE174C53B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B3EEFE-9F60-488A-8AD9-1309A4354AA4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46B9A1-F5ED-48A9-9AC2-F2E6521141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85126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/>
              <a:t>Click.  As number appears, audio is heard.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C3844B-2CB7-4CA0-B674-AF4465999D83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48071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8986012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915303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395111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-TTF" panose="020B0603060100000000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-TTF" panose="020B0603060100000000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020214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82123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911675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619BC8E-845D-443F-B73F-11E6AF70A29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55209557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9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Master text styles</a:t>
            </a:r>
          </a:p>
          <a:p>
            <a:pPr lvl="1"/>
            <a:r>
              <a:rPr lang="en-US" altLang="en-US" dirty="0"/>
              <a:t>Second level</a:t>
            </a:r>
          </a:p>
          <a:p>
            <a:pPr lvl="2"/>
            <a:r>
              <a:rPr lang="en-US" altLang="en-US" dirty="0"/>
              <a:t>Third level</a:t>
            </a:r>
          </a:p>
          <a:p>
            <a:pPr lvl="3"/>
            <a:r>
              <a:rPr lang="en-US" altLang="en-US" dirty="0"/>
              <a:t>Fourth level</a:t>
            </a:r>
          </a:p>
          <a:p>
            <a:pPr lvl="4"/>
            <a:r>
              <a:rPr lang="en-US" altLang="en-US" dirty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1" r:id="rId4"/>
    <p:sldLayoutId id="2147483702" r:id="rId5"/>
    <p:sldLayoutId id="2147483706" r:id="rId6"/>
    <p:sldLayoutId id="2147483707" r:id="rId7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Twinkl" pitchFamily="2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cjqbIvJqPtc" TargetMode="External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6.wav"/><Relationship Id="rId3" Type="http://schemas.openxmlformats.org/officeDocument/2006/relationships/audio" Target="../media/audio1.wav"/><Relationship Id="rId7" Type="http://schemas.openxmlformats.org/officeDocument/2006/relationships/audio" Target="../media/audio5.wav"/><Relationship Id="rId12" Type="http://schemas.openxmlformats.org/officeDocument/2006/relationships/audio" Target="../media/audio10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4.wav"/><Relationship Id="rId11" Type="http://schemas.openxmlformats.org/officeDocument/2006/relationships/audio" Target="../media/audio9.wav"/><Relationship Id="rId5" Type="http://schemas.openxmlformats.org/officeDocument/2006/relationships/audio" Target="../media/audio3.wav"/><Relationship Id="rId10" Type="http://schemas.openxmlformats.org/officeDocument/2006/relationships/audio" Target="../media/audio8.wav"/><Relationship Id="rId4" Type="http://schemas.openxmlformats.org/officeDocument/2006/relationships/audio" Target="../media/audio2.wav"/><Relationship Id="rId9" Type="http://schemas.openxmlformats.org/officeDocument/2006/relationships/audio" Target="../media/audio7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17" Type="http://schemas.openxmlformats.org/officeDocument/2006/relationships/image" Target="../media/image22.png"/><Relationship Id="rId2" Type="http://schemas.openxmlformats.org/officeDocument/2006/relationships/image" Target="../media/image7.png"/><Relationship Id="rId16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5" Type="http://schemas.openxmlformats.org/officeDocument/2006/relationships/image" Target="../media/image2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Relationship Id="rId1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8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8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27.png"/><Relationship Id="rId5" Type="http://schemas.openxmlformats.org/officeDocument/2006/relationships/image" Target="../media/image29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8.png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6" Type="http://schemas.openxmlformats.org/officeDocument/2006/relationships/image" Target="../media/image27.png"/><Relationship Id="rId5" Type="http://schemas.openxmlformats.org/officeDocument/2006/relationships/image" Target="../media/image30.png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8.png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6" Type="http://schemas.openxmlformats.org/officeDocument/2006/relationships/image" Target="../media/image27.png"/><Relationship Id="rId5" Type="http://schemas.openxmlformats.org/officeDocument/2006/relationships/image" Target="../media/image31.png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8.png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6" Type="http://schemas.openxmlformats.org/officeDocument/2006/relationships/image" Target="../media/image27.png"/><Relationship Id="rId5" Type="http://schemas.openxmlformats.org/officeDocument/2006/relationships/image" Target="../media/image32.png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8.png"/><Relationship Id="rId2" Type="http://schemas.openxmlformats.org/officeDocument/2006/relationships/audio" Target="../media/media6.WAV"/><Relationship Id="rId1" Type="http://schemas.microsoft.com/office/2007/relationships/media" Target="../media/media6.WAV"/><Relationship Id="rId6" Type="http://schemas.openxmlformats.org/officeDocument/2006/relationships/image" Target="../media/image27.png"/><Relationship Id="rId5" Type="http://schemas.openxmlformats.org/officeDocument/2006/relationships/image" Target="../media/image33.png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8.png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6" Type="http://schemas.openxmlformats.org/officeDocument/2006/relationships/image" Target="../media/image27.png"/><Relationship Id="rId5" Type="http://schemas.openxmlformats.org/officeDocument/2006/relationships/image" Target="../media/image34.png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8.png"/><Relationship Id="rId2" Type="http://schemas.openxmlformats.org/officeDocument/2006/relationships/audio" Target="../media/media8.WAV"/><Relationship Id="rId1" Type="http://schemas.microsoft.com/office/2007/relationships/media" Target="../media/media8.WAV"/><Relationship Id="rId6" Type="http://schemas.openxmlformats.org/officeDocument/2006/relationships/image" Target="../media/image27.png"/><Relationship Id="rId5" Type="http://schemas.openxmlformats.org/officeDocument/2006/relationships/image" Target="../media/image35.png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8.png"/><Relationship Id="rId2" Type="http://schemas.openxmlformats.org/officeDocument/2006/relationships/audio" Target="../media/media9.WAV"/><Relationship Id="rId1" Type="http://schemas.microsoft.com/office/2007/relationships/media" Target="../media/media9.WAV"/><Relationship Id="rId6" Type="http://schemas.openxmlformats.org/officeDocument/2006/relationships/image" Target="../media/image27.png"/><Relationship Id="rId5" Type="http://schemas.openxmlformats.org/officeDocument/2006/relationships/image" Target="../media/image36.png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8.png"/><Relationship Id="rId2" Type="http://schemas.openxmlformats.org/officeDocument/2006/relationships/audio" Target="../media/media10.WAV"/><Relationship Id="rId1" Type="http://schemas.microsoft.com/office/2007/relationships/media" Target="../media/media10.WAV"/><Relationship Id="rId6" Type="http://schemas.openxmlformats.org/officeDocument/2006/relationships/image" Target="../media/image27.png"/><Relationship Id="rId5" Type="http://schemas.openxmlformats.org/officeDocument/2006/relationships/image" Target="../media/image37.png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audio" Target="../media/media7.WAV"/><Relationship Id="rId13" Type="http://schemas.microsoft.com/office/2007/relationships/media" Target="../media/media4.WAV"/><Relationship Id="rId18" Type="http://schemas.openxmlformats.org/officeDocument/2006/relationships/audio" Target="../media/media2.WAV"/><Relationship Id="rId26" Type="http://schemas.openxmlformats.org/officeDocument/2006/relationships/image" Target="../media/image41.png"/><Relationship Id="rId3" Type="http://schemas.microsoft.com/office/2007/relationships/media" Target="../media/media9.WAV"/><Relationship Id="rId21" Type="http://schemas.openxmlformats.org/officeDocument/2006/relationships/slideLayout" Target="../slideLayouts/slideLayout6.xml"/><Relationship Id="rId7" Type="http://schemas.microsoft.com/office/2007/relationships/media" Target="../media/media7.WAV"/><Relationship Id="rId12" Type="http://schemas.openxmlformats.org/officeDocument/2006/relationships/audio" Target="../media/media5.WAV"/><Relationship Id="rId17" Type="http://schemas.microsoft.com/office/2007/relationships/media" Target="../media/media2.WAV"/><Relationship Id="rId25" Type="http://schemas.openxmlformats.org/officeDocument/2006/relationships/image" Target="../media/image40.png"/><Relationship Id="rId2" Type="http://schemas.openxmlformats.org/officeDocument/2006/relationships/audio" Target="../media/media10.WAV"/><Relationship Id="rId16" Type="http://schemas.openxmlformats.org/officeDocument/2006/relationships/audio" Target="../media/media3.WAV"/><Relationship Id="rId20" Type="http://schemas.openxmlformats.org/officeDocument/2006/relationships/audio" Target="../media/media1.WAV"/><Relationship Id="rId29" Type="http://schemas.openxmlformats.org/officeDocument/2006/relationships/image" Target="../media/image44.png"/><Relationship Id="rId1" Type="http://schemas.microsoft.com/office/2007/relationships/media" Target="../media/media10.WAV"/><Relationship Id="rId6" Type="http://schemas.openxmlformats.org/officeDocument/2006/relationships/audio" Target="../media/media8.WAV"/><Relationship Id="rId11" Type="http://schemas.microsoft.com/office/2007/relationships/media" Target="../media/media5.WAV"/><Relationship Id="rId24" Type="http://schemas.openxmlformats.org/officeDocument/2006/relationships/image" Target="../media/image39.png"/><Relationship Id="rId32" Type="http://schemas.openxmlformats.org/officeDocument/2006/relationships/image" Target="../media/image47.png"/><Relationship Id="rId5" Type="http://schemas.microsoft.com/office/2007/relationships/media" Target="../media/media8.WAV"/><Relationship Id="rId15" Type="http://schemas.microsoft.com/office/2007/relationships/media" Target="../media/media3.WAV"/><Relationship Id="rId23" Type="http://schemas.openxmlformats.org/officeDocument/2006/relationships/image" Target="../media/image28.png"/><Relationship Id="rId28" Type="http://schemas.openxmlformats.org/officeDocument/2006/relationships/image" Target="../media/image43.png"/><Relationship Id="rId10" Type="http://schemas.openxmlformats.org/officeDocument/2006/relationships/audio" Target="../media/media6.WAV"/><Relationship Id="rId19" Type="http://schemas.microsoft.com/office/2007/relationships/media" Target="../media/media1.WAV"/><Relationship Id="rId31" Type="http://schemas.openxmlformats.org/officeDocument/2006/relationships/image" Target="../media/image46.png"/><Relationship Id="rId4" Type="http://schemas.openxmlformats.org/officeDocument/2006/relationships/audio" Target="../media/media9.WAV"/><Relationship Id="rId9" Type="http://schemas.microsoft.com/office/2007/relationships/media" Target="../media/media6.WAV"/><Relationship Id="rId14" Type="http://schemas.openxmlformats.org/officeDocument/2006/relationships/audio" Target="../media/media4.WAV"/><Relationship Id="rId22" Type="http://schemas.openxmlformats.org/officeDocument/2006/relationships/image" Target="../media/image38.png"/><Relationship Id="rId27" Type="http://schemas.openxmlformats.org/officeDocument/2006/relationships/image" Target="../media/image42.png"/><Relationship Id="rId30" Type="http://schemas.openxmlformats.org/officeDocument/2006/relationships/image" Target="../media/image45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0.png"/><Relationship Id="rId2" Type="http://schemas.openxmlformats.org/officeDocument/2006/relationships/audio" Target="../media/media11.WAV"/><Relationship Id="rId1" Type="http://schemas.microsoft.com/office/2007/relationships/media" Target="../media/media11.WAV"/><Relationship Id="rId6" Type="http://schemas.openxmlformats.org/officeDocument/2006/relationships/image" Target="../media/image49.png"/><Relationship Id="rId11" Type="http://schemas.openxmlformats.org/officeDocument/2006/relationships/image" Target="../media/image28.png"/><Relationship Id="rId5" Type="http://schemas.openxmlformats.org/officeDocument/2006/relationships/image" Target="../media/image48.png"/><Relationship Id="rId10" Type="http://schemas.openxmlformats.org/officeDocument/2006/relationships/image" Target="../media/image27.png"/><Relationship Id="rId4" Type="http://schemas.openxmlformats.org/officeDocument/2006/relationships/image" Target="../media/image7.png"/><Relationship Id="rId9" Type="http://schemas.openxmlformats.org/officeDocument/2006/relationships/image" Target="../media/image52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image" Target="../media/image61.png"/><Relationship Id="rId18" Type="http://schemas.openxmlformats.org/officeDocument/2006/relationships/image" Target="../media/image49.png"/><Relationship Id="rId3" Type="http://schemas.openxmlformats.org/officeDocument/2006/relationships/slideLayout" Target="../slideLayouts/slideLayout2.xml"/><Relationship Id="rId21" Type="http://schemas.openxmlformats.org/officeDocument/2006/relationships/image" Target="../media/image27.png"/><Relationship Id="rId7" Type="http://schemas.openxmlformats.org/officeDocument/2006/relationships/image" Target="../media/image55.png"/><Relationship Id="rId12" Type="http://schemas.openxmlformats.org/officeDocument/2006/relationships/image" Target="../media/image60.png"/><Relationship Id="rId17" Type="http://schemas.openxmlformats.org/officeDocument/2006/relationships/image" Target="../media/image65.png"/><Relationship Id="rId2" Type="http://schemas.openxmlformats.org/officeDocument/2006/relationships/audio" Target="../media/media11.WAV"/><Relationship Id="rId16" Type="http://schemas.openxmlformats.org/officeDocument/2006/relationships/image" Target="../media/image64.png"/><Relationship Id="rId20" Type="http://schemas.openxmlformats.org/officeDocument/2006/relationships/image" Target="../media/image67.png"/><Relationship Id="rId1" Type="http://schemas.microsoft.com/office/2007/relationships/media" Target="../media/media11.WAV"/><Relationship Id="rId6" Type="http://schemas.openxmlformats.org/officeDocument/2006/relationships/image" Target="../media/image54.png"/><Relationship Id="rId11" Type="http://schemas.openxmlformats.org/officeDocument/2006/relationships/image" Target="../media/image59.png"/><Relationship Id="rId5" Type="http://schemas.openxmlformats.org/officeDocument/2006/relationships/image" Target="../media/image53.png"/><Relationship Id="rId15" Type="http://schemas.openxmlformats.org/officeDocument/2006/relationships/image" Target="../media/image63.png"/><Relationship Id="rId10" Type="http://schemas.openxmlformats.org/officeDocument/2006/relationships/image" Target="../media/image58.png"/><Relationship Id="rId19" Type="http://schemas.openxmlformats.org/officeDocument/2006/relationships/image" Target="../media/image66.png"/><Relationship Id="rId4" Type="http://schemas.openxmlformats.org/officeDocument/2006/relationships/image" Target="../media/image7.png"/><Relationship Id="rId9" Type="http://schemas.openxmlformats.org/officeDocument/2006/relationships/image" Target="../media/image57.png"/><Relationship Id="rId14" Type="http://schemas.openxmlformats.org/officeDocument/2006/relationships/image" Target="../media/image62.png"/><Relationship Id="rId22" Type="http://schemas.openxmlformats.org/officeDocument/2006/relationships/image" Target="../media/image28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2.png"/><Relationship Id="rId12" Type="http://schemas.openxmlformats.org/officeDocument/2006/relationships/image" Target="../media/image28.png"/><Relationship Id="rId2" Type="http://schemas.openxmlformats.org/officeDocument/2006/relationships/audio" Target="../media/media12.WAV"/><Relationship Id="rId1" Type="http://schemas.microsoft.com/office/2007/relationships/media" Target="../media/media12.WAV"/><Relationship Id="rId6" Type="http://schemas.openxmlformats.org/officeDocument/2006/relationships/image" Target="../media/image49.png"/><Relationship Id="rId11" Type="http://schemas.openxmlformats.org/officeDocument/2006/relationships/image" Target="../media/image27.png"/><Relationship Id="rId5" Type="http://schemas.openxmlformats.org/officeDocument/2006/relationships/image" Target="../media/image48.png"/><Relationship Id="rId10" Type="http://schemas.openxmlformats.org/officeDocument/2006/relationships/image" Target="../media/image70.png"/><Relationship Id="rId4" Type="http://schemas.openxmlformats.org/officeDocument/2006/relationships/image" Target="../media/image7.png"/><Relationship Id="rId9" Type="http://schemas.openxmlformats.org/officeDocument/2006/relationships/image" Target="../media/image69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13.WAV"/><Relationship Id="rId1" Type="http://schemas.microsoft.com/office/2007/relationships/media" Target="../media/media13.WAV"/><Relationship Id="rId6" Type="http://schemas.openxmlformats.org/officeDocument/2006/relationships/image" Target="../media/image73.png"/><Relationship Id="rId5" Type="http://schemas.openxmlformats.org/officeDocument/2006/relationships/image" Target="../media/image72.png"/><Relationship Id="rId4" Type="http://schemas.openxmlformats.org/officeDocument/2006/relationships/image" Target="../media/image71.png"/><Relationship Id="rId9" Type="http://schemas.openxmlformats.org/officeDocument/2006/relationships/image" Target="../media/image28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02078" y="2046513"/>
            <a:ext cx="662129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/>
              <a:t>Numbers up to 10</a:t>
            </a:r>
          </a:p>
          <a:p>
            <a:pPr algn="ctr"/>
            <a:endParaRPr lang="en-GB" sz="2400" dirty="0"/>
          </a:p>
          <a:p>
            <a:pPr algn="ctr"/>
            <a:r>
              <a:rPr lang="en-GB" sz="2400" dirty="0"/>
              <a:t>Say these numbers aloud and listen to the video to </a:t>
            </a:r>
            <a:r>
              <a:rPr lang="en-GB" sz="2400"/>
              <a:t>help </a:t>
            </a:r>
            <a:r>
              <a:rPr lang="en-GB" sz="2400" smtClean="0"/>
              <a:t>you.</a:t>
            </a:r>
            <a:endParaRPr lang="en-GB" sz="2400" dirty="0" smtClean="0"/>
          </a:p>
          <a:p>
            <a:pPr algn="ctr"/>
            <a:endParaRPr lang="en-GB" sz="2400" dirty="0"/>
          </a:p>
          <a:p>
            <a:pPr algn="ctr"/>
            <a:r>
              <a:rPr lang="en-GB" sz="2400" dirty="0">
                <a:hlinkClick r:id="rId2"/>
              </a:rPr>
              <a:t>https://</a:t>
            </a:r>
            <a:r>
              <a:rPr lang="en-GB" sz="2400" dirty="0" smtClean="0">
                <a:hlinkClick r:id="rId2"/>
              </a:rPr>
              <a:t>www.youtube.com/watch?v=cjqbIvJqPtc</a:t>
            </a:r>
            <a:endParaRPr lang="en-GB" sz="2400" dirty="0" smtClean="0"/>
          </a:p>
          <a:p>
            <a:pPr algn="ctr"/>
            <a:endParaRPr lang="en-GB" sz="2400" dirty="0" smtClean="0"/>
          </a:p>
          <a:p>
            <a:pPr algn="ctr"/>
            <a:endParaRPr lang="en-GB" sz="2400" dirty="0"/>
          </a:p>
          <a:p>
            <a:pPr algn="ctr"/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804190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23512" y="680567"/>
            <a:ext cx="1657826" cy="193899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20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Comic Sans MS" panose="030F0702030302020204" pitchFamily="66" charset="0"/>
              </a:rPr>
              <a:t>1</a:t>
            </a:r>
            <a:r>
              <a:rPr lang="en-US" sz="96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Comic Sans MS" panose="030F0702030302020204" pitchFamily="66" charset="0"/>
              </a:rPr>
              <a:t> </a:t>
            </a:r>
            <a:endParaRPr lang="en-US" sz="96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607502" y="698823"/>
            <a:ext cx="1657826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2000" b="1" dirty="0" smtClean="0">
                <a:ln w="12700">
                  <a:solidFill>
                    <a:schemeClr val="accent5"/>
                  </a:solidFill>
                  <a:prstDash val="solid"/>
                </a:ln>
                <a:solidFill>
                  <a:srgbClr val="00B0F0"/>
                </a:solidFill>
                <a:latin typeface="Comic Sans MS" panose="030F0702030302020204" pitchFamily="66" charset="0"/>
              </a:rPr>
              <a:t>2</a:t>
            </a:r>
            <a:r>
              <a:rPr lang="en-US" sz="9600" b="1" dirty="0" smtClean="0">
                <a:ln w="1270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latin typeface="Comic Sans MS" panose="030F0702030302020204" pitchFamily="66" charset="0"/>
              </a:rPr>
              <a:t> </a:t>
            </a:r>
            <a:endParaRPr lang="en-US" sz="9600" b="1" cap="none" spc="0" dirty="0">
              <a:ln w="12700">
                <a:solidFill>
                  <a:schemeClr val="accent5"/>
                </a:solidFill>
                <a:prstDash val="solid"/>
              </a:ln>
              <a:solidFill>
                <a:srgbClr val="FFFF00"/>
              </a:solidFill>
              <a:effectLst/>
              <a:latin typeface="Comic Sans MS" panose="030F07020303020202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895429" y="620365"/>
            <a:ext cx="1657826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20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Comic Sans MS" panose="030F0702030302020204" pitchFamily="66" charset="0"/>
              </a:rPr>
              <a:t>3</a:t>
            </a:r>
            <a:r>
              <a:rPr lang="en-US" sz="96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Comic Sans MS" panose="030F0702030302020204" pitchFamily="66" charset="0"/>
              </a:rPr>
              <a:t> </a:t>
            </a:r>
            <a:endParaRPr lang="en-US" sz="96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00FF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380312" y="698823"/>
            <a:ext cx="1124026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20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9933FF"/>
                </a:solidFill>
                <a:latin typeface="Comic Sans MS" panose="030F0702030302020204" pitchFamily="66" charset="0"/>
              </a:rPr>
              <a:t>4</a:t>
            </a:r>
            <a:endParaRPr lang="en-US" sz="120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9933FF"/>
              </a:solidFill>
              <a:effectLst/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22620" y="2422083"/>
            <a:ext cx="1124026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33CC33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omic Sans MS" panose="030F0702030302020204" pitchFamily="66" charset="0"/>
              </a:rPr>
              <a:t>5</a:t>
            </a:r>
            <a:endParaRPr lang="en-US" sz="120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33CC33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607502" y="2539431"/>
            <a:ext cx="1124027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2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Comic Sans MS" panose="030F0702030302020204" pitchFamily="66" charset="0"/>
              </a:rPr>
              <a:t>6</a:t>
            </a:r>
            <a:endParaRPr lang="en-US" sz="120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rgbClr val="00B0F0"/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427458" y="2556689"/>
            <a:ext cx="1124027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omic Sans MS" panose="030F0702030302020204" pitchFamily="66" charset="0"/>
              </a:rPr>
              <a:t>7</a:t>
            </a:r>
            <a:endParaRPr lang="en-US" sz="12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46646" y="4374341"/>
            <a:ext cx="1183105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12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2E25E3"/>
                </a:solidFill>
                <a:latin typeface="Comic Sans MS" panose="030F0702030302020204" pitchFamily="66" charset="0"/>
              </a:rPr>
              <a:t>8</a:t>
            </a:r>
            <a:endParaRPr lang="en-US" sz="12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2E25E3"/>
              </a:solidFill>
              <a:effectLst/>
              <a:latin typeface="Comic Sans MS" panose="030F0702030302020204" pitchFamily="66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024835" y="4365104"/>
            <a:ext cx="1124027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n-US" sz="12000" b="1" dirty="0">
                <a:ln/>
                <a:solidFill>
                  <a:srgbClr val="FFC000"/>
                </a:solidFill>
                <a:latin typeface="Comic Sans MS" panose="030F0702030302020204" pitchFamily="66" charset="0"/>
              </a:rPr>
              <a:t>9</a:t>
            </a:r>
            <a:endParaRPr lang="en-US" sz="12000" b="1" cap="none" spc="0" dirty="0">
              <a:ln/>
              <a:solidFill>
                <a:srgbClr val="FFC000"/>
              </a:solidFill>
              <a:effectLst/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020915" y="4221088"/>
            <a:ext cx="2063386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20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FF00"/>
                </a:solidFill>
                <a:effectLst/>
                <a:latin typeface="Comic Sans MS" panose="030F0702030302020204" pitchFamily="66" charset="0"/>
              </a:rPr>
              <a:t>10</a:t>
            </a:r>
            <a:endParaRPr lang="en-US" sz="120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FFFF00"/>
              </a:solidFill>
              <a:effectLst/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0489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3.2_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3.2_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3.2_3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3.2_4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3.2_5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3.2_6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9" name="3.2_7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0" name="3.2_8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1" name="3.2_9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2" name="3.2_107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6434" y="2285590"/>
            <a:ext cx="2551204" cy="349925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05981" y="2346551"/>
            <a:ext cx="3418524" cy="309199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233749" y="133799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dirty="0"/>
              <a:t>Complete the worksheets to practise your numbers to 10</a:t>
            </a:r>
          </a:p>
        </p:txBody>
      </p:sp>
    </p:spTree>
    <p:extLst>
      <p:ext uri="{BB962C8B-B14F-4D97-AF65-F5344CB8AC3E}">
        <p14:creationId xmlns:p14="http://schemas.microsoft.com/office/powerpoint/2010/main" val="1041048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Twinkl Logo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9900" y="5719763"/>
            <a:ext cx="584200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9220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>
                <a:solidFill>
                  <a:schemeClr val="tx1"/>
                </a:solidFill>
                <a:latin typeface="Twinkl" pitchFamily="2" charset="0"/>
              </a:rPr>
              <a:t>Success Criteria</a:t>
            </a:r>
          </a:p>
        </p:txBody>
      </p:sp>
      <p:sp>
        <p:nvSpPr>
          <p:cNvPr id="9221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>
                <a:solidFill>
                  <a:schemeClr val="tx1"/>
                </a:solidFill>
                <a:latin typeface="Twinkl" pitchFamily="2" charset="0"/>
              </a:rPr>
              <a:t>Aim</a:t>
            </a:r>
          </a:p>
        </p:txBody>
      </p:sp>
      <p:sp>
        <p:nvSpPr>
          <p:cNvPr id="9222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 dirty="0"/>
              <a:t>I can develop strategies for remembering new language.</a:t>
            </a:r>
          </a:p>
          <a:p>
            <a:pPr eaLnBrk="1" hangingPunct="1"/>
            <a:r>
              <a:rPr lang="en-GB" altLang="en-US" dirty="0"/>
              <a:t>I can match subject and verb correctly when talking about pets.</a:t>
            </a:r>
          </a:p>
        </p:txBody>
      </p:sp>
      <p:sp>
        <p:nvSpPr>
          <p:cNvPr id="9223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262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 dirty="0">
                <a:latin typeface="Twinkl" pitchFamily="2" charset="0"/>
              </a:rPr>
              <a:t>I can use gestures to help me remember pets vocabulary.</a:t>
            </a:r>
          </a:p>
          <a:p>
            <a:pPr eaLnBrk="1" hangingPunct="1"/>
            <a:r>
              <a:rPr lang="en-GB" altLang="en-US" dirty="0">
                <a:latin typeface="Twinkl" pitchFamily="2" charset="0"/>
              </a:rPr>
              <a:t>I can link sounds and meanings.</a:t>
            </a:r>
          </a:p>
          <a:p>
            <a:pPr eaLnBrk="1" hangingPunct="1"/>
            <a:r>
              <a:rPr lang="en-GB" altLang="en-US" dirty="0">
                <a:latin typeface="Twinkl" pitchFamily="2" charset="0"/>
              </a:rPr>
              <a:t>I can make sentences about myself using ‘je’. </a:t>
            </a:r>
          </a:p>
          <a:p>
            <a:pPr eaLnBrk="1" hangingPunct="1"/>
            <a:r>
              <a:rPr lang="en-GB" altLang="en-US" dirty="0">
                <a:latin typeface="Twinkl" pitchFamily="2" charset="0"/>
              </a:rPr>
              <a:t>I can use ‘</a:t>
            </a:r>
            <a:r>
              <a:rPr lang="en-GB" altLang="en-US" dirty="0" err="1">
                <a:latin typeface="Twinkl" pitchFamily="2" charset="0"/>
              </a:rPr>
              <a:t>tu</a:t>
            </a:r>
            <a:r>
              <a:rPr lang="en-GB" altLang="en-US" dirty="0">
                <a:latin typeface="Twinkl" pitchFamily="2" charset="0"/>
              </a:rPr>
              <a:t>’ to ask questions about a partner.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1528763"/>
            <a:ext cx="1477963" cy="1473200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0243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/>
              <a:t>Our Pets</a:t>
            </a:r>
            <a:endParaRPr lang="en-GB" altLang="en-US" sz="2400"/>
          </a:p>
        </p:txBody>
      </p:sp>
      <p:pic>
        <p:nvPicPr>
          <p:cNvPr id="10244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17"/>
          <p:cNvSpPr/>
          <p:nvPr/>
        </p:nvSpPr>
        <p:spPr>
          <a:xfrm>
            <a:off x="2293938" y="1528763"/>
            <a:ext cx="1477962" cy="1473200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3833813" y="1528763"/>
            <a:ext cx="1476375" cy="1473200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5372100" y="1528763"/>
            <a:ext cx="1477963" cy="1473200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6910388" y="1528763"/>
            <a:ext cx="1477962" cy="1473200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755650" y="4619625"/>
            <a:ext cx="1477963" cy="1473200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2293938" y="4619625"/>
            <a:ext cx="1477962" cy="1473200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3833813" y="4619625"/>
            <a:ext cx="1476375" cy="1473200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5372100" y="4619625"/>
            <a:ext cx="1477963" cy="1473200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910388" y="4619625"/>
            <a:ext cx="1477962" cy="1473200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755650" y="3074988"/>
            <a:ext cx="1477963" cy="1473200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2293938" y="3074988"/>
            <a:ext cx="1477962" cy="1473200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3833813" y="3074988"/>
            <a:ext cx="1476375" cy="1473200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5372100" y="3074988"/>
            <a:ext cx="1477963" cy="1473200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6910388" y="3074988"/>
            <a:ext cx="1477962" cy="1473200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10259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438" y="1736725"/>
            <a:ext cx="1400175" cy="1103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0" name="Picture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2625" y="4732338"/>
            <a:ext cx="1355725" cy="124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1" name="Picture 3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2100" y="3121025"/>
            <a:ext cx="1320800" cy="142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5688" y="3121025"/>
            <a:ext cx="1446212" cy="142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3" name="Picture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2463" y="1576388"/>
            <a:ext cx="1849437" cy="142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4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3038" y="1528763"/>
            <a:ext cx="1327150" cy="138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5" name="Picture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3545"/>
          <a:stretch>
            <a:fillRect/>
          </a:stretch>
        </p:blipFill>
        <p:spPr bwMode="auto">
          <a:xfrm>
            <a:off x="5372100" y="1803400"/>
            <a:ext cx="1417638" cy="117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6" name="Picture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8013" y="1576388"/>
            <a:ext cx="1430337" cy="142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7" name="Picture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2138" y="3136900"/>
            <a:ext cx="1446212" cy="1411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8" name="Picture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1138" y="3121025"/>
            <a:ext cx="1289050" cy="140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9" name="Picture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3074988"/>
            <a:ext cx="1477963" cy="147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0" name="Picture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600" y="4686300"/>
            <a:ext cx="1370013" cy="140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1" name="Picture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605" t="-1601"/>
          <a:stretch>
            <a:fillRect/>
          </a:stretch>
        </p:blipFill>
        <p:spPr bwMode="auto">
          <a:xfrm>
            <a:off x="2338388" y="4668838"/>
            <a:ext cx="1433512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2" name="Picture 1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813" y="4667250"/>
            <a:ext cx="1476375" cy="142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3" name="Picture 16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2100" y="4667250"/>
            <a:ext cx="1417638" cy="142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" name="Oval 33"/>
          <p:cNvSpPr/>
          <p:nvPr/>
        </p:nvSpPr>
        <p:spPr>
          <a:xfrm>
            <a:off x="3078163" y="2308225"/>
            <a:ext cx="2994025" cy="2994025"/>
          </a:xfrm>
          <a:prstGeom prst="ellipse">
            <a:avLst/>
          </a:prstGeom>
          <a:solidFill>
            <a:srgbClr val="BEE2F2"/>
          </a:solidFill>
          <a:ln w="28575">
            <a:solidFill>
              <a:srgbClr val="FFED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Do you have any pets?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What do you have?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What would you like to have?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755650" y="1528763"/>
            <a:ext cx="4870450" cy="4564062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1267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/>
              <a:t>Introduction</a:t>
            </a:r>
            <a:endParaRPr lang="en-GB" altLang="en-US" sz="2400"/>
          </a:p>
        </p:txBody>
      </p:sp>
      <p:sp>
        <p:nvSpPr>
          <p:cNvPr id="11" name="Rectangle 10"/>
          <p:cNvSpPr/>
          <p:nvPr/>
        </p:nvSpPr>
        <p:spPr>
          <a:xfrm>
            <a:off x="5715000" y="1528763"/>
            <a:ext cx="2673350" cy="2241550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11269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0" name="Content Placeholder 4"/>
          <p:cNvSpPr>
            <a:spLocks noGrp="1"/>
          </p:cNvSpPr>
          <p:nvPr>
            <p:ph idx="1"/>
          </p:nvPr>
        </p:nvSpPr>
        <p:spPr>
          <a:xfrm>
            <a:off x="5715000" y="1528763"/>
            <a:ext cx="2673350" cy="2241550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dirty="0" err="1" smtClean="0"/>
              <a:t>Qu’est-ce</a:t>
            </a:r>
            <a:r>
              <a:rPr lang="en-GB" altLang="en-US" dirty="0" smtClean="0"/>
              <a:t> </a:t>
            </a:r>
            <a:r>
              <a:rPr lang="en-GB" altLang="en-US" dirty="0"/>
              <a:t>que </a:t>
            </a:r>
            <a:r>
              <a:rPr lang="en-GB" altLang="en-US" dirty="0" err="1"/>
              <a:t>c’est</a:t>
            </a:r>
            <a:r>
              <a:rPr lang="en-GB" altLang="en-US" dirty="0"/>
              <a:t>? </a:t>
            </a:r>
            <a:endParaRPr lang="en-GB" altLang="en-US" dirty="0" smtClean="0"/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dirty="0" smtClean="0"/>
              <a:t>What is it?</a:t>
            </a:r>
            <a:endParaRPr lang="en-GB" altLang="en-US" dirty="0"/>
          </a:p>
        </p:txBody>
      </p:sp>
      <p:sp>
        <p:nvSpPr>
          <p:cNvPr id="19" name="Rectangle 18"/>
          <p:cNvSpPr/>
          <p:nvPr/>
        </p:nvSpPr>
        <p:spPr>
          <a:xfrm>
            <a:off x="5715000" y="3851275"/>
            <a:ext cx="2673350" cy="2241550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0" name="Content Placeholder 4"/>
          <p:cNvSpPr>
            <a:spLocks/>
          </p:cNvSpPr>
          <p:nvPr/>
        </p:nvSpPr>
        <p:spPr bwMode="auto">
          <a:xfrm>
            <a:off x="5715000" y="3851275"/>
            <a:ext cx="2673350" cy="22415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dirty="0" err="1">
                <a:latin typeface="Twinkl" pitchFamily="2" charset="0"/>
              </a:rPr>
              <a:t>C’est</a:t>
            </a:r>
            <a:r>
              <a:rPr lang="en-GB" altLang="en-US" dirty="0">
                <a:latin typeface="Twinkl" pitchFamily="2" charset="0"/>
              </a:rPr>
              <a:t> un lapin</a:t>
            </a:r>
            <a:r>
              <a:rPr lang="en-GB" altLang="en-US" dirty="0" smtClean="0">
                <a:latin typeface="Twinkl" pitchFamily="2" charset="0"/>
              </a:rPr>
              <a:t>!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dirty="0" smtClean="0">
                <a:latin typeface="Twinkl" pitchFamily="2" charset="0"/>
              </a:rPr>
              <a:t>It’s a rabbit</a:t>
            </a:r>
            <a:endParaRPr lang="en-GB" altLang="en-US" dirty="0">
              <a:latin typeface="Twinkl" pitchFamily="2" charset="0"/>
            </a:endParaRPr>
          </a:p>
        </p:txBody>
      </p:sp>
      <p:pic>
        <p:nvPicPr>
          <p:cNvPr id="11273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0" y="1870075"/>
            <a:ext cx="4473575" cy="396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238" y="1924050"/>
            <a:ext cx="4364037" cy="385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What to do!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7683" y="2283278"/>
            <a:ext cx="6100626" cy="394567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22813" y="1619689"/>
            <a:ext cx="351826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Click on the microphone to hear the word and repeat until you are confident saying it</a:t>
            </a:r>
            <a:endParaRPr lang="en-GB" dirty="0"/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1889760" y="2543019"/>
            <a:ext cx="478971" cy="6443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7957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Qu’est-ce que c’est ?</a:t>
            </a:r>
          </a:p>
        </p:txBody>
      </p:sp>
      <p:pic>
        <p:nvPicPr>
          <p:cNvPr id="12291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4879975" y="2532063"/>
            <a:ext cx="3508375" cy="2541587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755650" y="1528763"/>
            <a:ext cx="4546600" cy="4548187"/>
          </a:xfrm>
          <a:prstGeom prst="ellipse">
            <a:avLst/>
          </a:prstGeom>
          <a:solidFill>
            <a:srgbClr val="FFEDA6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12294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9988" y="2109788"/>
            <a:ext cx="3784600" cy="363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Content Placeholder 4"/>
          <p:cNvSpPr>
            <a:spLocks noGrp="1"/>
          </p:cNvSpPr>
          <p:nvPr>
            <p:ph idx="1"/>
          </p:nvPr>
        </p:nvSpPr>
        <p:spPr>
          <a:xfrm>
            <a:off x="5302250" y="2532063"/>
            <a:ext cx="3086100" cy="2541587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 err="1"/>
              <a:t>C’est</a:t>
            </a:r>
            <a:r>
              <a:rPr lang="en-GB" altLang="en-US" sz="2400" dirty="0"/>
              <a:t>...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>
                <a:solidFill>
                  <a:srgbClr val="3399FF"/>
                </a:solidFill>
              </a:rPr>
              <a:t>un </a:t>
            </a:r>
            <a:r>
              <a:rPr lang="en-GB" altLang="en-US" sz="2400" dirty="0" err="1">
                <a:solidFill>
                  <a:srgbClr val="3399FF"/>
                </a:solidFill>
              </a:rPr>
              <a:t>chien</a:t>
            </a:r>
            <a:r>
              <a:rPr lang="en-GB" altLang="en-US" sz="2400" dirty="0" smtClean="0">
                <a:solidFill>
                  <a:srgbClr val="3399FF"/>
                </a:solidFill>
              </a:rPr>
              <a:t>.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endParaRPr lang="en-GB" altLang="en-US" sz="2400" dirty="0">
              <a:solidFill>
                <a:srgbClr val="3399FF"/>
              </a:solidFill>
            </a:endParaRP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 smtClean="0">
                <a:solidFill>
                  <a:srgbClr val="3399FF"/>
                </a:solidFill>
              </a:rPr>
              <a:t>A dog</a:t>
            </a:r>
            <a:endParaRPr lang="en-GB" altLang="en-US" sz="2400" dirty="0">
              <a:solidFill>
                <a:srgbClr val="3399FF"/>
              </a:solidFill>
            </a:endParaRPr>
          </a:p>
        </p:txBody>
      </p:sp>
      <p:pic>
        <p:nvPicPr>
          <p:cNvPr id="8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01725" y="11398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 nodeType="clickPar">
                      <p:stCondLst>
                        <p:cond delay="0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65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Qu’est-ce que c’est ?</a:t>
            </a:r>
          </a:p>
        </p:txBody>
      </p:sp>
      <p:pic>
        <p:nvPicPr>
          <p:cNvPr id="13315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4879975" y="2532063"/>
            <a:ext cx="3508375" cy="2541587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755650" y="1528763"/>
            <a:ext cx="4546600" cy="4548187"/>
          </a:xfrm>
          <a:prstGeom prst="ellipse">
            <a:avLst/>
          </a:prstGeom>
          <a:solidFill>
            <a:srgbClr val="FFEDA6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8" name="Content Placeholder 4"/>
          <p:cNvSpPr>
            <a:spLocks noGrp="1"/>
          </p:cNvSpPr>
          <p:nvPr>
            <p:ph idx="1"/>
          </p:nvPr>
        </p:nvSpPr>
        <p:spPr>
          <a:xfrm>
            <a:off x="5302250" y="2532063"/>
            <a:ext cx="3086100" cy="2541587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 err="1"/>
              <a:t>C’est</a:t>
            </a:r>
            <a:r>
              <a:rPr lang="en-GB" altLang="en-US" sz="2400" dirty="0"/>
              <a:t>...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>
                <a:solidFill>
                  <a:srgbClr val="3399FF"/>
                </a:solidFill>
              </a:rPr>
              <a:t>un chat</a:t>
            </a:r>
            <a:r>
              <a:rPr lang="en-GB" altLang="en-US" sz="2400" dirty="0" smtClean="0">
                <a:solidFill>
                  <a:srgbClr val="3399FF"/>
                </a:solidFill>
              </a:rPr>
              <a:t>.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endParaRPr lang="en-GB" altLang="en-US" sz="2400" dirty="0">
              <a:solidFill>
                <a:srgbClr val="3399FF"/>
              </a:solidFill>
            </a:endParaRP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 smtClean="0">
                <a:solidFill>
                  <a:srgbClr val="3399FF"/>
                </a:solidFill>
              </a:rPr>
              <a:t>A cat</a:t>
            </a:r>
            <a:endParaRPr lang="en-GB" altLang="en-US" sz="2400" dirty="0">
              <a:solidFill>
                <a:srgbClr val="3399FF"/>
              </a:solidFill>
            </a:endParaRPr>
          </a:p>
        </p:txBody>
      </p:sp>
      <p:pic>
        <p:nvPicPr>
          <p:cNvPr id="13319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688" y="1528763"/>
            <a:ext cx="3222625" cy="454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7888" y="11715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 nodeType="clickPar">
                      <p:stCondLst>
                        <p:cond delay="0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42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Qu’est-ce que c’est ?</a:t>
            </a:r>
          </a:p>
        </p:txBody>
      </p:sp>
      <p:pic>
        <p:nvPicPr>
          <p:cNvPr id="14339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4879975" y="2532063"/>
            <a:ext cx="3508375" cy="2541587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755650" y="1528763"/>
            <a:ext cx="4546600" cy="4548187"/>
          </a:xfrm>
          <a:prstGeom prst="ellipse">
            <a:avLst/>
          </a:prstGeom>
          <a:solidFill>
            <a:srgbClr val="FFEDA6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8" name="Content Placeholder 4"/>
          <p:cNvSpPr>
            <a:spLocks noGrp="1"/>
          </p:cNvSpPr>
          <p:nvPr>
            <p:ph idx="1"/>
          </p:nvPr>
        </p:nvSpPr>
        <p:spPr>
          <a:xfrm>
            <a:off x="5302250" y="2532063"/>
            <a:ext cx="3086100" cy="2541587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 err="1"/>
              <a:t>C’est</a:t>
            </a:r>
            <a:r>
              <a:rPr lang="en-GB" altLang="en-US" sz="2400" dirty="0"/>
              <a:t>...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 err="1">
                <a:solidFill>
                  <a:srgbClr val="DB5983"/>
                </a:solidFill>
              </a:rPr>
              <a:t>une</a:t>
            </a:r>
            <a:r>
              <a:rPr lang="en-GB" altLang="en-US" sz="2400" dirty="0">
                <a:solidFill>
                  <a:srgbClr val="DB5983"/>
                </a:solidFill>
              </a:rPr>
              <a:t> </a:t>
            </a:r>
            <a:r>
              <a:rPr lang="en-GB" altLang="en-US" sz="2400" dirty="0" err="1">
                <a:solidFill>
                  <a:srgbClr val="DB5983"/>
                </a:solidFill>
              </a:rPr>
              <a:t>tortue</a:t>
            </a:r>
            <a:r>
              <a:rPr lang="en-GB" altLang="en-US" sz="2400" dirty="0" smtClean="0">
                <a:solidFill>
                  <a:srgbClr val="DB5983"/>
                </a:solidFill>
              </a:rPr>
              <a:t>.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endParaRPr lang="en-GB" altLang="en-US" sz="2400" dirty="0">
              <a:solidFill>
                <a:srgbClr val="DB5983"/>
              </a:solidFill>
            </a:endParaRP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 smtClean="0">
                <a:solidFill>
                  <a:srgbClr val="DB5983"/>
                </a:solidFill>
              </a:rPr>
              <a:t>A tortoise </a:t>
            </a:r>
            <a:endParaRPr lang="en-GB" altLang="en-US" sz="2400" dirty="0">
              <a:solidFill>
                <a:srgbClr val="DB5983"/>
              </a:solidFill>
            </a:endParaRPr>
          </a:p>
        </p:txBody>
      </p:sp>
      <p:pic>
        <p:nvPicPr>
          <p:cNvPr id="14343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2417763"/>
            <a:ext cx="4556125" cy="244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63600" y="15287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 nodeType="clickPar">
                      <p:stCondLst>
                        <p:cond delay="0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28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Qu’est-ce que c’est ?</a:t>
            </a:r>
          </a:p>
        </p:txBody>
      </p:sp>
      <p:pic>
        <p:nvPicPr>
          <p:cNvPr id="15363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4879975" y="2532063"/>
            <a:ext cx="3508375" cy="2541587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755650" y="1528763"/>
            <a:ext cx="4546600" cy="4548187"/>
          </a:xfrm>
          <a:prstGeom prst="ellipse">
            <a:avLst/>
          </a:prstGeom>
          <a:solidFill>
            <a:srgbClr val="FFEDA6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8" name="Content Placeholder 4"/>
          <p:cNvSpPr>
            <a:spLocks noGrp="1"/>
          </p:cNvSpPr>
          <p:nvPr>
            <p:ph idx="1"/>
          </p:nvPr>
        </p:nvSpPr>
        <p:spPr>
          <a:xfrm>
            <a:off x="5302250" y="2532063"/>
            <a:ext cx="3086100" cy="2541587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 err="1"/>
              <a:t>C’est</a:t>
            </a:r>
            <a:r>
              <a:rPr lang="en-GB" altLang="en-US" sz="2400" dirty="0"/>
              <a:t>...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>
                <a:solidFill>
                  <a:srgbClr val="3399FF"/>
                </a:solidFill>
              </a:rPr>
              <a:t>un hamster</a:t>
            </a:r>
            <a:r>
              <a:rPr lang="en-GB" altLang="en-US" sz="2400" dirty="0" smtClean="0">
                <a:solidFill>
                  <a:srgbClr val="3399FF"/>
                </a:solidFill>
              </a:rPr>
              <a:t>.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endParaRPr lang="en-GB" altLang="en-US" sz="2400" dirty="0">
              <a:solidFill>
                <a:srgbClr val="3399FF"/>
              </a:solidFill>
            </a:endParaRP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 smtClean="0">
                <a:solidFill>
                  <a:srgbClr val="3399FF"/>
                </a:solidFill>
              </a:rPr>
              <a:t>A hamster!</a:t>
            </a:r>
            <a:endParaRPr lang="en-GB" altLang="en-US" sz="2400" dirty="0">
              <a:solidFill>
                <a:srgbClr val="3399FF"/>
              </a:solidFill>
            </a:endParaRPr>
          </a:p>
        </p:txBody>
      </p:sp>
      <p:pic>
        <p:nvPicPr>
          <p:cNvPr id="15367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3475" y="2273300"/>
            <a:ext cx="3792538" cy="288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39788" y="16637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 nodeType="clickPar">
                      <p:stCondLst>
                        <p:cond delay="0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28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Qu’est-ce que c’est ?</a:t>
            </a:r>
          </a:p>
        </p:txBody>
      </p:sp>
      <p:pic>
        <p:nvPicPr>
          <p:cNvPr id="16387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4879975" y="2532063"/>
            <a:ext cx="3508375" cy="2541587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755650" y="1528763"/>
            <a:ext cx="4546600" cy="4548187"/>
          </a:xfrm>
          <a:prstGeom prst="ellipse">
            <a:avLst/>
          </a:prstGeom>
          <a:solidFill>
            <a:srgbClr val="FFEDA6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8" name="Content Placeholder 4"/>
          <p:cNvSpPr>
            <a:spLocks noGrp="1"/>
          </p:cNvSpPr>
          <p:nvPr>
            <p:ph idx="1"/>
          </p:nvPr>
        </p:nvSpPr>
        <p:spPr>
          <a:xfrm>
            <a:off x="5302250" y="2532063"/>
            <a:ext cx="3086100" cy="2541587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 err="1"/>
              <a:t>C’est</a:t>
            </a:r>
            <a:r>
              <a:rPr lang="en-GB" altLang="en-US" sz="2400" dirty="0"/>
              <a:t>...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>
                <a:solidFill>
                  <a:srgbClr val="3399FF"/>
                </a:solidFill>
              </a:rPr>
              <a:t>un </a:t>
            </a:r>
            <a:r>
              <a:rPr lang="en-GB" altLang="en-US" sz="2400" dirty="0" err="1">
                <a:solidFill>
                  <a:srgbClr val="3399FF"/>
                </a:solidFill>
              </a:rPr>
              <a:t>poisson</a:t>
            </a:r>
            <a:r>
              <a:rPr lang="en-GB" altLang="en-US" sz="2400" dirty="0" smtClean="0">
                <a:solidFill>
                  <a:srgbClr val="3399FF"/>
                </a:solidFill>
              </a:rPr>
              <a:t>.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endParaRPr lang="en-GB" altLang="en-US" sz="2400" dirty="0">
              <a:solidFill>
                <a:srgbClr val="3399FF"/>
              </a:solidFill>
            </a:endParaRP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 smtClean="0">
                <a:solidFill>
                  <a:srgbClr val="3399FF"/>
                </a:solidFill>
              </a:rPr>
              <a:t>A fish</a:t>
            </a:r>
            <a:endParaRPr lang="en-GB" altLang="en-US" sz="2400" dirty="0">
              <a:solidFill>
                <a:srgbClr val="3399FF"/>
              </a:solidFill>
            </a:endParaRPr>
          </a:p>
        </p:txBody>
      </p:sp>
      <p:pic>
        <p:nvPicPr>
          <p:cNvPr id="16391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38" y="2587625"/>
            <a:ext cx="4765675" cy="216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2325" y="17891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 nodeType="clickPar">
                      <p:stCondLst>
                        <p:cond delay="0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05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Qu’est-ce que c’est ?</a:t>
            </a:r>
          </a:p>
        </p:txBody>
      </p:sp>
      <p:pic>
        <p:nvPicPr>
          <p:cNvPr id="17411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4879975" y="2532063"/>
            <a:ext cx="3508375" cy="2541587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755650" y="1528763"/>
            <a:ext cx="4546600" cy="4548187"/>
          </a:xfrm>
          <a:prstGeom prst="ellipse">
            <a:avLst/>
          </a:prstGeom>
          <a:solidFill>
            <a:srgbClr val="FFEDA6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8" name="Content Placeholder 4"/>
          <p:cNvSpPr>
            <a:spLocks noGrp="1"/>
          </p:cNvSpPr>
          <p:nvPr>
            <p:ph idx="1"/>
          </p:nvPr>
        </p:nvSpPr>
        <p:spPr>
          <a:xfrm>
            <a:off x="5302250" y="2532063"/>
            <a:ext cx="3086100" cy="2541587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 err="1"/>
              <a:t>C’est</a:t>
            </a:r>
            <a:r>
              <a:rPr lang="en-GB" altLang="en-US" sz="2400" dirty="0"/>
              <a:t>...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>
                <a:solidFill>
                  <a:srgbClr val="3399FF"/>
                </a:solidFill>
              </a:rPr>
              <a:t>un </a:t>
            </a:r>
            <a:r>
              <a:rPr lang="en-GB" altLang="en-US" sz="2400" dirty="0" err="1">
                <a:solidFill>
                  <a:srgbClr val="3399FF"/>
                </a:solidFill>
              </a:rPr>
              <a:t>oiseau</a:t>
            </a:r>
            <a:r>
              <a:rPr lang="en-GB" altLang="en-US" sz="2400" dirty="0" smtClean="0">
                <a:solidFill>
                  <a:srgbClr val="3399FF"/>
                </a:solidFill>
              </a:rPr>
              <a:t>.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endParaRPr lang="en-GB" altLang="en-US" sz="2400" dirty="0">
              <a:solidFill>
                <a:srgbClr val="3399FF"/>
              </a:solidFill>
            </a:endParaRP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 smtClean="0">
                <a:solidFill>
                  <a:srgbClr val="3399FF"/>
                </a:solidFill>
              </a:rPr>
              <a:t>A bird</a:t>
            </a:r>
            <a:endParaRPr lang="en-GB" altLang="en-US" sz="2400" dirty="0">
              <a:solidFill>
                <a:srgbClr val="3399FF"/>
              </a:solidFill>
            </a:endParaRPr>
          </a:p>
        </p:txBody>
      </p:sp>
      <p:pic>
        <p:nvPicPr>
          <p:cNvPr id="17415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9875" y="1854200"/>
            <a:ext cx="3027363" cy="3897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87413" y="15494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 nodeType="clickPar">
                      <p:stCondLst>
                        <p:cond delay="0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42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Qu’est-ce que c’est ?</a:t>
            </a:r>
          </a:p>
        </p:txBody>
      </p:sp>
      <p:pic>
        <p:nvPicPr>
          <p:cNvPr id="18435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4879975" y="2532063"/>
            <a:ext cx="3508375" cy="2541587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755650" y="1528763"/>
            <a:ext cx="4546600" cy="4548187"/>
          </a:xfrm>
          <a:prstGeom prst="ellipse">
            <a:avLst/>
          </a:prstGeom>
          <a:solidFill>
            <a:srgbClr val="FFEDA6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8" name="Content Placeholder 4"/>
          <p:cNvSpPr>
            <a:spLocks noGrp="1"/>
          </p:cNvSpPr>
          <p:nvPr>
            <p:ph idx="1"/>
          </p:nvPr>
        </p:nvSpPr>
        <p:spPr>
          <a:xfrm>
            <a:off x="5302250" y="2532063"/>
            <a:ext cx="3086100" cy="2541587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 err="1"/>
              <a:t>C’est</a:t>
            </a:r>
            <a:r>
              <a:rPr lang="en-GB" altLang="en-US" sz="2400" dirty="0"/>
              <a:t>...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 err="1">
                <a:solidFill>
                  <a:srgbClr val="DB5983"/>
                </a:solidFill>
              </a:rPr>
              <a:t>une</a:t>
            </a:r>
            <a:r>
              <a:rPr lang="en-GB" altLang="en-US" sz="2400" dirty="0">
                <a:solidFill>
                  <a:srgbClr val="DB5983"/>
                </a:solidFill>
              </a:rPr>
              <a:t> </a:t>
            </a:r>
            <a:r>
              <a:rPr lang="en-GB" altLang="en-US" sz="2400" dirty="0" err="1">
                <a:solidFill>
                  <a:srgbClr val="DB5983"/>
                </a:solidFill>
              </a:rPr>
              <a:t>souris</a:t>
            </a:r>
            <a:r>
              <a:rPr lang="en-GB" altLang="en-US" sz="2400" dirty="0" smtClean="0">
                <a:solidFill>
                  <a:srgbClr val="DB5983"/>
                </a:solidFill>
              </a:rPr>
              <a:t>.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endParaRPr lang="en-GB" altLang="en-US" sz="2400" dirty="0">
              <a:solidFill>
                <a:srgbClr val="DB5983"/>
              </a:solidFill>
            </a:endParaRP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 smtClean="0">
                <a:solidFill>
                  <a:srgbClr val="DB5983"/>
                </a:solidFill>
              </a:rPr>
              <a:t>A mouse</a:t>
            </a:r>
            <a:endParaRPr lang="en-GB" altLang="en-US" sz="2400" dirty="0">
              <a:solidFill>
                <a:srgbClr val="DB5983"/>
              </a:solidFill>
            </a:endParaRPr>
          </a:p>
        </p:txBody>
      </p:sp>
      <p:pic>
        <p:nvPicPr>
          <p:cNvPr id="18439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163" y="2354263"/>
            <a:ext cx="4240212" cy="271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1550" y="16811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 nodeType="clickPar">
                      <p:stCondLst>
                        <p:cond delay="0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19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Qu’est-ce que c’est ?</a:t>
            </a:r>
          </a:p>
        </p:txBody>
      </p:sp>
      <p:pic>
        <p:nvPicPr>
          <p:cNvPr id="19459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4879975" y="2532063"/>
            <a:ext cx="3508375" cy="2541587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755650" y="1528763"/>
            <a:ext cx="4546600" cy="4548187"/>
          </a:xfrm>
          <a:prstGeom prst="ellipse">
            <a:avLst/>
          </a:prstGeom>
          <a:solidFill>
            <a:srgbClr val="FFEDA6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8" name="Content Placeholder 4"/>
          <p:cNvSpPr>
            <a:spLocks noGrp="1"/>
          </p:cNvSpPr>
          <p:nvPr>
            <p:ph idx="1"/>
          </p:nvPr>
        </p:nvSpPr>
        <p:spPr>
          <a:xfrm>
            <a:off x="5302250" y="2532063"/>
            <a:ext cx="3086100" cy="2541587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 err="1"/>
              <a:t>C’est</a:t>
            </a:r>
            <a:r>
              <a:rPr lang="en-GB" altLang="en-US" sz="2400" dirty="0"/>
              <a:t>...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>
                <a:solidFill>
                  <a:srgbClr val="3399FF"/>
                </a:solidFill>
              </a:rPr>
              <a:t>un </a:t>
            </a:r>
            <a:r>
              <a:rPr lang="en-GB" altLang="en-US" sz="2400" dirty="0" err="1">
                <a:solidFill>
                  <a:srgbClr val="3399FF"/>
                </a:solidFill>
              </a:rPr>
              <a:t>cochon</a:t>
            </a:r>
            <a:r>
              <a:rPr lang="en-GB" altLang="en-US" sz="2400" dirty="0">
                <a:solidFill>
                  <a:srgbClr val="3399FF"/>
                </a:solidFill>
              </a:rPr>
              <a:t> </a:t>
            </a:r>
            <a:r>
              <a:rPr lang="en-GB" altLang="en-US" sz="2400" dirty="0" err="1">
                <a:solidFill>
                  <a:srgbClr val="3399FF"/>
                </a:solidFill>
              </a:rPr>
              <a:t>d’inde</a:t>
            </a:r>
            <a:r>
              <a:rPr lang="en-GB" altLang="en-US" sz="2400" dirty="0">
                <a:solidFill>
                  <a:srgbClr val="3399FF"/>
                </a:solidFill>
              </a:rPr>
              <a:t>.</a:t>
            </a:r>
          </a:p>
        </p:txBody>
      </p:sp>
      <p:pic>
        <p:nvPicPr>
          <p:cNvPr id="1946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763" y="2673350"/>
            <a:ext cx="4757737" cy="2506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54075" y="17494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 nodeType="clickPar">
                      <p:stCondLst>
                        <p:cond delay="0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215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Qu’est-ce que c’est ?</a:t>
            </a:r>
          </a:p>
        </p:txBody>
      </p:sp>
      <p:pic>
        <p:nvPicPr>
          <p:cNvPr id="20483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4879975" y="2532063"/>
            <a:ext cx="3508375" cy="2541587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755650" y="1528763"/>
            <a:ext cx="4546600" cy="4548187"/>
          </a:xfrm>
          <a:prstGeom prst="ellipse">
            <a:avLst/>
          </a:prstGeom>
          <a:solidFill>
            <a:srgbClr val="FFEDA6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8" name="Content Placeholder 4"/>
          <p:cNvSpPr>
            <a:spLocks noGrp="1"/>
          </p:cNvSpPr>
          <p:nvPr>
            <p:ph idx="1"/>
          </p:nvPr>
        </p:nvSpPr>
        <p:spPr>
          <a:xfrm>
            <a:off x="5302250" y="2532063"/>
            <a:ext cx="3086100" cy="2541587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 err="1"/>
              <a:t>C’est</a:t>
            </a:r>
            <a:r>
              <a:rPr lang="en-GB" altLang="en-US" sz="2400" dirty="0"/>
              <a:t>...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>
                <a:solidFill>
                  <a:srgbClr val="3399FF"/>
                </a:solidFill>
              </a:rPr>
              <a:t>un lapin</a:t>
            </a:r>
            <a:r>
              <a:rPr lang="en-GB" altLang="en-US" sz="2400" dirty="0" smtClean="0">
                <a:solidFill>
                  <a:srgbClr val="3399FF"/>
                </a:solidFill>
              </a:rPr>
              <a:t>.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endParaRPr lang="en-GB" altLang="en-US" sz="2400" dirty="0">
              <a:solidFill>
                <a:srgbClr val="3399FF"/>
              </a:solidFill>
            </a:endParaRP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 smtClean="0">
                <a:solidFill>
                  <a:srgbClr val="3399FF"/>
                </a:solidFill>
              </a:rPr>
              <a:t>A rabbit</a:t>
            </a:r>
            <a:endParaRPr lang="en-GB" altLang="en-US" sz="2400" dirty="0">
              <a:solidFill>
                <a:srgbClr val="3399FF"/>
              </a:solidFill>
            </a:endParaRPr>
          </a:p>
        </p:txBody>
      </p:sp>
      <p:pic>
        <p:nvPicPr>
          <p:cNvPr id="20487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1476375"/>
            <a:ext cx="4618037" cy="407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96950" y="17399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 nodeType="clickPar">
                      <p:stCondLst>
                        <p:cond delay="0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201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Qu’est-ce que c’est ?</a:t>
            </a:r>
          </a:p>
        </p:txBody>
      </p:sp>
      <p:pic>
        <p:nvPicPr>
          <p:cNvPr id="21507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4879975" y="2532063"/>
            <a:ext cx="3508375" cy="2541587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755650" y="1528763"/>
            <a:ext cx="4546600" cy="4548187"/>
          </a:xfrm>
          <a:prstGeom prst="ellipse">
            <a:avLst/>
          </a:prstGeom>
          <a:solidFill>
            <a:srgbClr val="FFEDA6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8" name="Content Placeholder 4"/>
          <p:cNvSpPr>
            <a:spLocks noGrp="1"/>
          </p:cNvSpPr>
          <p:nvPr>
            <p:ph idx="1"/>
          </p:nvPr>
        </p:nvSpPr>
        <p:spPr>
          <a:xfrm>
            <a:off x="5302250" y="2532063"/>
            <a:ext cx="3086100" cy="2541587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 err="1"/>
              <a:t>C’est</a:t>
            </a:r>
            <a:r>
              <a:rPr lang="en-GB" altLang="en-US" sz="2400" dirty="0"/>
              <a:t>...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>
                <a:solidFill>
                  <a:srgbClr val="3399FF"/>
                </a:solidFill>
              </a:rPr>
              <a:t>un serpent</a:t>
            </a:r>
            <a:r>
              <a:rPr lang="en-GB" altLang="en-US" sz="2400" dirty="0" smtClean="0">
                <a:solidFill>
                  <a:srgbClr val="3399FF"/>
                </a:solidFill>
              </a:rPr>
              <a:t>.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endParaRPr lang="en-GB" altLang="en-US" sz="2400" dirty="0">
              <a:solidFill>
                <a:srgbClr val="3399FF"/>
              </a:solidFill>
            </a:endParaRP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 smtClean="0">
                <a:solidFill>
                  <a:srgbClr val="3399FF"/>
                </a:solidFill>
              </a:rPr>
              <a:t>A snake</a:t>
            </a:r>
            <a:endParaRPr lang="en-GB" altLang="en-US" sz="2400" dirty="0">
              <a:solidFill>
                <a:srgbClr val="3399FF"/>
              </a:solidFill>
            </a:endParaRPr>
          </a:p>
        </p:txBody>
      </p:sp>
      <p:pic>
        <p:nvPicPr>
          <p:cNvPr id="21511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425" y="2652713"/>
            <a:ext cx="4794250" cy="2173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14400" y="16414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 nodeType="clickPar">
                      <p:stCondLst>
                        <p:cond delay="0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201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63041" y="1297577"/>
            <a:ext cx="62788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/>
              <a:t>Now challenge yourself to remember the French names of the animals. Say the names of the animals before checking that you are correct.</a:t>
            </a:r>
            <a:endParaRPr lang="en-GB" sz="2000" dirty="0"/>
          </a:p>
        </p:txBody>
      </p:sp>
      <p:pic>
        <p:nvPicPr>
          <p:cNvPr id="4" name="Picture 2"/>
          <p:cNvPicPr>
            <a:picLocks noChangeAspect="1"/>
          </p:cNvPicPr>
          <p:nvPr/>
        </p:nvPicPr>
        <p:blipFill>
          <a:blip r:embed="rId2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3374" y="2434999"/>
            <a:ext cx="1429116" cy="6478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361" y="2531958"/>
            <a:ext cx="394122" cy="394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"/>
          <p:cNvPicPr>
            <a:picLocks noChangeAspect="1"/>
          </p:cNvPicPr>
          <p:nvPr/>
        </p:nvPicPr>
        <p:blipFill>
          <a:blip r:embed="rId2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0107" y="3204592"/>
            <a:ext cx="1106545" cy="976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0196" y="3423042"/>
            <a:ext cx="408729" cy="4087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/>
          </p:cNvPicPr>
          <p:nvPr/>
        </p:nvPicPr>
        <p:blipFill>
          <a:blip r:embed="rId2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4803" y="2398713"/>
            <a:ext cx="1415460" cy="74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7284" y="2573623"/>
            <a:ext cx="437519" cy="4375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"/>
          <p:cNvPicPr>
            <a:picLocks noChangeAspect="1"/>
          </p:cNvPicPr>
          <p:nvPr/>
        </p:nvPicPr>
        <p:blipFill>
          <a:blip r:embed="rId2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9724" y="3308867"/>
            <a:ext cx="1360539" cy="8725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7284" y="3526386"/>
            <a:ext cx="437519" cy="4375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/>
          <p:cNvPicPr>
            <a:picLocks noChangeAspect="1"/>
          </p:cNvPicPr>
          <p:nvPr/>
        </p:nvPicPr>
        <p:blipFill>
          <a:blip r:embed="rId2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8376" y="4407314"/>
            <a:ext cx="830006" cy="1068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9415" y="4471283"/>
            <a:ext cx="470290" cy="470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"/>
          <p:cNvPicPr>
            <a:picLocks noChangeAspect="1"/>
          </p:cNvPicPr>
          <p:nvPr/>
        </p:nvPicPr>
        <p:blipFill>
          <a:blip r:embed="rId2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2707" y="2408572"/>
            <a:ext cx="1617239" cy="7358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5079" y="2531958"/>
            <a:ext cx="446500" cy="44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"/>
          <p:cNvPicPr>
            <a:picLocks noChangeAspect="1"/>
          </p:cNvPicPr>
          <p:nvPr/>
        </p:nvPicPr>
        <p:blipFill>
          <a:blip r:embed="rId2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0421" y="3361406"/>
            <a:ext cx="1236196" cy="9407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6853" y="3526386"/>
            <a:ext cx="505801" cy="505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"/>
          <p:cNvPicPr>
            <a:picLocks noChangeAspect="1"/>
          </p:cNvPicPr>
          <p:nvPr/>
        </p:nvPicPr>
        <p:blipFill>
          <a:blip r:embed="rId3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6274" y="4505474"/>
            <a:ext cx="1460049" cy="7824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8">
            <a:hlinkClick r:id="" action="ppaction://media"/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7157" y="4574549"/>
            <a:ext cx="455497" cy="4554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"/>
          <p:cNvPicPr>
            <a:picLocks noChangeAspect="1"/>
          </p:cNvPicPr>
          <p:nvPr/>
        </p:nvPicPr>
        <p:blipFill>
          <a:blip r:embed="rId3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6831" y="4345829"/>
            <a:ext cx="886323" cy="1250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>
            <a:hlinkClick r:id="" action="ppaction://media"/>
          </p:cNvPr>
          <p:cNvPicPr>
            <a:picLocks noChangeAspect="1"/>
          </p:cNvPicPr>
          <p:nvPr>
            <a:audioFile r:link="rId18"/>
            <p:extLst>
              <p:ext uri="{DAA4B4D4-6D71-4841-9C94-3DE7FCFB9230}">
                <p14:media xmlns:p14="http://schemas.microsoft.com/office/powerpoint/2010/main" r:embed="rId17"/>
              </p:ext>
            </p:extLst>
          </p:nvPr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4803" y="4596295"/>
            <a:ext cx="433751" cy="433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"/>
          <p:cNvPicPr>
            <a:picLocks noChangeAspect="1"/>
          </p:cNvPicPr>
          <p:nvPr/>
        </p:nvPicPr>
        <p:blipFill>
          <a:blip r:embed="rId3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5310" y="5384211"/>
            <a:ext cx="1119631" cy="107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2">
            <a:hlinkClick r:id="" action="ppaction://media"/>
          </p:cNvPr>
          <p:cNvPicPr>
            <a:picLocks noChangeAspect="1"/>
          </p:cNvPicPr>
          <p:nvPr>
            <a:audioFile r:link="rId20"/>
            <p:extLst>
              <p:ext uri="{DAA4B4D4-6D71-4841-9C94-3DE7FCFB9230}">
                <p14:media xmlns:p14="http://schemas.microsoft.com/office/powerpoint/2010/main" r:embed="rId19"/>
              </p:ext>
            </p:extLst>
          </p:nvPr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7572" y="5520156"/>
            <a:ext cx="445135" cy="445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1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019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215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193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422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1055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285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285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1422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1652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>
                <p:cTn id="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>
                <p:cTn id="5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audio>
              <p:cMediaNode vol="80000">
                <p:cTn id="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audio>
              <p:cMediaNode vol="80000">
                <p:cTn id="5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 dirty="0"/>
              <a:t>La </a:t>
            </a:r>
            <a:r>
              <a:rPr lang="en-GB" altLang="en-US" dirty="0" err="1"/>
              <a:t>grammaire</a:t>
            </a:r>
            <a:r>
              <a:rPr lang="en-GB" altLang="en-US" dirty="0"/>
              <a:t/>
            </a:r>
            <a:br>
              <a:rPr lang="en-GB" altLang="en-US" dirty="0"/>
            </a:br>
            <a:r>
              <a:rPr lang="en-GB" altLang="en-US" sz="2400" dirty="0"/>
              <a:t>(Grammar Point)</a:t>
            </a:r>
            <a:endParaRPr lang="en-GB" altLang="en-US" dirty="0"/>
          </a:p>
        </p:txBody>
      </p:sp>
      <p:pic>
        <p:nvPicPr>
          <p:cNvPr id="22531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ctangle 19"/>
          <p:cNvSpPr/>
          <p:nvPr/>
        </p:nvSpPr>
        <p:spPr>
          <a:xfrm>
            <a:off x="755650" y="2149475"/>
            <a:ext cx="7632700" cy="3462338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57406" flipH="1">
            <a:off x="2884488" y="1592263"/>
            <a:ext cx="1398587" cy="127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4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4038" y="1528763"/>
            <a:ext cx="1966912" cy="456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5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4663" y="3778250"/>
            <a:ext cx="2041525" cy="1960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6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1563" y="1752600"/>
            <a:ext cx="1444625" cy="4256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057406">
            <a:off x="5157788" y="1568450"/>
            <a:ext cx="1536700" cy="1398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Content Placeholder 4"/>
          <p:cNvSpPr>
            <a:spLocks noGrp="1"/>
          </p:cNvSpPr>
          <p:nvPr>
            <p:ph idx="1"/>
          </p:nvPr>
        </p:nvSpPr>
        <p:spPr>
          <a:xfrm>
            <a:off x="3017838" y="1557338"/>
            <a:ext cx="1300162" cy="1408112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dirty="0"/>
              <a:t>As-</a:t>
            </a:r>
            <a:r>
              <a:rPr lang="en-GB" altLang="en-US" dirty="0" err="1"/>
              <a:t>tu</a:t>
            </a:r>
            <a:r>
              <a:rPr lang="en-GB" altLang="en-US" dirty="0"/>
              <a:t> un animal?</a:t>
            </a:r>
            <a:endParaRPr lang="en-GB" altLang="en-US" dirty="0">
              <a:solidFill>
                <a:srgbClr val="3399FF"/>
              </a:solidFill>
            </a:endParaRPr>
          </a:p>
        </p:txBody>
      </p:sp>
      <p:sp>
        <p:nvSpPr>
          <p:cNvPr id="36" name="Content Placeholder 4"/>
          <p:cNvSpPr>
            <a:spLocks/>
          </p:cNvSpPr>
          <p:nvPr/>
        </p:nvSpPr>
        <p:spPr bwMode="auto">
          <a:xfrm>
            <a:off x="5102225" y="1597025"/>
            <a:ext cx="1473200" cy="1408113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dirty="0" err="1">
                <a:latin typeface="Twinkl" pitchFamily="2" charset="0"/>
              </a:rPr>
              <a:t>Oui</a:t>
            </a:r>
            <a:r>
              <a:rPr lang="en-GB" altLang="en-US" dirty="0">
                <a:latin typeface="Twinkl" pitchFamily="2" charset="0"/>
              </a:rPr>
              <a:t>, </a:t>
            </a:r>
            <a:r>
              <a:rPr lang="en-GB" altLang="en-US" dirty="0" err="1">
                <a:latin typeface="Twinkl" pitchFamily="2" charset="0"/>
              </a:rPr>
              <a:t>j’ai</a:t>
            </a:r>
            <a:r>
              <a:rPr lang="en-GB" altLang="en-US" dirty="0">
                <a:latin typeface="Twinkl" pitchFamily="2" charset="0"/>
              </a:rPr>
              <a:t> un </a:t>
            </a:r>
            <a:r>
              <a:rPr lang="en-GB" altLang="en-US" dirty="0" err="1">
                <a:latin typeface="Twinkl" pitchFamily="2" charset="0"/>
              </a:rPr>
              <a:t>chien</a:t>
            </a:r>
            <a:r>
              <a:rPr lang="en-GB" altLang="en-US" dirty="0">
                <a:latin typeface="Twinkl" pitchFamily="2" charset="0"/>
              </a:rPr>
              <a:t>.</a:t>
            </a:r>
            <a:endParaRPr lang="en-GB" altLang="en-US" dirty="0">
              <a:solidFill>
                <a:srgbClr val="3399FF"/>
              </a:solidFill>
              <a:latin typeface="Twinkl" pitchFamily="2" charset="0"/>
            </a:endParaRPr>
          </a:p>
        </p:txBody>
      </p:sp>
      <p:pic>
        <p:nvPicPr>
          <p:cNvPr id="12" name="Play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87425" y="16906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853120" y="3230913"/>
            <a:ext cx="20162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You have an animal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4513288" y="2927906"/>
            <a:ext cx="18132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Yes, I have a dog.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 nodeType="clickPar">
                      <p:stCondLst>
                        <p:cond delay="0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183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3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 dirty="0" smtClean="0"/>
              <a:t>Practise the conversation             using difference animals</a:t>
            </a:r>
            <a:endParaRPr lang="en-GB" altLang="en-US" sz="1400" dirty="0"/>
          </a:p>
        </p:txBody>
      </p:sp>
      <p:pic>
        <p:nvPicPr>
          <p:cNvPr id="23555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3556" name="Group 36"/>
          <p:cNvGrpSpPr>
            <a:grpSpLocks/>
          </p:cNvGrpSpPr>
          <p:nvPr/>
        </p:nvGrpSpPr>
        <p:grpSpPr bwMode="auto">
          <a:xfrm>
            <a:off x="6115050" y="3844925"/>
            <a:ext cx="1096963" cy="1093788"/>
            <a:chOff x="755651" y="1529395"/>
            <a:chExt cx="1477751" cy="1472750"/>
          </a:xfrm>
        </p:grpSpPr>
        <p:sp>
          <p:nvSpPr>
            <p:cNvPr id="3" name="Rectangle 2"/>
            <p:cNvSpPr/>
            <p:nvPr/>
          </p:nvSpPr>
          <p:spPr>
            <a:xfrm>
              <a:off x="755651" y="1529395"/>
              <a:ext cx="1477751" cy="1472750"/>
            </a:xfrm>
            <a:prstGeom prst="rect">
              <a:avLst/>
            </a:prstGeom>
            <a:solidFill>
              <a:srgbClr val="BEE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pic>
          <p:nvPicPr>
            <p:cNvPr id="23600" name="Picture 6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3480" y="1737051"/>
              <a:ext cx="1399922" cy="11036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3557" name="Group 43"/>
          <p:cNvGrpSpPr>
            <a:grpSpLocks/>
          </p:cNvGrpSpPr>
          <p:nvPr/>
        </p:nvGrpSpPr>
        <p:grpSpPr bwMode="auto">
          <a:xfrm>
            <a:off x="7291388" y="4999038"/>
            <a:ext cx="1096962" cy="1093787"/>
            <a:chOff x="6910598" y="4620075"/>
            <a:chExt cx="1477751" cy="1472750"/>
          </a:xfrm>
        </p:grpSpPr>
        <p:sp>
          <p:nvSpPr>
            <p:cNvPr id="26" name="Rectangle 25"/>
            <p:cNvSpPr/>
            <p:nvPr/>
          </p:nvSpPr>
          <p:spPr>
            <a:xfrm>
              <a:off x="6910598" y="4620075"/>
              <a:ext cx="1477751" cy="1472750"/>
            </a:xfrm>
            <a:prstGeom prst="rect">
              <a:avLst/>
            </a:prstGeom>
            <a:solidFill>
              <a:srgbClr val="BEE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pic>
          <p:nvPicPr>
            <p:cNvPr id="23598" name="Picture 31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31979" y="4731990"/>
              <a:ext cx="1356370" cy="12489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3558" name="Group 48"/>
          <p:cNvGrpSpPr>
            <a:grpSpLocks/>
          </p:cNvGrpSpPr>
          <p:nvPr/>
        </p:nvGrpSpPr>
        <p:grpSpPr bwMode="auto">
          <a:xfrm>
            <a:off x="4960938" y="2690813"/>
            <a:ext cx="1098550" cy="1093787"/>
            <a:chOff x="2294387" y="3074735"/>
            <a:chExt cx="1477751" cy="1472750"/>
          </a:xfrm>
        </p:grpSpPr>
        <p:sp>
          <p:nvSpPr>
            <p:cNvPr id="28" name="Rectangle 27"/>
            <p:cNvSpPr/>
            <p:nvPr/>
          </p:nvSpPr>
          <p:spPr>
            <a:xfrm>
              <a:off x="2294387" y="3074735"/>
              <a:ext cx="1477751" cy="1472750"/>
            </a:xfrm>
            <a:prstGeom prst="rect">
              <a:avLst/>
            </a:prstGeom>
            <a:solidFill>
              <a:srgbClr val="BEE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pic>
          <p:nvPicPr>
            <p:cNvPr id="23596" name="Picture 1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26173" y="3121146"/>
              <a:ext cx="1445965" cy="14263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3559" name="Group 51"/>
          <p:cNvGrpSpPr>
            <a:grpSpLocks/>
          </p:cNvGrpSpPr>
          <p:nvPr/>
        </p:nvGrpSpPr>
        <p:grpSpPr bwMode="auto">
          <a:xfrm>
            <a:off x="4960938" y="1536700"/>
            <a:ext cx="1098550" cy="1093788"/>
            <a:chOff x="2294388" y="1529395"/>
            <a:chExt cx="1477751" cy="1472750"/>
          </a:xfrm>
        </p:grpSpPr>
        <p:sp>
          <p:nvSpPr>
            <p:cNvPr id="18" name="Rectangle 17"/>
            <p:cNvSpPr/>
            <p:nvPr/>
          </p:nvSpPr>
          <p:spPr>
            <a:xfrm>
              <a:off x="2294388" y="1529395"/>
              <a:ext cx="1477751" cy="1472750"/>
            </a:xfrm>
            <a:prstGeom prst="rect">
              <a:avLst/>
            </a:prstGeom>
            <a:solidFill>
              <a:srgbClr val="FFED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pic>
          <p:nvPicPr>
            <p:cNvPr id="23594" name="Picture 4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19519" y="1575806"/>
              <a:ext cx="1352619" cy="14263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3560" name="Group 50"/>
          <p:cNvGrpSpPr>
            <a:grpSpLocks/>
          </p:cNvGrpSpPr>
          <p:nvPr/>
        </p:nvGrpSpPr>
        <p:grpSpPr bwMode="auto">
          <a:xfrm>
            <a:off x="6126163" y="1536700"/>
            <a:ext cx="1096962" cy="1093788"/>
            <a:chOff x="3833125" y="1529394"/>
            <a:chExt cx="1477751" cy="1472751"/>
          </a:xfrm>
        </p:grpSpPr>
        <p:sp>
          <p:nvSpPr>
            <p:cNvPr id="19" name="Rectangle 18"/>
            <p:cNvSpPr/>
            <p:nvPr/>
          </p:nvSpPr>
          <p:spPr>
            <a:xfrm>
              <a:off x="3833125" y="1529394"/>
              <a:ext cx="1477751" cy="1472751"/>
            </a:xfrm>
            <a:prstGeom prst="rect">
              <a:avLst/>
            </a:prstGeom>
            <a:solidFill>
              <a:srgbClr val="BEE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pic>
          <p:nvPicPr>
            <p:cNvPr id="23592" name="Picture 7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82419" y="1529394"/>
              <a:ext cx="1328456" cy="13807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3561" name="Group 49"/>
          <p:cNvGrpSpPr>
            <a:grpSpLocks/>
          </p:cNvGrpSpPr>
          <p:nvPr/>
        </p:nvGrpSpPr>
        <p:grpSpPr bwMode="auto">
          <a:xfrm>
            <a:off x="7291388" y="1536700"/>
            <a:ext cx="1096962" cy="1093788"/>
            <a:chOff x="5371861" y="1529395"/>
            <a:chExt cx="1477752" cy="1472750"/>
          </a:xfrm>
        </p:grpSpPr>
        <p:sp>
          <p:nvSpPr>
            <p:cNvPr id="20" name="Rectangle 19"/>
            <p:cNvSpPr/>
            <p:nvPr/>
          </p:nvSpPr>
          <p:spPr>
            <a:xfrm>
              <a:off x="5371861" y="1529395"/>
              <a:ext cx="1477752" cy="1472750"/>
            </a:xfrm>
            <a:prstGeom prst="rect">
              <a:avLst/>
            </a:prstGeom>
            <a:solidFill>
              <a:srgbClr val="FFED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pic>
          <p:nvPicPr>
            <p:cNvPr id="23590" name="Picture 8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-3545"/>
            <a:stretch>
              <a:fillRect/>
            </a:stretch>
          </p:blipFill>
          <p:spPr bwMode="auto">
            <a:xfrm>
              <a:off x="5371861" y="1803679"/>
              <a:ext cx="1417982" cy="11790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3562" name="Group 45"/>
          <p:cNvGrpSpPr>
            <a:grpSpLocks/>
          </p:cNvGrpSpPr>
          <p:nvPr/>
        </p:nvGrpSpPr>
        <p:grpSpPr bwMode="auto">
          <a:xfrm>
            <a:off x="7291388" y="2690813"/>
            <a:ext cx="1096962" cy="1093787"/>
            <a:chOff x="6910599" y="1529395"/>
            <a:chExt cx="1477751" cy="1472750"/>
          </a:xfrm>
        </p:grpSpPr>
        <p:sp>
          <p:nvSpPr>
            <p:cNvPr id="21" name="Rectangle 20"/>
            <p:cNvSpPr/>
            <p:nvPr/>
          </p:nvSpPr>
          <p:spPr>
            <a:xfrm>
              <a:off x="6910599" y="1529395"/>
              <a:ext cx="1477751" cy="1472750"/>
            </a:xfrm>
            <a:prstGeom prst="rect">
              <a:avLst/>
            </a:prstGeom>
            <a:solidFill>
              <a:srgbClr val="BEE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pic>
          <p:nvPicPr>
            <p:cNvPr id="23588" name="Picture 9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57710" y="1575806"/>
              <a:ext cx="1430639" cy="14263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3563" name="Group 44"/>
          <p:cNvGrpSpPr>
            <a:grpSpLocks/>
          </p:cNvGrpSpPr>
          <p:nvPr/>
        </p:nvGrpSpPr>
        <p:grpSpPr bwMode="auto">
          <a:xfrm>
            <a:off x="7291388" y="3844925"/>
            <a:ext cx="1096962" cy="1093788"/>
            <a:chOff x="6910598" y="3074735"/>
            <a:chExt cx="1477751" cy="1472751"/>
          </a:xfrm>
        </p:grpSpPr>
        <p:sp>
          <p:nvSpPr>
            <p:cNvPr id="31" name="Rectangle 30"/>
            <p:cNvSpPr/>
            <p:nvPr/>
          </p:nvSpPr>
          <p:spPr>
            <a:xfrm>
              <a:off x="6910598" y="3074735"/>
              <a:ext cx="1477751" cy="1472751"/>
            </a:xfrm>
            <a:prstGeom prst="rect">
              <a:avLst/>
            </a:prstGeom>
            <a:solidFill>
              <a:srgbClr val="FFED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pic>
          <p:nvPicPr>
            <p:cNvPr id="23586" name="Picture 10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41854" y="3137182"/>
              <a:ext cx="1446495" cy="14103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3564" name="Group 47"/>
          <p:cNvGrpSpPr>
            <a:grpSpLocks/>
          </p:cNvGrpSpPr>
          <p:nvPr/>
        </p:nvGrpSpPr>
        <p:grpSpPr bwMode="auto">
          <a:xfrm>
            <a:off x="6126163" y="2690813"/>
            <a:ext cx="1096962" cy="1093787"/>
            <a:chOff x="3833124" y="3074735"/>
            <a:chExt cx="1477752" cy="1472750"/>
          </a:xfrm>
        </p:grpSpPr>
        <p:sp>
          <p:nvSpPr>
            <p:cNvPr id="29" name="Rectangle 28"/>
            <p:cNvSpPr/>
            <p:nvPr/>
          </p:nvSpPr>
          <p:spPr>
            <a:xfrm>
              <a:off x="3833124" y="3074735"/>
              <a:ext cx="1477752" cy="1472750"/>
            </a:xfrm>
            <a:prstGeom prst="rect">
              <a:avLst/>
            </a:prstGeom>
            <a:solidFill>
              <a:srgbClr val="FFED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pic>
          <p:nvPicPr>
            <p:cNvPr id="23584" name="Picture 11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20742" y="3121146"/>
              <a:ext cx="1290134" cy="14069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3565" name="Group 38"/>
          <p:cNvGrpSpPr>
            <a:grpSpLocks/>
          </p:cNvGrpSpPr>
          <p:nvPr/>
        </p:nvGrpSpPr>
        <p:grpSpPr bwMode="auto">
          <a:xfrm>
            <a:off x="6126163" y="4999038"/>
            <a:ext cx="1096962" cy="1093787"/>
            <a:chOff x="755649" y="3074734"/>
            <a:chExt cx="1477752" cy="1472751"/>
          </a:xfrm>
        </p:grpSpPr>
        <p:sp>
          <p:nvSpPr>
            <p:cNvPr id="27" name="Rectangle 26"/>
            <p:cNvSpPr/>
            <p:nvPr/>
          </p:nvSpPr>
          <p:spPr>
            <a:xfrm>
              <a:off x="755649" y="3074734"/>
              <a:ext cx="1477752" cy="1472751"/>
            </a:xfrm>
            <a:prstGeom prst="rect">
              <a:avLst/>
            </a:prstGeom>
            <a:solidFill>
              <a:srgbClr val="FFED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pic>
          <p:nvPicPr>
            <p:cNvPr id="23582" name="Picture 12"/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649" y="3074734"/>
              <a:ext cx="1477751" cy="14727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3566" name="Group 39"/>
          <p:cNvGrpSpPr>
            <a:grpSpLocks/>
          </p:cNvGrpSpPr>
          <p:nvPr/>
        </p:nvGrpSpPr>
        <p:grpSpPr bwMode="auto">
          <a:xfrm>
            <a:off x="4960938" y="4999038"/>
            <a:ext cx="1098550" cy="1093787"/>
            <a:chOff x="755650" y="4620075"/>
            <a:chExt cx="1477751" cy="1472751"/>
          </a:xfrm>
        </p:grpSpPr>
        <p:sp>
          <p:nvSpPr>
            <p:cNvPr id="22" name="Rectangle 21"/>
            <p:cNvSpPr/>
            <p:nvPr/>
          </p:nvSpPr>
          <p:spPr>
            <a:xfrm>
              <a:off x="755650" y="4620075"/>
              <a:ext cx="1477751" cy="1472751"/>
            </a:xfrm>
            <a:prstGeom prst="rect">
              <a:avLst/>
            </a:prstGeom>
            <a:solidFill>
              <a:srgbClr val="BEE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pic>
          <p:nvPicPr>
            <p:cNvPr id="23580" name="Picture 13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3677" y="4686708"/>
              <a:ext cx="1369723" cy="14061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3" name="Rectangle 52"/>
          <p:cNvSpPr/>
          <p:nvPr/>
        </p:nvSpPr>
        <p:spPr>
          <a:xfrm>
            <a:off x="755650" y="2149475"/>
            <a:ext cx="4127500" cy="3462338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grpSp>
        <p:nvGrpSpPr>
          <p:cNvPr id="23568" name="Group 40"/>
          <p:cNvGrpSpPr>
            <a:grpSpLocks/>
          </p:cNvGrpSpPr>
          <p:nvPr/>
        </p:nvGrpSpPr>
        <p:grpSpPr bwMode="auto">
          <a:xfrm>
            <a:off x="4960938" y="3844925"/>
            <a:ext cx="1098550" cy="1093788"/>
            <a:chOff x="2294387" y="4620075"/>
            <a:chExt cx="1477752" cy="1472751"/>
          </a:xfrm>
        </p:grpSpPr>
        <p:sp>
          <p:nvSpPr>
            <p:cNvPr id="23" name="Rectangle 22"/>
            <p:cNvSpPr/>
            <p:nvPr/>
          </p:nvSpPr>
          <p:spPr>
            <a:xfrm>
              <a:off x="2294387" y="4620075"/>
              <a:ext cx="1477752" cy="1472751"/>
            </a:xfrm>
            <a:prstGeom prst="rect">
              <a:avLst/>
            </a:prstGeom>
            <a:solidFill>
              <a:srgbClr val="FFED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pic>
          <p:nvPicPr>
            <p:cNvPr id="23578" name="Picture 14"/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605" t="-1601"/>
            <a:stretch>
              <a:fillRect/>
            </a:stretch>
          </p:blipFill>
          <p:spPr bwMode="auto">
            <a:xfrm>
              <a:off x="2338598" y="4669104"/>
              <a:ext cx="1433541" cy="14237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54" name="Picture 53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57406" flipH="1">
            <a:off x="1857375" y="1670050"/>
            <a:ext cx="1225550" cy="111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70" name="Picture 34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750" y="1563688"/>
            <a:ext cx="1966913" cy="456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057406">
            <a:off x="2895600" y="1825625"/>
            <a:ext cx="1135063" cy="103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72" name="Picture 35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299" b="-581"/>
          <a:stretch>
            <a:fillRect/>
          </a:stretch>
        </p:blipFill>
        <p:spPr bwMode="auto">
          <a:xfrm>
            <a:off x="3394393" y="1812925"/>
            <a:ext cx="1444625" cy="427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" name="Content Placeholder 4"/>
          <p:cNvSpPr>
            <a:spLocks/>
          </p:cNvSpPr>
          <p:nvPr/>
        </p:nvSpPr>
        <p:spPr bwMode="auto">
          <a:xfrm>
            <a:off x="2720975" y="1855788"/>
            <a:ext cx="1341438" cy="1008062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dirty="0" err="1">
                <a:latin typeface="Twinkl" pitchFamily="2" charset="0"/>
              </a:rPr>
              <a:t>Oui</a:t>
            </a:r>
            <a:r>
              <a:rPr lang="en-GB" altLang="en-US" dirty="0">
                <a:latin typeface="Twinkl" pitchFamily="2" charset="0"/>
              </a:rPr>
              <a:t>, </a:t>
            </a:r>
            <a:r>
              <a:rPr lang="en-GB" altLang="en-US" dirty="0" err="1">
                <a:latin typeface="Twinkl" pitchFamily="2" charset="0"/>
              </a:rPr>
              <a:t>j’ai</a:t>
            </a:r>
            <a:r>
              <a:rPr lang="en-GB" altLang="en-US" dirty="0">
                <a:latin typeface="Twinkl" pitchFamily="2" charset="0"/>
              </a:rPr>
              <a:t> un/</a:t>
            </a:r>
            <a:r>
              <a:rPr lang="en-GB" altLang="en-US" dirty="0" err="1">
                <a:latin typeface="Twinkl" pitchFamily="2" charset="0"/>
              </a:rPr>
              <a:t>une</a:t>
            </a:r>
            <a:r>
              <a:rPr lang="en-GB" altLang="en-US" dirty="0">
                <a:latin typeface="Twinkl" pitchFamily="2" charset="0"/>
              </a:rPr>
              <a:t>...</a:t>
            </a:r>
            <a:endParaRPr lang="en-GB" altLang="en-US" dirty="0">
              <a:solidFill>
                <a:srgbClr val="3399FF"/>
              </a:solidFill>
              <a:latin typeface="Twinkl" pitchFamily="2" charset="0"/>
            </a:endParaRPr>
          </a:p>
        </p:txBody>
      </p:sp>
      <p:sp>
        <p:nvSpPr>
          <p:cNvPr id="55" name="Content Placeholder 4"/>
          <p:cNvSpPr>
            <a:spLocks noGrp="1"/>
          </p:cNvSpPr>
          <p:nvPr>
            <p:ph idx="1"/>
          </p:nvPr>
        </p:nvSpPr>
        <p:spPr>
          <a:xfrm>
            <a:off x="1820863" y="1757363"/>
            <a:ext cx="1350962" cy="984250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dirty="0"/>
              <a:t>As-</a:t>
            </a:r>
            <a:r>
              <a:rPr lang="en-GB" altLang="en-US" dirty="0" err="1"/>
              <a:t>tu</a:t>
            </a:r>
            <a:r>
              <a:rPr lang="en-GB" altLang="en-US" dirty="0"/>
              <a:t> un animal ?</a:t>
            </a:r>
            <a:endParaRPr lang="en-GB" altLang="en-US" dirty="0">
              <a:solidFill>
                <a:srgbClr val="3399FF"/>
              </a:solidFill>
            </a:endParaRPr>
          </a:p>
        </p:txBody>
      </p:sp>
      <p:pic>
        <p:nvPicPr>
          <p:cNvPr id="47" name="Play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46163" y="16176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 nodeType="clickPar">
                      <p:stCondLst>
                        <p:cond delay="0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183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5"/>
          <p:cNvSpPr>
            <a:spLocks noGrp="1"/>
          </p:cNvSpPr>
          <p:nvPr>
            <p:ph type="title"/>
          </p:nvPr>
        </p:nvSpPr>
        <p:spPr>
          <a:xfrm>
            <a:off x="1317625" y="485775"/>
            <a:ext cx="6676844" cy="1042988"/>
          </a:xfrm>
        </p:spPr>
        <p:txBody>
          <a:bodyPr>
            <a:noAutofit/>
          </a:bodyPr>
          <a:lstStyle/>
          <a:p>
            <a:pPr algn="ctr" eaLnBrk="1" hangingPunct="1">
              <a:defRPr/>
            </a:pPr>
            <a:r>
              <a:rPr lang="en-GB" altLang="en-US" sz="3200" dirty="0" smtClean="0"/>
              <a:t>Practise the conversation and say you don’t have an animal</a:t>
            </a:r>
            <a:endParaRPr lang="en-GB" altLang="en-US" sz="3200" dirty="0"/>
          </a:p>
        </p:txBody>
      </p:sp>
      <p:pic>
        <p:nvPicPr>
          <p:cNvPr id="24579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ctangle 19"/>
          <p:cNvSpPr/>
          <p:nvPr/>
        </p:nvSpPr>
        <p:spPr>
          <a:xfrm>
            <a:off x="755650" y="2149475"/>
            <a:ext cx="7632700" cy="3462338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57406" flipH="1">
            <a:off x="2390775" y="1601788"/>
            <a:ext cx="1397000" cy="1271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2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7625" y="1528763"/>
            <a:ext cx="1966913" cy="456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057406">
            <a:off x="4017963" y="1754188"/>
            <a:ext cx="1536700" cy="1398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Content Placeholder 4"/>
          <p:cNvSpPr>
            <a:spLocks noGrp="1"/>
          </p:cNvSpPr>
          <p:nvPr>
            <p:ph idx="1"/>
          </p:nvPr>
        </p:nvSpPr>
        <p:spPr>
          <a:xfrm>
            <a:off x="2511425" y="1557338"/>
            <a:ext cx="1349375" cy="1408112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dirty="0"/>
              <a:t>As-</a:t>
            </a:r>
            <a:r>
              <a:rPr lang="en-GB" altLang="en-US" dirty="0" err="1"/>
              <a:t>tu</a:t>
            </a:r>
            <a:r>
              <a:rPr lang="en-GB" altLang="en-US" dirty="0"/>
              <a:t> un animal ?</a:t>
            </a:r>
            <a:endParaRPr lang="en-GB" altLang="en-US" dirty="0">
              <a:solidFill>
                <a:srgbClr val="3399FF"/>
              </a:solidFill>
            </a:endParaRPr>
          </a:p>
        </p:txBody>
      </p:sp>
      <p:sp>
        <p:nvSpPr>
          <p:cNvPr id="36" name="Content Placeholder 4"/>
          <p:cNvSpPr>
            <a:spLocks/>
          </p:cNvSpPr>
          <p:nvPr/>
        </p:nvSpPr>
        <p:spPr bwMode="auto">
          <a:xfrm>
            <a:off x="3960813" y="1793875"/>
            <a:ext cx="1473200" cy="1408113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fr-FR" altLang="en-US" dirty="0">
                <a:latin typeface="Twinkl" pitchFamily="2" charset="0"/>
              </a:rPr>
              <a:t>Non, je n’ai pas d’animal.</a:t>
            </a:r>
          </a:p>
        </p:txBody>
      </p:sp>
      <p:pic>
        <p:nvPicPr>
          <p:cNvPr id="24586" name="Pictur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9075" y="1752600"/>
            <a:ext cx="1138238" cy="4256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7" name="Picture 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2363" y="1628775"/>
            <a:ext cx="1914525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8" name="Picture 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8625" y="1719263"/>
            <a:ext cx="1076325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lay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7088" y="1628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3485822" y="3230658"/>
            <a:ext cx="21050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No, I don’t have an animal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 nodeType="clickPar">
                      <p:stCondLst>
                        <p:cond delay="0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201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4645025" y="3240088"/>
            <a:ext cx="3743325" cy="2852737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55650" y="3240088"/>
            <a:ext cx="3743325" cy="2852737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5604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 dirty="0" smtClean="0"/>
              <a:t>You have used </a:t>
            </a:r>
            <a:r>
              <a:rPr lang="en-GB" altLang="en-US" dirty="0" err="1" smtClean="0"/>
              <a:t>J’ai</a:t>
            </a:r>
            <a:r>
              <a:rPr lang="en-GB" altLang="en-US" dirty="0" smtClean="0"/>
              <a:t> before when you’ve said your age! </a:t>
            </a:r>
            <a:endParaRPr lang="en-GB" altLang="en-US" sz="1400" dirty="0"/>
          </a:p>
        </p:txBody>
      </p:sp>
      <p:sp>
        <p:nvSpPr>
          <p:cNvPr id="11" name="Rectangle 10"/>
          <p:cNvSpPr/>
          <p:nvPr/>
        </p:nvSpPr>
        <p:spPr>
          <a:xfrm>
            <a:off x="755650" y="1528763"/>
            <a:ext cx="7632700" cy="1582737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25606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6463" y="3111500"/>
            <a:ext cx="2401887" cy="298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7950" y="3552825"/>
            <a:ext cx="1611313" cy="146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Content Placeholder 4"/>
          <p:cNvSpPr>
            <a:spLocks/>
          </p:cNvSpPr>
          <p:nvPr/>
        </p:nvSpPr>
        <p:spPr bwMode="auto">
          <a:xfrm>
            <a:off x="5148263" y="3597275"/>
            <a:ext cx="1493837" cy="1376363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dirty="0" err="1">
                <a:latin typeface="Twinkl" pitchFamily="2" charset="0"/>
              </a:rPr>
              <a:t>J’ai</a:t>
            </a:r>
            <a:r>
              <a:rPr lang="en-GB" altLang="en-US" dirty="0">
                <a:latin typeface="Twinkl" pitchFamily="2" charset="0"/>
              </a:rPr>
              <a:t> dix ans.</a:t>
            </a:r>
          </a:p>
        </p:txBody>
      </p:sp>
      <p:sp>
        <p:nvSpPr>
          <p:cNvPr id="25609" name="Content Placeholder 4"/>
          <p:cNvSpPr>
            <a:spLocks/>
          </p:cNvSpPr>
          <p:nvPr/>
        </p:nvSpPr>
        <p:spPr bwMode="auto">
          <a:xfrm>
            <a:off x="755650" y="1528763"/>
            <a:ext cx="7632700" cy="1582737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dirty="0">
                <a:latin typeface="Twinkl" pitchFamily="2" charset="0"/>
              </a:rPr>
              <a:t>Where might you have heard ‘</a:t>
            </a:r>
            <a:r>
              <a:rPr lang="en-GB" altLang="en-US" dirty="0" err="1">
                <a:latin typeface="Twinkl" pitchFamily="2" charset="0"/>
              </a:rPr>
              <a:t>J’ai</a:t>
            </a:r>
            <a:r>
              <a:rPr lang="en-GB" altLang="en-US" dirty="0">
                <a:latin typeface="Twinkl" pitchFamily="2" charset="0"/>
              </a:rPr>
              <a:t>…’ before</a:t>
            </a:r>
            <a:r>
              <a:rPr lang="en-GB" altLang="en-US" dirty="0" smtClean="0">
                <a:latin typeface="Twinkl" pitchFamily="2" charset="0"/>
              </a:rPr>
              <a:t>?</a:t>
            </a:r>
          </a:p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dirty="0" smtClean="0">
                <a:latin typeface="Twinkl" pitchFamily="2" charset="0"/>
              </a:rPr>
              <a:t>It means ‘I have…’</a:t>
            </a:r>
            <a:endParaRPr lang="en-GB" altLang="en-US" dirty="0">
              <a:latin typeface="Twinkl" pitchFamily="2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8738" y="3484563"/>
            <a:ext cx="2597150" cy="2363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1" name="Whole Class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8688" y="17097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78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9496" y="2159726"/>
            <a:ext cx="627888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Practise the conversation with someone in your house choosing a different animals each time. 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3450928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59725" y="1297578"/>
            <a:ext cx="511261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 smtClean="0"/>
              <a:t>Now complete the tasks</a:t>
            </a:r>
            <a:endParaRPr lang="en-GB" sz="40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1016190" y="2598819"/>
            <a:ext cx="3505561" cy="254827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4234077" y="2676514"/>
            <a:ext cx="3431179" cy="2467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1368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1477</TotalTime>
  <Words>424</Words>
  <Application>Microsoft Office PowerPoint</Application>
  <PresentationFormat>On-screen Show (4:3)</PresentationFormat>
  <Paragraphs>109</Paragraphs>
  <Slides>25</Slides>
  <Notes>1</Notes>
  <HiddenSlides>0</HiddenSlides>
  <MMClips>24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3" baseType="lpstr">
      <vt:lpstr>Twinkl</vt:lpstr>
      <vt:lpstr>Sassoon Infant Md</vt:lpstr>
      <vt:lpstr>Calibri</vt:lpstr>
      <vt:lpstr>Comic Sans MS</vt:lpstr>
      <vt:lpstr>Sassoon Infant Rg</vt:lpstr>
      <vt:lpstr>Tuffy-TTF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Our Pets</vt:lpstr>
      <vt:lpstr>Introduction</vt:lpstr>
      <vt:lpstr>What to do!</vt:lpstr>
      <vt:lpstr>Qu’est-ce que c’est ?</vt:lpstr>
      <vt:lpstr>Qu’est-ce que c’est ?</vt:lpstr>
      <vt:lpstr>Qu’est-ce que c’est ?</vt:lpstr>
      <vt:lpstr>Qu’est-ce que c’est ?</vt:lpstr>
      <vt:lpstr>Qu’est-ce que c’est ?</vt:lpstr>
      <vt:lpstr>Qu’est-ce que c’est ?</vt:lpstr>
      <vt:lpstr>Qu’est-ce que c’est ?</vt:lpstr>
      <vt:lpstr>Qu’est-ce que c’est ?</vt:lpstr>
      <vt:lpstr>Qu’est-ce que c’est ?</vt:lpstr>
      <vt:lpstr>Qu’est-ce que c’est ?</vt:lpstr>
      <vt:lpstr>PowerPoint Presentation</vt:lpstr>
      <vt:lpstr>La grammaire (Grammar Point)</vt:lpstr>
      <vt:lpstr>Practise the conversation             using difference animals</vt:lpstr>
      <vt:lpstr>Practise the conversation and say you don’t have an animal</vt:lpstr>
      <vt:lpstr>You have used J’ai before when you’ve said your age! 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Lloyd Viney</cp:lastModifiedBy>
  <cp:revision>119</cp:revision>
  <dcterms:created xsi:type="dcterms:W3CDTF">2014-10-01T16:09:27Z</dcterms:created>
  <dcterms:modified xsi:type="dcterms:W3CDTF">2021-01-07T14:46:30Z</dcterms:modified>
</cp:coreProperties>
</file>