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10160000" cy="15786100"/>
  <p:notesSz cx="6858000" cy="9144000"/>
  <p:embeddedFontLst>
    <p:embeddedFont>
      <p:font typeface="Calibri Light" panose="020F0302020204030204" pitchFamily="34" charset="0"/>
      <p:regular r:id="rId34"/>
      <p:italic r:id="rId35"/>
    </p:embeddedFont>
    <p:embeddedFont>
      <p:font typeface="Calibri" panose="020F0502020204030204" pitchFamily="34" charset="0"/>
      <p:regular r:id="rId36"/>
      <p:bold r:id="rId37"/>
      <p:italic r:id="rId38"/>
      <p:bold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70000" y="2583514"/>
            <a:ext cx="7620000" cy="5495901"/>
          </a:xfrm>
        </p:spPr>
        <p:txBody>
          <a:bodyPr anchor="b"/>
          <a:lstStyle>
            <a:lvl1pPr algn="ctr">
              <a:defRPr sz="5000"/>
            </a:lvl1pPr>
          </a:lstStyle>
          <a:p>
            <a:r>
              <a:rPr lang="en-US" smtClean="0"/>
              <a:t>Click to edit Master title style</a:t>
            </a:r>
            <a:endParaRPr lang="en-GB"/>
          </a:p>
        </p:txBody>
      </p:sp>
      <p:sp>
        <p:nvSpPr>
          <p:cNvPr id="3" name="Subtitle 2"/>
          <p:cNvSpPr>
            <a:spLocks noGrp="1"/>
          </p:cNvSpPr>
          <p:nvPr>
            <p:ph type="subTitle" idx="1"/>
          </p:nvPr>
        </p:nvSpPr>
        <p:spPr>
          <a:xfrm>
            <a:off x="1270000" y="8291358"/>
            <a:ext cx="7620000" cy="3811319"/>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C9EB4AE-0014-4E11-A108-B149700613CA}"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2914569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9EB4AE-0014-4E11-A108-B149700613CA}"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3376980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93208" y="3935567"/>
            <a:ext cx="8763000" cy="6566578"/>
          </a:xfrm>
        </p:spPr>
        <p:txBody>
          <a:bodyPr anchor="b"/>
          <a:lstStyle>
            <a:lvl1pPr>
              <a:defRPr sz="5000"/>
            </a:lvl1pPr>
          </a:lstStyle>
          <a:p>
            <a:r>
              <a:rPr lang="en-US" smtClean="0"/>
              <a:t>Click to edit Master title style</a:t>
            </a:r>
            <a:endParaRPr lang="en-GB"/>
          </a:p>
        </p:txBody>
      </p:sp>
      <p:sp>
        <p:nvSpPr>
          <p:cNvPr id="3" name="Text Placeholder 2"/>
          <p:cNvSpPr>
            <a:spLocks noGrp="1"/>
          </p:cNvSpPr>
          <p:nvPr>
            <p:ph type="body" idx="1"/>
          </p:nvPr>
        </p:nvSpPr>
        <p:spPr>
          <a:xfrm>
            <a:off x="693208" y="10564267"/>
            <a:ext cx="8763000" cy="3453208"/>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9EB4AE-0014-4E11-A108-B149700613CA}"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431582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98500" y="4202319"/>
            <a:ext cx="4318000" cy="1001613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43500" y="4202319"/>
            <a:ext cx="4318000" cy="1001613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C9EB4AE-0014-4E11-A108-B149700613CA}"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1053816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9823" y="840467"/>
            <a:ext cx="8763000" cy="3051250"/>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99824" y="3869788"/>
            <a:ext cx="4298156" cy="189652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smtClean="0"/>
              <a:t>Edit Master text styles</a:t>
            </a:r>
          </a:p>
        </p:txBody>
      </p:sp>
      <p:sp>
        <p:nvSpPr>
          <p:cNvPr id="4" name="Content Placeholder 3"/>
          <p:cNvSpPr>
            <a:spLocks noGrp="1"/>
          </p:cNvSpPr>
          <p:nvPr>
            <p:ph sz="half" idx="2"/>
          </p:nvPr>
        </p:nvSpPr>
        <p:spPr>
          <a:xfrm>
            <a:off x="699824" y="5766311"/>
            <a:ext cx="4298156" cy="84813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5143501" y="3869788"/>
            <a:ext cx="4319323" cy="189652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smtClean="0"/>
              <a:t>Edit Master text styles</a:t>
            </a:r>
          </a:p>
        </p:txBody>
      </p:sp>
      <p:sp>
        <p:nvSpPr>
          <p:cNvPr id="6" name="Content Placeholder 5"/>
          <p:cNvSpPr>
            <a:spLocks noGrp="1"/>
          </p:cNvSpPr>
          <p:nvPr>
            <p:ph sz="quarter" idx="4"/>
          </p:nvPr>
        </p:nvSpPr>
        <p:spPr>
          <a:xfrm>
            <a:off x="5143501" y="5766311"/>
            <a:ext cx="4319323" cy="84813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C9EB4AE-0014-4E11-A108-B149700613CA}"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2851480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C9EB4AE-0014-4E11-A108-B149700613CA}"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14004095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9EB4AE-0014-4E11-A108-B149700613CA}"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321507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9824" y="1052407"/>
            <a:ext cx="3276864" cy="3683423"/>
          </a:xfrm>
        </p:spPr>
        <p:txBody>
          <a:bodyPr anchor="b"/>
          <a:lstStyle>
            <a:lvl1pPr>
              <a:defRPr sz="2667"/>
            </a:lvl1pPr>
          </a:lstStyle>
          <a:p>
            <a:r>
              <a:rPr lang="en-US" smtClean="0"/>
              <a:t>Click to edit Master title style</a:t>
            </a:r>
            <a:endParaRPr lang="en-GB"/>
          </a:p>
        </p:txBody>
      </p:sp>
      <p:sp>
        <p:nvSpPr>
          <p:cNvPr id="3" name="Content Placeholder 2"/>
          <p:cNvSpPr>
            <a:spLocks noGrp="1"/>
          </p:cNvSpPr>
          <p:nvPr>
            <p:ph idx="1"/>
          </p:nvPr>
        </p:nvSpPr>
        <p:spPr>
          <a:xfrm>
            <a:off x="4319323" y="2272909"/>
            <a:ext cx="5143500" cy="11218363"/>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99824" y="4735830"/>
            <a:ext cx="3276864" cy="8773711"/>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smtClean="0"/>
              <a:t>Edit Master text styles</a:t>
            </a:r>
          </a:p>
        </p:txBody>
      </p:sp>
      <p:sp>
        <p:nvSpPr>
          <p:cNvPr id="5" name="Date Placeholder 4"/>
          <p:cNvSpPr>
            <a:spLocks noGrp="1"/>
          </p:cNvSpPr>
          <p:nvPr>
            <p:ph type="dt" sz="half" idx="10"/>
          </p:nvPr>
        </p:nvSpPr>
        <p:spPr/>
        <p:txBody>
          <a:bodyPr/>
          <a:lstStyle/>
          <a:p>
            <a:fld id="{AC9EB4AE-0014-4E11-A108-B149700613CA}"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4284631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9824" y="1052407"/>
            <a:ext cx="3276864" cy="3683423"/>
          </a:xfrm>
        </p:spPr>
        <p:txBody>
          <a:bodyPr anchor="b"/>
          <a:lstStyle>
            <a:lvl1pPr>
              <a:defRPr sz="2667"/>
            </a:lvl1pPr>
          </a:lstStyle>
          <a:p>
            <a:r>
              <a:rPr lang="en-US" smtClean="0"/>
              <a:t>Click to edit Master title style</a:t>
            </a:r>
            <a:endParaRPr lang="en-GB"/>
          </a:p>
        </p:txBody>
      </p:sp>
      <p:sp>
        <p:nvSpPr>
          <p:cNvPr id="3" name="Picture Placeholder 2"/>
          <p:cNvSpPr>
            <a:spLocks noGrp="1"/>
          </p:cNvSpPr>
          <p:nvPr>
            <p:ph type="pic" idx="1"/>
          </p:nvPr>
        </p:nvSpPr>
        <p:spPr>
          <a:xfrm>
            <a:off x="4319323" y="2272909"/>
            <a:ext cx="5143500" cy="11218363"/>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p:cNvSpPr>
            <a:spLocks noGrp="1"/>
          </p:cNvSpPr>
          <p:nvPr>
            <p:ph type="body" sz="half" idx="2"/>
          </p:nvPr>
        </p:nvSpPr>
        <p:spPr>
          <a:xfrm>
            <a:off x="699824" y="4735830"/>
            <a:ext cx="3276864" cy="8773711"/>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smtClean="0"/>
              <a:t>Edit Master text styles</a:t>
            </a:r>
          </a:p>
        </p:txBody>
      </p:sp>
      <p:sp>
        <p:nvSpPr>
          <p:cNvPr id="5" name="Date Placeholder 4"/>
          <p:cNvSpPr>
            <a:spLocks noGrp="1"/>
          </p:cNvSpPr>
          <p:nvPr>
            <p:ph type="dt" sz="half" idx="10"/>
          </p:nvPr>
        </p:nvSpPr>
        <p:spPr/>
        <p:txBody>
          <a:bodyPr/>
          <a:lstStyle/>
          <a:p>
            <a:fld id="{AC9EB4AE-0014-4E11-A108-B149700613CA}"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323780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9EB4AE-0014-4E11-A108-B149700613CA}"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2770388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70750" y="840464"/>
            <a:ext cx="2190750" cy="1337799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98500" y="840464"/>
            <a:ext cx="6445250" cy="133779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C9EB4AE-0014-4E11-A108-B149700613CA}"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47DA4E-3C29-4AB1-BD84-A3A6D42BC43D}" type="slidenum">
              <a:rPr lang="en-GB" smtClean="0"/>
              <a:t>‹#›</a:t>
            </a:fld>
            <a:endParaRPr lang="en-GB"/>
          </a:p>
        </p:txBody>
      </p:sp>
    </p:spTree>
    <p:extLst>
      <p:ext uri="{BB962C8B-B14F-4D97-AF65-F5344CB8AC3E}">
        <p14:creationId xmlns:p14="http://schemas.microsoft.com/office/powerpoint/2010/main" val="1908678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8500" y="840467"/>
            <a:ext cx="8763000" cy="305125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98500" y="4202319"/>
            <a:ext cx="8763000" cy="1001613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98500" y="14631379"/>
            <a:ext cx="2286000" cy="840464"/>
          </a:xfrm>
          <a:prstGeom prst="rect">
            <a:avLst/>
          </a:prstGeom>
        </p:spPr>
        <p:txBody>
          <a:bodyPr vert="horz" lIns="91440" tIns="45720" rIns="91440" bIns="45720" rtlCol="0" anchor="ctr"/>
          <a:lstStyle>
            <a:lvl1pPr algn="l">
              <a:defRPr sz="1000">
                <a:solidFill>
                  <a:schemeClr val="tx1">
                    <a:tint val="75000"/>
                  </a:schemeClr>
                </a:solidFill>
              </a:defRPr>
            </a:lvl1pPr>
          </a:lstStyle>
          <a:p>
            <a:fld id="{AC9EB4AE-0014-4E11-A108-B149700613CA}" type="datetimeFigureOut">
              <a:rPr lang="en-GB" smtClean="0"/>
              <a:t>28/01/2021</a:t>
            </a:fld>
            <a:endParaRPr lang="en-GB"/>
          </a:p>
        </p:txBody>
      </p:sp>
      <p:sp>
        <p:nvSpPr>
          <p:cNvPr id="5" name="Footer Placeholder 4"/>
          <p:cNvSpPr>
            <a:spLocks noGrp="1"/>
          </p:cNvSpPr>
          <p:nvPr>
            <p:ph type="ftr" sz="quarter" idx="3"/>
          </p:nvPr>
        </p:nvSpPr>
        <p:spPr>
          <a:xfrm>
            <a:off x="3365500" y="14631379"/>
            <a:ext cx="3429000" cy="84046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175500" y="14631379"/>
            <a:ext cx="2286000" cy="840464"/>
          </a:xfrm>
          <a:prstGeom prst="rect">
            <a:avLst/>
          </a:prstGeom>
        </p:spPr>
        <p:txBody>
          <a:bodyPr vert="horz" lIns="91440" tIns="45720" rIns="91440" bIns="45720" rtlCol="0" anchor="ctr"/>
          <a:lstStyle>
            <a:lvl1pPr algn="r">
              <a:defRPr sz="1000">
                <a:solidFill>
                  <a:schemeClr val="tx1">
                    <a:tint val="75000"/>
                  </a:schemeClr>
                </a:solidFill>
              </a:defRPr>
            </a:lvl1pPr>
          </a:lstStyle>
          <a:p>
            <a:fld id="{FE47DA4E-3C29-4AB1-BD84-A3A6D42BC43D}" type="slidenum">
              <a:rPr lang="en-GB" smtClean="0"/>
              <a:t>‹#›</a:t>
            </a:fld>
            <a:endParaRPr lang="en-GB"/>
          </a:p>
        </p:txBody>
      </p:sp>
    </p:spTree>
    <p:extLst>
      <p:ext uri="{BB962C8B-B14F-4D97-AF65-F5344CB8AC3E}">
        <p14:creationId xmlns:p14="http://schemas.microsoft.com/office/powerpoint/2010/main" val="35932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hyperlink" Target="https://www.bbc.co.uk/bitesize/topics/zqtf34j/articles/z2dr4wx#:~:text=Many%20of%20the%20Roman%20towns,Britain'%20came%20from%20the%20Roman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hyperlink" Target="https://www.bbc.co.uk/bitesize/topics/zqtf34j/articles/z2dr4wx#:~:text=Many%20of%20the%20Roman%20towns,Britain'%20came%20from%20the%20Roman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7Xad5Rl0N2E" TargetMode="External"/><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9.jp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hyperlink" Target="https://www.youtube.com/watch?v=pFz12iq6zTc"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586260" y="254000"/>
            <a:ext cx="9226607" cy="9342967"/>
          </a:xfrm>
          <a:custGeom>
            <a:avLst/>
            <a:gdLst/>
            <a:ahLst/>
            <a:cxnLst/>
            <a:rect l="0" t="0" r="0" b="0"/>
            <a:pathLst>
              <a:path w="9226607" h="9342967">
                <a:moveTo>
                  <a:pt x="0" y="0"/>
                </a:moveTo>
                <a:lnTo>
                  <a:pt x="9226606" y="0"/>
                </a:lnTo>
                <a:lnTo>
                  <a:pt x="9226606" y="9342966"/>
                </a:lnTo>
                <a:lnTo>
                  <a:pt x="0" y="9342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98500" y="266700"/>
            <a:ext cx="9067800" cy="969496"/>
          </a:xfrm>
          <a:prstGeom prst="rect">
            <a:avLst/>
          </a:prstGeom>
          <a:noFill/>
        </p:spPr>
        <p:txBody>
          <a:bodyPr vert="horz" rtlCol="0">
            <a:spAutoFit/>
          </a:bodyPr>
          <a:lstStyle/>
          <a:p>
            <a:pPr algn="ctr"/>
            <a:r>
              <a:rPr lang="en-GB" sz="2100" u="sng" smtClean="0">
                <a:solidFill>
                  <a:srgbClr val="000000"/>
                </a:solidFill>
                <a:latin typeface="XCCW Joined 6a - 36"/>
              </a:rPr>
              <a:t>Starter</a:t>
            </a:r>
          </a:p>
          <a:p>
            <a:pPr algn="ctr"/>
            <a:r>
              <a:rPr lang="en-GB" sz="2100" u="sng" smtClean="0">
                <a:solidFill>
                  <a:srgbClr val="000000"/>
                </a:solidFill>
                <a:latin typeface="XCCW Joined 6a - 36"/>
              </a:rPr>
              <a:t>W</a:t>
            </a:r>
            <a:r>
              <a:rPr lang="en-GB" sz="1500" smtClean="0">
                <a:solidFill>
                  <a:srgbClr val="000000"/>
                </a:solidFill>
                <a:latin typeface="XCCW Joined 6a - 26"/>
              </a:rPr>
              <a:t>hich are primary or secondary sources?</a:t>
            </a:r>
          </a:p>
          <a:p>
            <a:pPr algn="ctr"/>
            <a:r>
              <a:rPr lang="en-GB" sz="1500" smtClean="0">
                <a:solidFill>
                  <a:srgbClr val="000000"/>
                </a:solidFill>
                <a:latin typeface="XCCW Joined 6a - 26"/>
              </a:rPr>
              <a:t>How do your know?</a:t>
            </a:r>
            <a:endParaRPr lang="en-GB" sz="1500">
              <a:solidFill>
                <a:srgbClr val="000000"/>
              </a:solidFill>
              <a:latin typeface="XCCW Joined 6a - 2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rot="350400">
            <a:off x="838200" y="2552700"/>
            <a:ext cx="4247261" cy="1954657"/>
          </a:xfrm>
          <a:prstGeom prst="rect">
            <a:avLst/>
          </a:prstGeom>
          <a:solidFill>
            <a:scrgbClr r="0" g="0" b="0">
              <a:alpha val="0"/>
            </a:scrgbClr>
          </a:solidFill>
        </p:spPr>
      </p:pic>
      <p:pic>
        <p:nvPicPr>
          <p:cNvPr id="6" name="Picture 5"/>
          <p:cNvPicPr>
            <a:picLocks/>
          </p:cNvPicPr>
          <p:nvPr/>
        </p:nvPicPr>
        <p:blipFill>
          <a:blip r:embed="rId4">
            <a:extLst>
              <a:ext uri="{28A0092B-C50C-407E-A947-70E740481C1C}">
                <a14:useLocalDpi xmlns:a14="http://schemas.microsoft.com/office/drawing/2010/main" val="0"/>
              </a:ext>
            </a:extLst>
          </a:blip>
          <a:stretch>
            <a:fillRect/>
          </a:stretch>
        </p:blipFill>
        <p:spPr>
          <a:xfrm rot="270000">
            <a:off x="5580380" y="5736082"/>
            <a:ext cx="3019806" cy="3284474"/>
          </a:xfrm>
          <a:prstGeom prst="rect">
            <a:avLst/>
          </a:prstGeom>
          <a:solidFill>
            <a:scrgbClr r="0" g="0" b="0">
              <a:alpha val="0"/>
            </a:scrgbClr>
          </a:solidFill>
        </p:spPr>
      </p:pic>
      <p:pic>
        <p:nvPicPr>
          <p:cNvPr id="7" name="Picture 6"/>
          <p:cNvPicPr>
            <a:picLocks/>
          </p:cNvPicPr>
          <p:nvPr/>
        </p:nvPicPr>
        <p:blipFill>
          <a:blip r:embed="rId5" cstate="print">
            <a:extLst>
              <a:ext uri="{28A0092B-C50C-407E-A947-70E740481C1C}">
                <a14:useLocalDpi xmlns:a14="http://schemas.microsoft.com/office/drawing/2010/main" val="0"/>
              </a:ext>
            </a:extLst>
          </a:blip>
          <a:stretch>
            <a:fillRect/>
          </a:stretch>
        </p:blipFill>
        <p:spPr>
          <a:xfrm rot="21189600">
            <a:off x="1473200" y="4902200"/>
            <a:ext cx="2998978" cy="4295013"/>
          </a:xfrm>
          <a:prstGeom prst="rect">
            <a:avLst/>
          </a:prstGeom>
          <a:solidFill>
            <a:scrgbClr r="0" g="0" b="0">
              <a:alpha val="0"/>
            </a:scrgbClr>
          </a:solidFill>
        </p:spPr>
      </p:pic>
      <p:pic>
        <p:nvPicPr>
          <p:cNvPr id="8" name="Picture 7"/>
          <p:cNvPicPr>
            <a:picLocks/>
          </p:cNvPicPr>
          <p:nvPr/>
        </p:nvPicPr>
        <p:blipFill>
          <a:blip r:embed="rId6">
            <a:extLst>
              <a:ext uri="{28A0092B-C50C-407E-A947-70E740481C1C}">
                <a14:useLocalDpi xmlns:a14="http://schemas.microsoft.com/office/drawing/2010/main" val="0"/>
              </a:ext>
            </a:extLst>
          </a:blip>
          <a:stretch>
            <a:fillRect/>
          </a:stretch>
        </p:blipFill>
        <p:spPr>
          <a:xfrm rot="21332401">
            <a:off x="5486400" y="2565400"/>
            <a:ext cx="4381119" cy="2989199"/>
          </a:xfrm>
          <a:prstGeom prst="rect">
            <a:avLst/>
          </a:prstGeom>
          <a:solidFill>
            <a:scrgbClr r="0" g="0" b="0">
              <a:alpha val="0"/>
            </a:scrgbClr>
          </a:solidFill>
        </p:spPr>
      </p:pic>
    </p:spTree>
    <p:extLst>
      <p:ext uri="{BB962C8B-B14F-4D97-AF65-F5344CB8AC3E}">
        <p14:creationId xmlns:p14="http://schemas.microsoft.com/office/powerpoint/2010/main" val="3281300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586260" y="254000"/>
            <a:ext cx="9099607" cy="9736666"/>
          </a:xfrm>
          <a:custGeom>
            <a:avLst/>
            <a:gdLst/>
            <a:ahLst/>
            <a:cxnLst/>
            <a:rect l="0" t="0" r="0" b="0"/>
            <a:pathLst>
              <a:path w="9099607" h="9736666">
                <a:moveTo>
                  <a:pt x="0" y="0"/>
                </a:moveTo>
                <a:lnTo>
                  <a:pt x="9099606" y="0"/>
                </a:lnTo>
                <a:lnTo>
                  <a:pt x="9099606" y="9736665"/>
                </a:lnTo>
                <a:lnTo>
                  <a:pt x="0" y="9736665"/>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939800" y="419100"/>
            <a:ext cx="8513191" cy="4247317"/>
          </a:xfrm>
          <a:prstGeom prst="rect">
            <a:avLst/>
          </a:prstGeom>
          <a:noFill/>
        </p:spPr>
        <p:txBody>
          <a:bodyPr vert="horz" rtlCol="0">
            <a:spAutoFit/>
          </a:bodyPr>
          <a:lstStyle/>
          <a:p>
            <a:pPr algn="ctr"/>
            <a:r>
              <a:rPr lang="en-GB" sz="1500" smtClean="0">
                <a:solidFill>
                  <a:srgbClr val="000000"/>
                </a:solidFill>
                <a:latin typeface="XCCW Joined 6a - 26"/>
              </a:rPr>
              <a:t>Let's look at our Roman timeline so far...</a:t>
            </a: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r>
              <a:rPr lang="en-GB" sz="1500" smtClean="0">
                <a:solidFill>
                  <a:srgbClr val="000000"/>
                </a:solidFill>
                <a:latin typeface="XCCW Joined 6a - 26"/>
              </a:rPr>
              <a:t>What do we know already about the Romans and their invasion on Britain?</a:t>
            </a:r>
          </a:p>
          <a:p>
            <a:pPr algn="ctr"/>
            <a:r>
              <a:rPr lang="en-GB" sz="1500" smtClean="0">
                <a:solidFill>
                  <a:srgbClr val="000000"/>
                </a:solidFill>
                <a:latin typeface="XCCW Joined 6a - 26"/>
              </a:rPr>
              <a:t>These dates are important.</a:t>
            </a:r>
          </a:p>
          <a:p>
            <a:pPr algn="ctr"/>
            <a:r>
              <a:rPr lang="en-GB" sz="1500" smtClean="0">
                <a:solidFill>
                  <a:srgbClr val="000000"/>
                </a:solidFill>
                <a:latin typeface="XCCW Joined 6a - 26"/>
              </a:rPr>
              <a:t>Can you think of a way to remember them?</a:t>
            </a:r>
          </a:p>
          <a:p>
            <a:pPr algn="ctr"/>
            <a:r>
              <a:rPr lang="en-GB" sz="1500" smtClean="0">
                <a:solidFill>
                  <a:srgbClr val="000000"/>
                </a:solidFill>
                <a:latin typeface="XCCW Joined 6a - 26"/>
              </a:rPr>
              <a:t>You will be taking a quiz in week 6.</a:t>
            </a: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a:solidFill>
                <a:srgbClr val="000000"/>
              </a:solidFill>
              <a:latin typeface="XCCW Joined 6a - 2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165100" y="1739900"/>
            <a:ext cx="2704719" cy="1769872"/>
          </a:xfrm>
          <a:prstGeom prst="rect">
            <a:avLst/>
          </a:prstGeom>
          <a:solidFill>
            <a:scrgbClr r="0" g="0" b="0">
              <a:alpha val="0"/>
            </a:scrgbClr>
          </a:solidFill>
        </p:spPr>
      </p:pic>
      <p:pic>
        <p:nvPicPr>
          <p:cNvPr id="6" name="Picture 5"/>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3098800" y="3886200"/>
            <a:ext cx="2461641" cy="1822577"/>
          </a:xfrm>
          <a:prstGeom prst="rect">
            <a:avLst/>
          </a:prstGeom>
          <a:solidFill>
            <a:scrgbClr r="0" g="0" b="0">
              <a:alpha val="0"/>
            </a:scrgbClr>
          </a:solidFill>
        </p:spPr>
      </p:pic>
      <p:cxnSp>
        <p:nvCxnSpPr>
          <p:cNvPr id="7" name="Straight Connector 6"/>
          <p:cNvCxnSpPr/>
          <p:nvPr/>
        </p:nvCxnSpPr>
        <p:spPr>
          <a:xfrm>
            <a:off x="749300" y="3826891"/>
            <a:ext cx="8779891" cy="0"/>
          </a:xfrm>
          <a:prstGeom prst="line">
            <a:avLst/>
          </a:prstGeom>
          <a:ln w="38100" cap="flat" cmpd="sng" algn="ctr">
            <a:solidFill>
              <a:srgbClr val="000000"/>
            </a:solidFill>
            <a:prstDash val="solid"/>
            <a:miter lim="800000"/>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3733800" y="3187700"/>
            <a:ext cx="480162" cy="553998"/>
          </a:xfrm>
          <a:prstGeom prst="rect">
            <a:avLst/>
          </a:prstGeom>
          <a:noFill/>
        </p:spPr>
        <p:txBody>
          <a:bodyPr vert="horz" rtlCol="0">
            <a:spAutoFit/>
          </a:bodyPr>
          <a:lstStyle/>
          <a:p>
            <a:r>
              <a:rPr lang="en-GB" sz="3000" smtClean="0">
                <a:solidFill>
                  <a:srgbClr val="000000"/>
                </a:solidFill>
                <a:latin typeface="Arial - 50"/>
              </a:rPr>
              <a:t>0</a:t>
            </a:r>
            <a:endParaRPr lang="en-GB" sz="3000">
              <a:solidFill>
                <a:srgbClr val="000000"/>
              </a:solidFill>
              <a:latin typeface="Arial - 50"/>
            </a:endParaRPr>
          </a:p>
        </p:txBody>
      </p:sp>
      <p:pic>
        <p:nvPicPr>
          <p:cNvPr id="9" name="Picture 8"/>
          <p:cNvPicPr>
            <a:picLocks/>
          </p:cNvPicPr>
          <p:nvPr/>
        </p:nvPicPr>
        <p:blipFill>
          <a:blip r:embed="rId5">
            <a:extLst>
              <a:ext uri="{28A0092B-C50C-407E-A947-70E740481C1C}">
                <a14:useLocalDpi xmlns:a14="http://schemas.microsoft.com/office/drawing/2010/main" val="0"/>
              </a:ext>
            </a:extLst>
          </a:blip>
          <a:stretch>
            <a:fillRect/>
          </a:stretch>
        </p:blipFill>
        <p:spPr>
          <a:xfrm>
            <a:off x="5232400" y="1371600"/>
            <a:ext cx="2377059" cy="2377059"/>
          </a:xfrm>
          <a:prstGeom prst="rect">
            <a:avLst/>
          </a:prstGeom>
          <a:solidFill>
            <a:scrgbClr r="0" g="0" b="0">
              <a:alpha val="0"/>
            </a:scrgbClr>
          </a:solidFill>
        </p:spPr>
      </p:pic>
    </p:spTree>
    <p:extLst>
      <p:ext uri="{BB962C8B-B14F-4D97-AF65-F5344CB8AC3E}">
        <p14:creationId xmlns:p14="http://schemas.microsoft.com/office/powerpoint/2010/main" val="1779949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586260" y="254000"/>
            <a:ext cx="9112307" cy="10346267"/>
          </a:xfrm>
          <a:custGeom>
            <a:avLst/>
            <a:gdLst/>
            <a:ahLst/>
            <a:cxnLst/>
            <a:rect l="0" t="0" r="0" b="0"/>
            <a:pathLst>
              <a:path w="9112307" h="10346267">
                <a:moveTo>
                  <a:pt x="0" y="0"/>
                </a:moveTo>
                <a:lnTo>
                  <a:pt x="9112306" y="0"/>
                </a:lnTo>
                <a:lnTo>
                  <a:pt x="9112306" y="10346266"/>
                </a:lnTo>
                <a:lnTo>
                  <a:pt x="0" y="103462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939800" y="419100"/>
            <a:ext cx="8513191" cy="1938992"/>
          </a:xfrm>
          <a:prstGeom prst="rect">
            <a:avLst/>
          </a:prstGeom>
          <a:noFill/>
        </p:spPr>
        <p:txBody>
          <a:bodyPr vert="horz" rtlCol="0">
            <a:spAutoFit/>
          </a:bodyPr>
          <a:lstStyle/>
          <a:p>
            <a:pPr algn="ctr"/>
            <a:r>
              <a:rPr lang="en-GB" sz="1500" smtClean="0">
                <a:solidFill>
                  <a:srgbClr val="000000"/>
                </a:solidFill>
                <a:latin typeface="XCCW Joined 6a - 26"/>
              </a:rPr>
              <a:t>The Romans left Britain in 410CE and in 455CE the Roman Empire collapsed.</a:t>
            </a: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endParaRPr lang="en-GB" sz="1500" smtClean="0">
              <a:solidFill>
                <a:srgbClr val="000000"/>
              </a:solidFill>
              <a:latin typeface="XCCW Joined 6a - 26"/>
            </a:endParaRPr>
          </a:p>
          <a:p>
            <a:pPr algn="ctr"/>
            <a:r>
              <a:rPr lang="en-GB" sz="1500" smtClean="0">
                <a:solidFill>
                  <a:srgbClr val="000000"/>
                </a:solidFill>
                <a:latin typeface="XCCW Joined 6a - 26"/>
              </a:rPr>
              <a:t>The Roman Empire ended its rule in Britain a long time ago but many of their legacies still remain!</a:t>
            </a:r>
            <a:endParaRPr lang="en-GB" sz="1500">
              <a:solidFill>
                <a:srgbClr val="000000"/>
              </a:solidFill>
              <a:latin typeface="XCCW Joined 6a - 2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165100" y="1739900"/>
            <a:ext cx="2704719" cy="1769872"/>
          </a:xfrm>
          <a:prstGeom prst="rect">
            <a:avLst/>
          </a:prstGeom>
          <a:solidFill>
            <a:scrgbClr r="0" g="0" b="0">
              <a:alpha val="0"/>
            </a:scrgbClr>
          </a:solidFill>
        </p:spPr>
      </p:pic>
      <p:pic>
        <p:nvPicPr>
          <p:cNvPr id="6" name="Picture 5"/>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3098800" y="3886200"/>
            <a:ext cx="2461641" cy="1822577"/>
          </a:xfrm>
          <a:prstGeom prst="rect">
            <a:avLst/>
          </a:prstGeom>
          <a:solidFill>
            <a:scrgbClr r="0" g="0" b="0">
              <a:alpha val="0"/>
            </a:scrgbClr>
          </a:solidFill>
        </p:spPr>
      </p:pic>
      <p:pic>
        <p:nvPicPr>
          <p:cNvPr id="7" name="Picture 6"/>
          <p:cNvPicPr>
            <a:picLocks/>
          </p:cNvPicPr>
          <p:nvPr/>
        </p:nvPicPr>
        <p:blipFill>
          <a:blip r:embed="rId5">
            <a:extLst>
              <a:ext uri="{28A0092B-C50C-407E-A947-70E740481C1C}">
                <a14:useLocalDpi xmlns:a14="http://schemas.microsoft.com/office/drawing/2010/main" val="0"/>
              </a:ext>
            </a:extLst>
          </a:blip>
          <a:stretch>
            <a:fillRect/>
          </a:stretch>
        </p:blipFill>
        <p:spPr>
          <a:xfrm>
            <a:off x="6146800" y="1727200"/>
            <a:ext cx="2288159" cy="1919732"/>
          </a:xfrm>
          <a:prstGeom prst="rect">
            <a:avLst/>
          </a:prstGeom>
          <a:solidFill>
            <a:scrgbClr r="0" g="0" b="0">
              <a:alpha val="0"/>
            </a:scrgbClr>
          </a:solidFill>
        </p:spPr>
      </p:pic>
      <p:pic>
        <p:nvPicPr>
          <p:cNvPr id="8" name="Picture 7"/>
          <p:cNvPicPr>
            <a:picLocks/>
          </p:cNvPicPr>
          <p:nvPr/>
        </p:nvPicPr>
        <p:blipFill>
          <a:blip r:embed="rId6">
            <a:extLst>
              <a:ext uri="{28A0092B-C50C-407E-A947-70E740481C1C}">
                <a14:useLocalDpi xmlns:a14="http://schemas.microsoft.com/office/drawing/2010/main" val="0"/>
              </a:ext>
            </a:extLst>
          </a:blip>
          <a:stretch>
            <a:fillRect/>
          </a:stretch>
        </p:blipFill>
        <p:spPr>
          <a:xfrm>
            <a:off x="7353300" y="3848100"/>
            <a:ext cx="2623820" cy="1876298"/>
          </a:xfrm>
          <a:prstGeom prst="rect">
            <a:avLst/>
          </a:prstGeom>
          <a:solidFill>
            <a:scrgbClr r="0" g="0" b="0">
              <a:alpha val="0"/>
            </a:scrgbClr>
          </a:solidFill>
        </p:spPr>
      </p:pic>
      <p:cxnSp>
        <p:nvCxnSpPr>
          <p:cNvPr id="9" name="Straight Connector 8"/>
          <p:cNvCxnSpPr/>
          <p:nvPr/>
        </p:nvCxnSpPr>
        <p:spPr>
          <a:xfrm>
            <a:off x="749300" y="3826891"/>
            <a:ext cx="8779891" cy="0"/>
          </a:xfrm>
          <a:prstGeom prst="line">
            <a:avLst/>
          </a:prstGeom>
          <a:ln w="38100" cap="flat" cmpd="sng" algn="ctr">
            <a:solidFill>
              <a:srgbClr val="000000"/>
            </a:solidFill>
            <a:prstDash val="solid"/>
            <a:miter lim="800000"/>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33800" y="3187700"/>
            <a:ext cx="480162" cy="553998"/>
          </a:xfrm>
          <a:prstGeom prst="rect">
            <a:avLst/>
          </a:prstGeom>
          <a:noFill/>
        </p:spPr>
        <p:txBody>
          <a:bodyPr vert="horz" rtlCol="0">
            <a:spAutoFit/>
          </a:bodyPr>
          <a:lstStyle/>
          <a:p>
            <a:r>
              <a:rPr lang="en-GB" sz="3000" smtClean="0">
                <a:solidFill>
                  <a:srgbClr val="000000"/>
                </a:solidFill>
                <a:latin typeface="Arial - 50"/>
              </a:rPr>
              <a:t>0</a:t>
            </a:r>
            <a:endParaRPr lang="en-GB" sz="3000">
              <a:solidFill>
                <a:srgbClr val="000000"/>
              </a:solidFill>
              <a:latin typeface="Arial - 50"/>
            </a:endParaRPr>
          </a:p>
        </p:txBody>
      </p:sp>
    </p:spTree>
    <p:extLst>
      <p:ext uri="{BB962C8B-B14F-4D97-AF65-F5344CB8AC3E}">
        <p14:creationId xmlns:p14="http://schemas.microsoft.com/office/powerpoint/2010/main" val="3705259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586260" y="254000"/>
            <a:ext cx="9112307" cy="10346267"/>
          </a:xfrm>
          <a:custGeom>
            <a:avLst/>
            <a:gdLst/>
            <a:ahLst/>
            <a:cxnLst/>
            <a:rect l="0" t="0" r="0" b="0"/>
            <a:pathLst>
              <a:path w="9112307" h="10346267">
                <a:moveTo>
                  <a:pt x="0" y="0"/>
                </a:moveTo>
                <a:lnTo>
                  <a:pt x="9112306" y="0"/>
                </a:lnTo>
                <a:lnTo>
                  <a:pt x="9112306" y="10346266"/>
                </a:lnTo>
                <a:lnTo>
                  <a:pt x="0" y="103462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rot="655800">
            <a:off x="4838700" y="723900"/>
            <a:ext cx="2837053" cy="2386838"/>
          </a:xfrm>
          <a:prstGeom prst="rect">
            <a:avLst/>
          </a:prstGeom>
          <a:solidFill>
            <a:scrgbClr r="0" g="0" b="0">
              <a:alpha val="0"/>
            </a:scrgbClr>
          </a:solidFill>
        </p:spPr>
      </p:pic>
      <p:pic>
        <p:nvPicPr>
          <p:cNvPr id="5" name="Picture 4"/>
          <p:cNvPicPr>
            <a:picLocks/>
          </p:cNvPicPr>
          <p:nvPr/>
        </p:nvPicPr>
        <p:blipFill>
          <a:blip r:embed="rId4">
            <a:extLst>
              <a:ext uri="{28A0092B-C50C-407E-A947-70E740481C1C}">
                <a14:useLocalDpi xmlns:a14="http://schemas.microsoft.com/office/drawing/2010/main" val="0"/>
              </a:ext>
            </a:extLst>
          </a:blip>
          <a:stretch>
            <a:fillRect/>
          </a:stretch>
        </p:blipFill>
        <p:spPr>
          <a:xfrm rot="21172200">
            <a:off x="5499100" y="4102100"/>
            <a:ext cx="3590544" cy="2585847"/>
          </a:xfrm>
          <a:prstGeom prst="rect">
            <a:avLst/>
          </a:prstGeom>
          <a:solidFill>
            <a:scrgbClr r="0" g="0" b="0">
              <a:alpha val="0"/>
            </a:scrgbClr>
          </a:solidFill>
        </p:spPr>
      </p:pic>
      <p:cxnSp>
        <p:nvCxnSpPr>
          <p:cNvPr id="6" name="Straight Connector 5"/>
          <p:cNvCxnSpPr/>
          <p:nvPr/>
        </p:nvCxnSpPr>
        <p:spPr>
          <a:xfrm>
            <a:off x="749300" y="3826891"/>
            <a:ext cx="8779891" cy="0"/>
          </a:xfrm>
          <a:prstGeom prst="line">
            <a:avLst/>
          </a:prstGeom>
          <a:ln w="38100" cap="flat" cmpd="sng" algn="ctr">
            <a:solidFill>
              <a:srgbClr val="000000"/>
            </a:solidFill>
            <a:prstDash val="solid"/>
            <a:miter lim="800000"/>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851400" y="3416300"/>
            <a:ext cx="480162" cy="553998"/>
          </a:xfrm>
          <a:prstGeom prst="rect">
            <a:avLst/>
          </a:prstGeom>
          <a:noFill/>
        </p:spPr>
        <p:txBody>
          <a:bodyPr vert="horz" rtlCol="0">
            <a:spAutoFit/>
          </a:bodyPr>
          <a:lstStyle/>
          <a:p>
            <a:r>
              <a:rPr lang="en-GB" sz="3000" smtClean="0">
                <a:solidFill>
                  <a:srgbClr val="000000"/>
                </a:solidFill>
                <a:latin typeface="Arial - 50"/>
              </a:rPr>
              <a:t>0</a:t>
            </a:r>
            <a:endParaRPr lang="en-GB" sz="3000">
              <a:solidFill>
                <a:srgbClr val="000000"/>
              </a:solidFill>
              <a:latin typeface="Arial - 50"/>
            </a:endParaRPr>
          </a:p>
        </p:txBody>
      </p:sp>
      <p:sp>
        <p:nvSpPr>
          <p:cNvPr id="8" name="Freeform 7"/>
          <p:cNvSpPr/>
          <p:nvPr/>
        </p:nvSpPr>
        <p:spPr>
          <a:xfrm rot="747600">
            <a:off x="-562910" y="983710"/>
            <a:ext cx="5064482" cy="4176580"/>
          </a:xfrm>
          <a:custGeom>
            <a:avLst/>
            <a:gdLst/>
            <a:ahLst/>
            <a:cxnLst/>
            <a:rect l="0" t="0" r="0" b="0"/>
            <a:pathLst>
              <a:path w="5064482" h="4176580">
                <a:moveTo>
                  <a:pt x="5361" y="1664372"/>
                </a:moveTo>
                <a:lnTo>
                  <a:pt x="0" y="1587955"/>
                </a:lnTo>
                <a:lnTo>
                  <a:pt x="3352" y="1463995"/>
                </a:lnTo>
                <a:lnTo>
                  <a:pt x="20098" y="1360502"/>
                </a:lnTo>
                <a:lnTo>
                  <a:pt x="34840" y="1297925"/>
                </a:lnTo>
                <a:lnTo>
                  <a:pt x="60299" y="1214887"/>
                </a:lnTo>
                <a:lnTo>
                  <a:pt x="107200" y="1107776"/>
                </a:lnTo>
                <a:lnTo>
                  <a:pt x="154771" y="1020528"/>
                </a:lnTo>
                <a:lnTo>
                  <a:pt x="224446" y="913420"/>
                </a:lnTo>
                <a:lnTo>
                  <a:pt x="308869" y="812330"/>
                </a:lnTo>
                <a:lnTo>
                  <a:pt x="397307" y="717858"/>
                </a:lnTo>
                <a:lnTo>
                  <a:pt x="515896" y="613763"/>
                </a:lnTo>
                <a:lnTo>
                  <a:pt x="626447" y="531324"/>
                </a:lnTo>
                <a:lnTo>
                  <a:pt x="781213" y="432039"/>
                </a:lnTo>
                <a:lnTo>
                  <a:pt x="937321" y="347197"/>
                </a:lnTo>
                <a:lnTo>
                  <a:pt x="1086730" y="277395"/>
                </a:lnTo>
                <a:lnTo>
                  <a:pt x="1312519" y="188943"/>
                </a:lnTo>
                <a:lnTo>
                  <a:pt x="1559743" y="117338"/>
                </a:lnTo>
                <a:lnTo>
                  <a:pt x="1746673" y="75217"/>
                </a:lnTo>
                <a:lnTo>
                  <a:pt x="1892059" y="48740"/>
                </a:lnTo>
                <a:lnTo>
                  <a:pt x="2074299" y="23470"/>
                </a:lnTo>
                <a:lnTo>
                  <a:pt x="2301430" y="4213"/>
                </a:lnTo>
                <a:lnTo>
                  <a:pt x="2428724" y="0"/>
                </a:lnTo>
                <a:lnTo>
                  <a:pt x="2654515" y="0"/>
                </a:lnTo>
                <a:lnTo>
                  <a:pt x="2808610" y="7825"/>
                </a:lnTo>
                <a:lnTo>
                  <a:pt x="3016983" y="27679"/>
                </a:lnTo>
                <a:lnTo>
                  <a:pt x="3203239" y="53556"/>
                </a:lnTo>
                <a:lnTo>
                  <a:pt x="3435057" y="99887"/>
                </a:lnTo>
                <a:lnTo>
                  <a:pt x="3611935" y="148025"/>
                </a:lnTo>
                <a:lnTo>
                  <a:pt x="3745929" y="188943"/>
                </a:lnTo>
                <a:lnTo>
                  <a:pt x="3910079" y="249717"/>
                </a:lnTo>
                <a:lnTo>
                  <a:pt x="4066190" y="317108"/>
                </a:lnTo>
                <a:lnTo>
                  <a:pt x="4168027" y="368858"/>
                </a:lnTo>
                <a:lnTo>
                  <a:pt x="4300685" y="441064"/>
                </a:lnTo>
                <a:lnTo>
                  <a:pt x="4438708" y="532529"/>
                </a:lnTo>
                <a:lnTo>
                  <a:pt x="4529821" y="598716"/>
                </a:lnTo>
                <a:lnTo>
                  <a:pt x="4610892" y="668518"/>
                </a:lnTo>
                <a:lnTo>
                  <a:pt x="4678563" y="731096"/>
                </a:lnTo>
                <a:lnTo>
                  <a:pt x="4755613" y="811129"/>
                </a:lnTo>
                <a:lnTo>
                  <a:pt x="4799830" y="864682"/>
                </a:lnTo>
                <a:lnTo>
                  <a:pt x="4862141" y="945913"/>
                </a:lnTo>
                <a:lnTo>
                  <a:pt x="4901670" y="1007890"/>
                </a:lnTo>
                <a:lnTo>
                  <a:pt x="4948572" y="1090929"/>
                </a:lnTo>
                <a:lnTo>
                  <a:pt x="4980728" y="1158323"/>
                </a:lnTo>
                <a:lnTo>
                  <a:pt x="5009542" y="1234740"/>
                </a:lnTo>
                <a:lnTo>
                  <a:pt x="5033659" y="1312362"/>
                </a:lnTo>
                <a:lnTo>
                  <a:pt x="5047059" y="1367723"/>
                </a:lnTo>
                <a:lnTo>
                  <a:pt x="5059119" y="1451965"/>
                </a:lnTo>
                <a:lnTo>
                  <a:pt x="5063809" y="1504314"/>
                </a:lnTo>
                <a:lnTo>
                  <a:pt x="5064481" y="1608413"/>
                </a:lnTo>
                <a:lnTo>
                  <a:pt x="5060460" y="1667382"/>
                </a:lnTo>
                <a:lnTo>
                  <a:pt x="5047059" y="1751623"/>
                </a:lnTo>
                <a:lnTo>
                  <a:pt x="5028296" y="1831051"/>
                </a:lnTo>
                <a:lnTo>
                  <a:pt x="4986759" y="1947784"/>
                </a:lnTo>
                <a:lnTo>
                  <a:pt x="4931817" y="2063919"/>
                </a:lnTo>
                <a:lnTo>
                  <a:pt x="4860802" y="2177646"/>
                </a:lnTo>
                <a:lnTo>
                  <a:pt x="4758961" y="2307617"/>
                </a:lnTo>
                <a:lnTo>
                  <a:pt x="4677222" y="2394268"/>
                </a:lnTo>
                <a:lnTo>
                  <a:pt x="4579404" y="2481515"/>
                </a:lnTo>
                <a:lnTo>
                  <a:pt x="4461483" y="2573582"/>
                </a:lnTo>
                <a:lnTo>
                  <a:pt x="4327490" y="2663838"/>
                </a:lnTo>
                <a:lnTo>
                  <a:pt x="4210237" y="2731234"/>
                </a:lnTo>
                <a:lnTo>
                  <a:pt x="4090309" y="2793211"/>
                </a:lnTo>
                <a:lnTo>
                  <a:pt x="3952960" y="2855190"/>
                </a:lnTo>
                <a:lnTo>
                  <a:pt x="3847770" y="2897307"/>
                </a:lnTo>
                <a:lnTo>
                  <a:pt x="3731860" y="2937626"/>
                </a:lnTo>
                <a:lnTo>
                  <a:pt x="3589154" y="2982152"/>
                </a:lnTo>
                <a:lnTo>
                  <a:pt x="3474585" y="3012238"/>
                </a:lnTo>
                <a:lnTo>
                  <a:pt x="3326516" y="3043528"/>
                </a:lnTo>
                <a:lnTo>
                  <a:pt x="3209269" y="3063386"/>
                </a:lnTo>
                <a:lnTo>
                  <a:pt x="3275597" y="3054359"/>
                </a:lnTo>
                <a:lnTo>
                  <a:pt x="3370739" y="3047738"/>
                </a:lnTo>
                <a:lnTo>
                  <a:pt x="3471234" y="3045934"/>
                </a:lnTo>
                <a:lnTo>
                  <a:pt x="3556995" y="3047738"/>
                </a:lnTo>
                <a:lnTo>
                  <a:pt x="3654146" y="3054359"/>
                </a:lnTo>
                <a:lnTo>
                  <a:pt x="3796852" y="3076622"/>
                </a:lnTo>
                <a:lnTo>
                  <a:pt x="3910079" y="3101293"/>
                </a:lnTo>
                <a:lnTo>
                  <a:pt x="4061501" y="3154847"/>
                </a:lnTo>
                <a:lnTo>
                  <a:pt x="4144579" y="3201779"/>
                </a:lnTo>
                <a:lnTo>
                  <a:pt x="4200854" y="3255936"/>
                </a:lnTo>
                <a:lnTo>
                  <a:pt x="4216936" y="3283014"/>
                </a:lnTo>
                <a:lnTo>
                  <a:pt x="4222968" y="3301668"/>
                </a:lnTo>
                <a:lnTo>
                  <a:pt x="4226317" y="3329347"/>
                </a:lnTo>
                <a:lnTo>
                  <a:pt x="4212918" y="3378689"/>
                </a:lnTo>
                <a:lnTo>
                  <a:pt x="4174726" y="3429836"/>
                </a:lnTo>
                <a:lnTo>
                  <a:pt x="4144579" y="3452702"/>
                </a:lnTo>
                <a:lnTo>
                  <a:pt x="4068203" y="3497229"/>
                </a:lnTo>
                <a:lnTo>
                  <a:pt x="3959657" y="3538746"/>
                </a:lnTo>
                <a:lnTo>
                  <a:pt x="3843752" y="3569437"/>
                </a:lnTo>
                <a:lnTo>
                  <a:pt x="3731860" y="3589896"/>
                </a:lnTo>
                <a:lnTo>
                  <a:pt x="3645432" y="3595915"/>
                </a:lnTo>
                <a:lnTo>
                  <a:pt x="3467216" y="3601326"/>
                </a:lnTo>
                <a:lnTo>
                  <a:pt x="3601881" y="3604939"/>
                </a:lnTo>
                <a:lnTo>
                  <a:pt x="3751293" y="3619981"/>
                </a:lnTo>
                <a:lnTo>
                  <a:pt x="3891991" y="3657891"/>
                </a:lnTo>
                <a:lnTo>
                  <a:pt x="3963010" y="3694594"/>
                </a:lnTo>
                <a:lnTo>
                  <a:pt x="3975070" y="3708436"/>
                </a:lnTo>
                <a:lnTo>
                  <a:pt x="3986458" y="3727088"/>
                </a:lnTo>
                <a:lnTo>
                  <a:pt x="3989809" y="3737316"/>
                </a:lnTo>
                <a:lnTo>
                  <a:pt x="3989809" y="3748750"/>
                </a:lnTo>
                <a:lnTo>
                  <a:pt x="3981100" y="3774626"/>
                </a:lnTo>
                <a:lnTo>
                  <a:pt x="3961669" y="3793278"/>
                </a:lnTo>
                <a:lnTo>
                  <a:pt x="3934201" y="3812529"/>
                </a:lnTo>
                <a:lnTo>
                  <a:pt x="3841071" y="3849238"/>
                </a:lnTo>
                <a:lnTo>
                  <a:pt x="3720470" y="3875113"/>
                </a:lnTo>
                <a:lnTo>
                  <a:pt x="3625336" y="3888952"/>
                </a:lnTo>
                <a:lnTo>
                  <a:pt x="3502724" y="3894971"/>
                </a:lnTo>
                <a:lnTo>
                  <a:pt x="3569725" y="3901589"/>
                </a:lnTo>
                <a:lnTo>
                  <a:pt x="3680944" y="3927464"/>
                </a:lnTo>
                <a:lnTo>
                  <a:pt x="3740571" y="3956345"/>
                </a:lnTo>
                <a:lnTo>
                  <a:pt x="3774072" y="3981014"/>
                </a:lnTo>
                <a:lnTo>
                  <a:pt x="3793503" y="4011102"/>
                </a:lnTo>
                <a:lnTo>
                  <a:pt x="3799529" y="4032763"/>
                </a:lnTo>
                <a:lnTo>
                  <a:pt x="3796852" y="4053222"/>
                </a:lnTo>
                <a:lnTo>
                  <a:pt x="3789482" y="4073078"/>
                </a:lnTo>
                <a:lnTo>
                  <a:pt x="3755979" y="4110989"/>
                </a:lnTo>
                <a:lnTo>
                  <a:pt x="3723823" y="4129043"/>
                </a:lnTo>
                <a:lnTo>
                  <a:pt x="3652134" y="4158525"/>
                </a:lnTo>
                <a:lnTo>
                  <a:pt x="3557665" y="4176579"/>
                </a:lnTo>
                <a:lnTo>
                  <a:pt x="3410937" y="4176579"/>
                </a:lnTo>
                <a:lnTo>
                  <a:pt x="3306417" y="4157321"/>
                </a:lnTo>
                <a:lnTo>
                  <a:pt x="3226689" y="4124827"/>
                </a:lnTo>
                <a:lnTo>
                  <a:pt x="3182469" y="4089328"/>
                </a:lnTo>
                <a:lnTo>
                  <a:pt x="3168397" y="4065259"/>
                </a:lnTo>
                <a:lnTo>
                  <a:pt x="3163707" y="4049612"/>
                </a:lnTo>
                <a:lnTo>
                  <a:pt x="3163707" y="4028555"/>
                </a:lnTo>
                <a:lnTo>
                  <a:pt x="3167056" y="4015914"/>
                </a:lnTo>
                <a:lnTo>
                  <a:pt x="3177109" y="3996665"/>
                </a:lnTo>
                <a:lnTo>
                  <a:pt x="3197207" y="3974999"/>
                </a:lnTo>
                <a:lnTo>
                  <a:pt x="3238747" y="3946116"/>
                </a:lnTo>
                <a:lnTo>
                  <a:pt x="3301058" y="3921448"/>
                </a:lnTo>
                <a:lnTo>
                  <a:pt x="3420316" y="3899784"/>
                </a:lnTo>
                <a:lnTo>
                  <a:pt x="3502724" y="3894971"/>
                </a:lnTo>
                <a:lnTo>
                  <a:pt x="3365373" y="3881734"/>
                </a:lnTo>
                <a:lnTo>
                  <a:pt x="3248795" y="3864282"/>
                </a:lnTo>
                <a:lnTo>
                  <a:pt x="3131547" y="3830586"/>
                </a:lnTo>
                <a:lnTo>
                  <a:pt x="3089339" y="3809524"/>
                </a:lnTo>
                <a:lnTo>
                  <a:pt x="3061870" y="3788465"/>
                </a:lnTo>
                <a:lnTo>
                  <a:pt x="3046460" y="3768004"/>
                </a:lnTo>
                <a:lnTo>
                  <a:pt x="3041098" y="3748750"/>
                </a:lnTo>
                <a:lnTo>
                  <a:pt x="3044450" y="3724084"/>
                </a:lnTo>
                <a:lnTo>
                  <a:pt x="3061870" y="3703021"/>
                </a:lnTo>
                <a:lnTo>
                  <a:pt x="3086661" y="3683768"/>
                </a:lnTo>
                <a:lnTo>
                  <a:pt x="3118151" y="3666314"/>
                </a:lnTo>
                <a:lnTo>
                  <a:pt x="3213285" y="3633220"/>
                </a:lnTo>
                <a:lnTo>
                  <a:pt x="3293687" y="3618777"/>
                </a:lnTo>
                <a:lnTo>
                  <a:pt x="3467216" y="3601326"/>
                </a:lnTo>
                <a:lnTo>
                  <a:pt x="3203239" y="3597117"/>
                </a:lnTo>
                <a:lnTo>
                  <a:pt x="3072587" y="3577260"/>
                </a:lnTo>
                <a:lnTo>
                  <a:pt x="2946630" y="3549580"/>
                </a:lnTo>
                <a:lnTo>
                  <a:pt x="2796552" y="3495425"/>
                </a:lnTo>
                <a:lnTo>
                  <a:pt x="2703421" y="3438261"/>
                </a:lnTo>
                <a:lnTo>
                  <a:pt x="2671933" y="3407574"/>
                </a:lnTo>
                <a:lnTo>
                  <a:pt x="2656524" y="3384706"/>
                </a:lnTo>
                <a:lnTo>
                  <a:pt x="2643795" y="3355223"/>
                </a:lnTo>
                <a:lnTo>
                  <a:pt x="2639103" y="3328748"/>
                </a:lnTo>
                <a:lnTo>
                  <a:pt x="2644464" y="3295652"/>
                </a:lnTo>
                <a:lnTo>
                  <a:pt x="2661211" y="3261954"/>
                </a:lnTo>
                <a:lnTo>
                  <a:pt x="2688684" y="3228258"/>
                </a:lnTo>
                <a:lnTo>
                  <a:pt x="2787170" y="3162671"/>
                </a:lnTo>
                <a:lnTo>
                  <a:pt x="2901740" y="3122956"/>
                </a:lnTo>
                <a:lnTo>
                  <a:pt x="3028371" y="3095276"/>
                </a:lnTo>
                <a:lnTo>
                  <a:pt x="3274260" y="3051951"/>
                </a:lnTo>
                <a:lnTo>
                  <a:pt x="3114798" y="3079631"/>
                </a:lnTo>
                <a:lnTo>
                  <a:pt x="2977451" y="3099487"/>
                </a:lnTo>
                <a:lnTo>
                  <a:pt x="2802583" y="3115131"/>
                </a:lnTo>
                <a:lnTo>
                  <a:pt x="2741613" y="3119345"/>
                </a:lnTo>
                <a:lnTo>
                  <a:pt x="2623693" y="3122956"/>
                </a:lnTo>
                <a:lnTo>
                  <a:pt x="2414657" y="3122956"/>
                </a:lnTo>
                <a:lnTo>
                  <a:pt x="2255864" y="3115131"/>
                </a:lnTo>
                <a:lnTo>
                  <a:pt x="2109139" y="3102496"/>
                </a:lnTo>
                <a:lnTo>
                  <a:pt x="2012661" y="3091065"/>
                </a:lnTo>
                <a:lnTo>
                  <a:pt x="1907473" y="3075417"/>
                </a:lnTo>
                <a:lnTo>
                  <a:pt x="1810990" y="3059776"/>
                </a:lnTo>
                <a:lnTo>
                  <a:pt x="1719203" y="3041724"/>
                </a:lnTo>
                <a:lnTo>
                  <a:pt x="1646172" y="3026080"/>
                </a:lnTo>
                <a:lnTo>
                  <a:pt x="1559743" y="3004414"/>
                </a:lnTo>
                <a:lnTo>
                  <a:pt x="1434456" y="2970115"/>
                </a:lnTo>
                <a:lnTo>
                  <a:pt x="1278347" y="2919574"/>
                </a:lnTo>
                <a:lnTo>
                  <a:pt x="1149707" y="2872037"/>
                </a:lnTo>
                <a:lnTo>
                  <a:pt x="1009681" y="2809457"/>
                </a:lnTo>
                <a:lnTo>
                  <a:pt x="923250" y="2766737"/>
                </a:lnTo>
                <a:lnTo>
                  <a:pt x="835481" y="2721608"/>
                </a:lnTo>
                <a:lnTo>
                  <a:pt x="745032" y="2668050"/>
                </a:lnTo>
                <a:lnTo>
                  <a:pt x="648552" y="2607276"/>
                </a:lnTo>
                <a:lnTo>
                  <a:pt x="543366" y="2529054"/>
                </a:lnTo>
                <a:lnTo>
                  <a:pt x="446884" y="2448420"/>
                </a:lnTo>
                <a:lnTo>
                  <a:pt x="363804" y="2369594"/>
                </a:lnTo>
                <a:lnTo>
                  <a:pt x="258618" y="2251056"/>
                </a:lnTo>
                <a:lnTo>
                  <a:pt x="198317" y="2168019"/>
                </a:lnTo>
                <a:lnTo>
                  <a:pt x="151419" y="2094608"/>
                </a:lnTo>
                <a:lnTo>
                  <a:pt x="115240" y="2028416"/>
                </a:lnTo>
                <a:lnTo>
                  <a:pt x="67671" y="1926125"/>
                </a:lnTo>
                <a:lnTo>
                  <a:pt x="32830" y="1817214"/>
                </a:lnTo>
                <a:lnTo>
                  <a:pt x="20098" y="1758242"/>
                </a:lnTo>
                <a:close/>
              </a:path>
            </a:pathLst>
          </a:custGeom>
          <a:solidFill>
            <a:srgbClr val="FFFFFF"/>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p:cNvPicPr>
          <p:nvPr/>
        </p:nvPicPr>
        <p:blipFill>
          <a:blip r:embed="rId5">
            <a:extLst>
              <a:ext uri="{28A0092B-C50C-407E-A947-70E740481C1C}">
                <a14:useLocalDpi xmlns:a14="http://schemas.microsoft.com/office/drawing/2010/main" val="0"/>
              </a:ext>
            </a:extLst>
          </a:blip>
          <a:stretch>
            <a:fillRect/>
          </a:stretch>
        </p:blipFill>
        <p:spPr>
          <a:xfrm rot="331200">
            <a:off x="0" y="4383405"/>
            <a:ext cx="3604895" cy="2964307"/>
          </a:xfrm>
          <a:prstGeom prst="rect">
            <a:avLst/>
          </a:prstGeom>
          <a:solidFill>
            <a:scrgbClr r="0" g="0" b="0">
              <a:alpha val="0"/>
            </a:scrgbClr>
          </a:solidFill>
        </p:spPr>
      </p:pic>
      <p:sp>
        <p:nvSpPr>
          <p:cNvPr id="10" name="TextBox 9"/>
          <p:cNvSpPr txBox="1"/>
          <p:nvPr/>
        </p:nvSpPr>
        <p:spPr>
          <a:xfrm rot="314580">
            <a:off x="50800" y="1587500"/>
            <a:ext cx="4307840" cy="677108"/>
          </a:xfrm>
          <a:prstGeom prst="rect">
            <a:avLst/>
          </a:prstGeom>
          <a:noFill/>
        </p:spPr>
        <p:txBody>
          <a:bodyPr vert="horz" rtlCol="0">
            <a:spAutoFit/>
          </a:bodyPr>
          <a:lstStyle/>
          <a:p>
            <a:pPr algn="ctr"/>
            <a:r>
              <a:rPr lang="en-GB" sz="1900" smtClean="0">
                <a:solidFill>
                  <a:srgbClr val="0000FF"/>
                </a:solidFill>
                <a:latin typeface="XCCW Joined 6a - 31"/>
              </a:rPr>
              <a:t>Think: are these events World or British History?</a:t>
            </a:r>
            <a:endParaRPr lang="en-GB" sz="1900">
              <a:solidFill>
                <a:srgbClr val="0000FF"/>
              </a:solidFill>
              <a:latin typeface="XCCW Joined 6a - 31"/>
            </a:endParaRPr>
          </a:p>
        </p:txBody>
      </p:sp>
    </p:spTree>
    <p:extLst>
      <p:ext uri="{BB962C8B-B14F-4D97-AF65-F5344CB8AC3E}">
        <p14:creationId xmlns:p14="http://schemas.microsoft.com/office/powerpoint/2010/main" val="3084716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70360" y="1778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reeform 3"/>
          <p:cNvSpPr/>
          <p:nvPr/>
        </p:nvSpPr>
        <p:spPr>
          <a:xfrm rot="747600">
            <a:off x="-478725" y="2114550"/>
            <a:ext cx="4836929" cy="3815439"/>
          </a:xfrm>
          <a:custGeom>
            <a:avLst/>
            <a:gdLst/>
            <a:ahLst/>
            <a:cxnLst/>
            <a:rect l="0" t="0" r="0" b="0"/>
            <a:pathLst>
              <a:path w="4836929" h="3815439">
                <a:moveTo>
                  <a:pt x="5120" y="1520457"/>
                </a:moveTo>
                <a:lnTo>
                  <a:pt x="0" y="1450648"/>
                </a:lnTo>
                <a:lnTo>
                  <a:pt x="3201" y="1337406"/>
                </a:lnTo>
                <a:lnTo>
                  <a:pt x="19196" y="1242860"/>
                </a:lnTo>
                <a:lnTo>
                  <a:pt x="33276" y="1185695"/>
                </a:lnTo>
                <a:lnTo>
                  <a:pt x="57590" y="1109837"/>
                </a:lnTo>
                <a:lnTo>
                  <a:pt x="102385" y="1011988"/>
                </a:lnTo>
                <a:lnTo>
                  <a:pt x="147818" y="932284"/>
                </a:lnTo>
                <a:lnTo>
                  <a:pt x="214363" y="834438"/>
                </a:lnTo>
                <a:lnTo>
                  <a:pt x="294992" y="742089"/>
                </a:lnTo>
                <a:lnTo>
                  <a:pt x="379455" y="655786"/>
                </a:lnTo>
                <a:lnTo>
                  <a:pt x="492718" y="560692"/>
                </a:lnTo>
                <a:lnTo>
                  <a:pt x="598299" y="485381"/>
                </a:lnTo>
                <a:lnTo>
                  <a:pt x="746111" y="394682"/>
                </a:lnTo>
                <a:lnTo>
                  <a:pt x="895206" y="317175"/>
                </a:lnTo>
                <a:lnTo>
                  <a:pt x="1037902" y="253410"/>
                </a:lnTo>
                <a:lnTo>
                  <a:pt x="1253546" y="172604"/>
                </a:lnTo>
                <a:lnTo>
                  <a:pt x="1489663" y="107192"/>
                </a:lnTo>
                <a:lnTo>
                  <a:pt x="1668194" y="68713"/>
                </a:lnTo>
                <a:lnTo>
                  <a:pt x="1807047" y="44526"/>
                </a:lnTo>
                <a:lnTo>
                  <a:pt x="1981099" y="21440"/>
                </a:lnTo>
                <a:lnTo>
                  <a:pt x="2198023" y="3848"/>
                </a:lnTo>
                <a:lnTo>
                  <a:pt x="2319600" y="0"/>
                </a:lnTo>
                <a:lnTo>
                  <a:pt x="2535245" y="0"/>
                </a:lnTo>
                <a:lnTo>
                  <a:pt x="2682417" y="7148"/>
                </a:lnTo>
                <a:lnTo>
                  <a:pt x="2881427" y="25286"/>
                </a:lnTo>
                <a:lnTo>
                  <a:pt x="3059314" y="48924"/>
                </a:lnTo>
                <a:lnTo>
                  <a:pt x="3280717" y="91249"/>
                </a:lnTo>
                <a:lnTo>
                  <a:pt x="3449647" y="135224"/>
                </a:lnTo>
                <a:lnTo>
                  <a:pt x="3577622" y="172604"/>
                </a:lnTo>
                <a:lnTo>
                  <a:pt x="3734397" y="228124"/>
                </a:lnTo>
                <a:lnTo>
                  <a:pt x="3883491" y="289688"/>
                </a:lnTo>
                <a:lnTo>
                  <a:pt x="3980754" y="336963"/>
                </a:lnTo>
                <a:lnTo>
                  <a:pt x="4107452" y="402924"/>
                </a:lnTo>
                <a:lnTo>
                  <a:pt x="4239271" y="486481"/>
                </a:lnTo>
                <a:lnTo>
                  <a:pt x="4326292" y="546947"/>
                </a:lnTo>
                <a:lnTo>
                  <a:pt x="4403720" y="610711"/>
                </a:lnTo>
                <a:lnTo>
                  <a:pt x="4468350" y="667879"/>
                </a:lnTo>
                <a:lnTo>
                  <a:pt x="4541937" y="740992"/>
                </a:lnTo>
                <a:lnTo>
                  <a:pt x="4584169" y="789913"/>
                </a:lnTo>
                <a:lnTo>
                  <a:pt x="4643680" y="864122"/>
                </a:lnTo>
                <a:lnTo>
                  <a:pt x="4681432" y="920740"/>
                </a:lnTo>
                <a:lnTo>
                  <a:pt x="4726228" y="996598"/>
                </a:lnTo>
                <a:lnTo>
                  <a:pt x="4756938" y="1058164"/>
                </a:lnTo>
                <a:lnTo>
                  <a:pt x="4784457" y="1127973"/>
                </a:lnTo>
                <a:lnTo>
                  <a:pt x="4807493" y="1198885"/>
                </a:lnTo>
                <a:lnTo>
                  <a:pt x="4820290" y="1249458"/>
                </a:lnTo>
                <a:lnTo>
                  <a:pt x="4831807" y="1326416"/>
                </a:lnTo>
                <a:lnTo>
                  <a:pt x="4836286" y="1374239"/>
                </a:lnTo>
                <a:lnTo>
                  <a:pt x="4836928" y="1469337"/>
                </a:lnTo>
                <a:lnTo>
                  <a:pt x="4833088" y="1523206"/>
                </a:lnTo>
                <a:lnTo>
                  <a:pt x="4820290" y="1600163"/>
                </a:lnTo>
                <a:lnTo>
                  <a:pt x="4802370" y="1672722"/>
                </a:lnTo>
                <a:lnTo>
                  <a:pt x="4762698" y="1779363"/>
                </a:lnTo>
                <a:lnTo>
                  <a:pt x="4710225" y="1885456"/>
                </a:lnTo>
                <a:lnTo>
                  <a:pt x="4642401" y="1989348"/>
                </a:lnTo>
                <a:lnTo>
                  <a:pt x="4545136" y="2108081"/>
                </a:lnTo>
                <a:lnTo>
                  <a:pt x="4467068" y="2187240"/>
                </a:lnTo>
                <a:lnTo>
                  <a:pt x="4373646" y="2266942"/>
                </a:lnTo>
                <a:lnTo>
                  <a:pt x="4261024" y="2351047"/>
                </a:lnTo>
                <a:lnTo>
                  <a:pt x="4133051" y="2433500"/>
                </a:lnTo>
                <a:lnTo>
                  <a:pt x="4021068" y="2495070"/>
                </a:lnTo>
                <a:lnTo>
                  <a:pt x="3906527" y="2551686"/>
                </a:lnTo>
                <a:lnTo>
                  <a:pt x="3775349" y="2608307"/>
                </a:lnTo>
                <a:lnTo>
                  <a:pt x="3674886" y="2646783"/>
                </a:lnTo>
                <a:lnTo>
                  <a:pt x="3564185" y="2683614"/>
                </a:lnTo>
                <a:lnTo>
                  <a:pt x="3427889" y="2724291"/>
                </a:lnTo>
                <a:lnTo>
                  <a:pt x="3318468" y="2751775"/>
                </a:lnTo>
                <a:lnTo>
                  <a:pt x="3177053" y="2780358"/>
                </a:lnTo>
                <a:lnTo>
                  <a:pt x="3065073" y="2798500"/>
                </a:lnTo>
                <a:lnTo>
                  <a:pt x="3128420" y="2790255"/>
                </a:lnTo>
                <a:lnTo>
                  <a:pt x="3219287" y="2784207"/>
                </a:lnTo>
                <a:lnTo>
                  <a:pt x="3315269" y="2782557"/>
                </a:lnTo>
                <a:lnTo>
                  <a:pt x="3397176" y="2784207"/>
                </a:lnTo>
                <a:lnTo>
                  <a:pt x="3489960" y="2790255"/>
                </a:lnTo>
                <a:lnTo>
                  <a:pt x="3626255" y="2810593"/>
                </a:lnTo>
                <a:lnTo>
                  <a:pt x="3734397" y="2833129"/>
                </a:lnTo>
                <a:lnTo>
                  <a:pt x="3879013" y="2882053"/>
                </a:lnTo>
                <a:lnTo>
                  <a:pt x="3958360" y="2924928"/>
                </a:lnTo>
                <a:lnTo>
                  <a:pt x="4012106" y="2974402"/>
                </a:lnTo>
                <a:lnTo>
                  <a:pt x="4027467" y="2999138"/>
                </a:lnTo>
                <a:lnTo>
                  <a:pt x="4033225" y="3016179"/>
                </a:lnTo>
                <a:lnTo>
                  <a:pt x="4036423" y="3041465"/>
                </a:lnTo>
                <a:lnTo>
                  <a:pt x="4023626" y="3086540"/>
                </a:lnTo>
                <a:lnTo>
                  <a:pt x="3987152" y="3133265"/>
                </a:lnTo>
                <a:lnTo>
                  <a:pt x="3958360" y="3154153"/>
                </a:lnTo>
                <a:lnTo>
                  <a:pt x="3885412" y="3194830"/>
                </a:lnTo>
                <a:lnTo>
                  <a:pt x="3781745" y="3232757"/>
                </a:lnTo>
                <a:lnTo>
                  <a:pt x="3671048" y="3260794"/>
                </a:lnTo>
                <a:lnTo>
                  <a:pt x="3564185" y="3279484"/>
                </a:lnTo>
                <a:lnTo>
                  <a:pt x="3481640" y="3284982"/>
                </a:lnTo>
                <a:lnTo>
                  <a:pt x="3311431" y="3289926"/>
                </a:lnTo>
                <a:lnTo>
                  <a:pt x="3440046" y="3293226"/>
                </a:lnTo>
                <a:lnTo>
                  <a:pt x="3582743" y="3306968"/>
                </a:lnTo>
                <a:lnTo>
                  <a:pt x="3717119" y="3341599"/>
                </a:lnTo>
                <a:lnTo>
                  <a:pt x="3784948" y="3375129"/>
                </a:lnTo>
                <a:lnTo>
                  <a:pt x="3796466" y="3387773"/>
                </a:lnTo>
                <a:lnTo>
                  <a:pt x="3807343" y="3404814"/>
                </a:lnTo>
                <a:lnTo>
                  <a:pt x="3810545" y="3414157"/>
                </a:lnTo>
                <a:lnTo>
                  <a:pt x="3810545" y="3424602"/>
                </a:lnTo>
                <a:lnTo>
                  <a:pt x="3802226" y="3448241"/>
                </a:lnTo>
                <a:lnTo>
                  <a:pt x="3783667" y="3465280"/>
                </a:lnTo>
                <a:lnTo>
                  <a:pt x="3757435" y="3482867"/>
                </a:lnTo>
                <a:lnTo>
                  <a:pt x="3668489" y="3516401"/>
                </a:lnTo>
                <a:lnTo>
                  <a:pt x="3553306" y="3540039"/>
                </a:lnTo>
                <a:lnTo>
                  <a:pt x="3462445" y="3552682"/>
                </a:lnTo>
                <a:lnTo>
                  <a:pt x="3345342" y="3558179"/>
                </a:lnTo>
                <a:lnTo>
                  <a:pt x="3409334" y="3564225"/>
                </a:lnTo>
                <a:lnTo>
                  <a:pt x="3515555" y="3587862"/>
                </a:lnTo>
                <a:lnTo>
                  <a:pt x="3572503" y="3614246"/>
                </a:lnTo>
                <a:lnTo>
                  <a:pt x="3604498" y="3636783"/>
                </a:lnTo>
                <a:lnTo>
                  <a:pt x="3623057" y="3664269"/>
                </a:lnTo>
                <a:lnTo>
                  <a:pt x="3628813" y="3684058"/>
                </a:lnTo>
                <a:lnTo>
                  <a:pt x="3626255" y="3702747"/>
                </a:lnTo>
                <a:lnTo>
                  <a:pt x="3619215" y="3720886"/>
                </a:lnTo>
                <a:lnTo>
                  <a:pt x="3587220" y="3755518"/>
                </a:lnTo>
                <a:lnTo>
                  <a:pt x="3556507" y="3772012"/>
                </a:lnTo>
                <a:lnTo>
                  <a:pt x="3488038" y="3798944"/>
                </a:lnTo>
                <a:lnTo>
                  <a:pt x="3397815" y="3815438"/>
                </a:lnTo>
                <a:lnTo>
                  <a:pt x="3257681" y="3815438"/>
                </a:lnTo>
                <a:lnTo>
                  <a:pt x="3157858" y="3797845"/>
                </a:lnTo>
                <a:lnTo>
                  <a:pt x="3081711" y="3768161"/>
                </a:lnTo>
                <a:lnTo>
                  <a:pt x="3039478" y="3735731"/>
                </a:lnTo>
                <a:lnTo>
                  <a:pt x="3026039" y="3713743"/>
                </a:lnTo>
                <a:lnTo>
                  <a:pt x="3021560" y="3699449"/>
                </a:lnTo>
                <a:lnTo>
                  <a:pt x="3021560" y="3680212"/>
                </a:lnTo>
                <a:lnTo>
                  <a:pt x="3024757" y="3668666"/>
                </a:lnTo>
                <a:lnTo>
                  <a:pt x="3034357" y="3651080"/>
                </a:lnTo>
                <a:lnTo>
                  <a:pt x="3053553" y="3631287"/>
                </a:lnTo>
                <a:lnTo>
                  <a:pt x="3093226" y="3604902"/>
                </a:lnTo>
                <a:lnTo>
                  <a:pt x="3152738" y="3582367"/>
                </a:lnTo>
                <a:lnTo>
                  <a:pt x="3266637" y="3562576"/>
                </a:lnTo>
                <a:lnTo>
                  <a:pt x="3345342" y="3558179"/>
                </a:lnTo>
                <a:lnTo>
                  <a:pt x="3214164" y="3546086"/>
                </a:lnTo>
                <a:lnTo>
                  <a:pt x="3102824" y="3530145"/>
                </a:lnTo>
                <a:lnTo>
                  <a:pt x="2990844" y="3499362"/>
                </a:lnTo>
                <a:lnTo>
                  <a:pt x="2950532" y="3480121"/>
                </a:lnTo>
                <a:lnTo>
                  <a:pt x="2924297" y="3460882"/>
                </a:lnTo>
                <a:lnTo>
                  <a:pt x="2909579" y="3442191"/>
                </a:lnTo>
                <a:lnTo>
                  <a:pt x="2904459" y="3424602"/>
                </a:lnTo>
                <a:lnTo>
                  <a:pt x="2907661" y="3402067"/>
                </a:lnTo>
                <a:lnTo>
                  <a:pt x="2924297" y="3382825"/>
                </a:lnTo>
                <a:lnTo>
                  <a:pt x="2947973" y="3365238"/>
                </a:lnTo>
                <a:lnTo>
                  <a:pt x="2978048" y="3349294"/>
                </a:lnTo>
                <a:lnTo>
                  <a:pt x="3068910" y="3319063"/>
                </a:lnTo>
                <a:lnTo>
                  <a:pt x="3145698" y="3305868"/>
                </a:lnTo>
                <a:lnTo>
                  <a:pt x="3311431" y="3289926"/>
                </a:lnTo>
                <a:lnTo>
                  <a:pt x="3059314" y="3286080"/>
                </a:lnTo>
                <a:lnTo>
                  <a:pt x="2934534" y="3267940"/>
                </a:lnTo>
                <a:lnTo>
                  <a:pt x="2814236" y="3242654"/>
                </a:lnTo>
                <a:lnTo>
                  <a:pt x="2670901" y="3193181"/>
                </a:lnTo>
                <a:lnTo>
                  <a:pt x="2581954" y="3140961"/>
                </a:lnTo>
                <a:lnTo>
                  <a:pt x="2551881" y="3112926"/>
                </a:lnTo>
                <a:lnTo>
                  <a:pt x="2537165" y="3092037"/>
                </a:lnTo>
                <a:lnTo>
                  <a:pt x="2525006" y="3065104"/>
                </a:lnTo>
                <a:lnTo>
                  <a:pt x="2520526" y="3040916"/>
                </a:lnTo>
                <a:lnTo>
                  <a:pt x="2525645" y="3010683"/>
                </a:lnTo>
                <a:lnTo>
                  <a:pt x="2541640" y="2979899"/>
                </a:lnTo>
                <a:lnTo>
                  <a:pt x="2567879" y="2949114"/>
                </a:lnTo>
                <a:lnTo>
                  <a:pt x="2661940" y="2889200"/>
                </a:lnTo>
                <a:lnTo>
                  <a:pt x="2771362" y="2852919"/>
                </a:lnTo>
                <a:lnTo>
                  <a:pt x="2892303" y="2827633"/>
                </a:lnTo>
                <a:lnTo>
                  <a:pt x="3127144" y="2788055"/>
                </a:lnTo>
                <a:lnTo>
                  <a:pt x="2974848" y="2813341"/>
                </a:lnTo>
                <a:lnTo>
                  <a:pt x="2843671" y="2831480"/>
                </a:lnTo>
                <a:lnTo>
                  <a:pt x="2676659" y="2845772"/>
                </a:lnTo>
                <a:lnTo>
                  <a:pt x="2618430" y="2849621"/>
                </a:lnTo>
                <a:lnTo>
                  <a:pt x="2505809" y="2852919"/>
                </a:lnTo>
                <a:lnTo>
                  <a:pt x="2306164" y="2852919"/>
                </a:lnTo>
                <a:lnTo>
                  <a:pt x="2154506" y="2845772"/>
                </a:lnTo>
                <a:lnTo>
                  <a:pt x="2014373" y="2834229"/>
                </a:lnTo>
                <a:lnTo>
                  <a:pt x="1922230" y="2823785"/>
                </a:lnTo>
                <a:lnTo>
                  <a:pt x="1821768" y="2809491"/>
                </a:lnTo>
                <a:lnTo>
                  <a:pt x="1729620" y="2795202"/>
                </a:lnTo>
                <a:lnTo>
                  <a:pt x="1641957" y="2778712"/>
                </a:lnTo>
                <a:lnTo>
                  <a:pt x="1572208" y="2764420"/>
                </a:lnTo>
                <a:lnTo>
                  <a:pt x="1489663" y="2744627"/>
                </a:lnTo>
                <a:lnTo>
                  <a:pt x="1370006" y="2713294"/>
                </a:lnTo>
                <a:lnTo>
                  <a:pt x="1220911" y="2667122"/>
                </a:lnTo>
                <a:lnTo>
                  <a:pt x="1098051" y="2623697"/>
                </a:lnTo>
                <a:lnTo>
                  <a:pt x="964315" y="2566528"/>
                </a:lnTo>
                <a:lnTo>
                  <a:pt x="881768" y="2527501"/>
                </a:lnTo>
                <a:lnTo>
                  <a:pt x="797942" y="2486274"/>
                </a:lnTo>
                <a:lnTo>
                  <a:pt x="711558" y="2437350"/>
                </a:lnTo>
                <a:lnTo>
                  <a:pt x="619413" y="2381830"/>
                </a:lnTo>
                <a:lnTo>
                  <a:pt x="518952" y="2310370"/>
                </a:lnTo>
                <a:lnTo>
                  <a:pt x="426806" y="2236710"/>
                </a:lnTo>
                <a:lnTo>
                  <a:pt x="347459" y="2164700"/>
                </a:lnTo>
                <a:lnTo>
                  <a:pt x="246998" y="2056411"/>
                </a:lnTo>
                <a:lnTo>
                  <a:pt x="189408" y="1980554"/>
                </a:lnTo>
                <a:lnTo>
                  <a:pt x="144616" y="1913490"/>
                </a:lnTo>
                <a:lnTo>
                  <a:pt x="110063" y="1853023"/>
                </a:lnTo>
                <a:lnTo>
                  <a:pt x="64631" y="1759576"/>
                </a:lnTo>
                <a:lnTo>
                  <a:pt x="31355" y="1660082"/>
                </a:lnTo>
                <a:lnTo>
                  <a:pt x="19196" y="1606210"/>
                </a:lnTo>
                <a:close/>
              </a:path>
            </a:pathLst>
          </a:custGeom>
          <a:solidFill>
            <a:srgbClr val="FFFFFF"/>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rot="331200">
            <a:off x="648462" y="5330698"/>
            <a:ext cx="2490851" cy="2038477"/>
          </a:xfrm>
          <a:prstGeom prst="rect">
            <a:avLst/>
          </a:prstGeom>
          <a:solidFill>
            <a:scrgbClr r="0" g="0" b="0">
              <a:alpha val="0"/>
            </a:scrgbClr>
          </a:solidFill>
        </p:spPr>
      </p:pic>
      <p:sp>
        <p:nvSpPr>
          <p:cNvPr id="6" name="TextBox 5"/>
          <p:cNvSpPr txBox="1"/>
          <p:nvPr/>
        </p:nvSpPr>
        <p:spPr>
          <a:xfrm>
            <a:off x="1270000" y="241300"/>
            <a:ext cx="8949817" cy="323165"/>
          </a:xfrm>
          <a:prstGeom prst="rect">
            <a:avLst/>
          </a:prstGeom>
          <a:noFill/>
        </p:spPr>
        <p:txBody>
          <a:bodyPr vert="horz" rtlCol="0">
            <a:spAutoFit/>
          </a:bodyPr>
          <a:lstStyle/>
          <a:p>
            <a:pPr algn="ctr"/>
            <a:r>
              <a:rPr lang="en-GB" sz="1500" smtClean="0">
                <a:solidFill>
                  <a:srgbClr val="000000"/>
                </a:solidFill>
                <a:latin typeface="XCCW Joined 6a - 26"/>
              </a:rPr>
              <a:t>L.O. I can identify the significance of a period in history on life today.</a:t>
            </a:r>
            <a:endParaRPr lang="en-GB" sz="1500">
              <a:solidFill>
                <a:srgbClr val="000000"/>
              </a:solidFill>
              <a:latin typeface="XCCW Joined 6a - 26"/>
            </a:endParaRPr>
          </a:p>
        </p:txBody>
      </p:sp>
      <p:pic>
        <p:nvPicPr>
          <p:cNvPr id="7" name="Picture 6"/>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3340100" y="4000500"/>
            <a:ext cx="6236970" cy="3889248"/>
          </a:xfrm>
          <a:prstGeom prst="rect">
            <a:avLst/>
          </a:prstGeom>
          <a:solidFill>
            <a:scrgbClr r="0" g="0" b="0">
              <a:alpha val="0"/>
            </a:scrgbClr>
          </a:solidFill>
        </p:spPr>
      </p:pic>
      <p:pic>
        <p:nvPicPr>
          <p:cNvPr id="8" name="Picture 7"/>
          <p:cNvPicPr>
            <a:picLocks/>
          </p:cNvPicPr>
          <p:nvPr/>
        </p:nvPicPr>
        <p:blipFill>
          <a:blip r:embed="rId5">
            <a:extLst>
              <a:ext uri="{28A0092B-C50C-407E-A947-70E740481C1C}">
                <a14:useLocalDpi xmlns:a14="http://schemas.microsoft.com/office/drawing/2010/main" val="0"/>
              </a:ext>
            </a:extLst>
          </a:blip>
          <a:stretch>
            <a:fillRect/>
          </a:stretch>
        </p:blipFill>
        <p:spPr>
          <a:xfrm>
            <a:off x="4292600" y="1778000"/>
            <a:ext cx="6053328" cy="2713990"/>
          </a:xfrm>
          <a:prstGeom prst="rect">
            <a:avLst/>
          </a:prstGeom>
          <a:solidFill>
            <a:scrgbClr r="0" g="0" b="0">
              <a:alpha val="0"/>
            </a:scrgbClr>
          </a:solidFill>
        </p:spPr>
      </p:pic>
      <p:sp>
        <p:nvSpPr>
          <p:cNvPr id="9" name="TextBox 8"/>
          <p:cNvSpPr txBox="1"/>
          <p:nvPr/>
        </p:nvSpPr>
        <p:spPr>
          <a:xfrm rot="397620">
            <a:off x="0" y="2844800"/>
            <a:ext cx="4555109" cy="415498"/>
          </a:xfrm>
          <a:prstGeom prst="rect">
            <a:avLst/>
          </a:prstGeom>
          <a:noFill/>
        </p:spPr>
        <p:txBody>
          <a:bodyPr vert="horz" rtlCol="0">
            <a:spAutoFit/>
          </a:bodyPr>
          <a:lstStyle/>
          <a:p>
            <a:pPr algn="ctr"/>
            <a:r>
              <a:rPr lang="en-GB" sz="2100" smtClean="0">
                <a:solidFill>
                  <a:srgbClr val="000000"/>
                </a:solidFill>
                <a:latin typeface="XCCW Joined 6a - 36"/>
              </a:rPr>
              <a:t>What do these words mean?</a:t>
            </a:r>
            <a:endParaRPr lang="en-GB" sz="2100">
              <a:solidFill>
                <a:srgbClr val="000000"/>
              </a:solidFill>
              <a:latin typeface="XCCW Joined 6a - 36"/>
            </a:endParaRPr>
          </a:p>
        </p:txBody>
      </p:sp>
      <p:sp>
        <p:nvSpPr>
          <p:cNvPr id="10" name="TextBox 9"/>
          <p:cNvSpPr txBox="1"/>
          <p:nvPr/>
        </p:nvSpPr>
        <p:spPr>
          <a:xfrm>
            <a:off x="1079500" y="7442200"/>
            <a:ext cx="8411591" cy="338554"/>
          </a:xfrm>
          <a:prstGeom prst="rect">
            <a:avLst/>
          </a:prstGeom>
          <a:noFill/>
        </p:spPr>
        <p:txBody>
          <a:bodyPr vert="horz" rtlCol="0">
            <a:spAutoFit/>
          </a:bodyPr>
          <a:lstStyle/>
          <a:p>
            <a:pPr algn="ctr"/>
            <a:r>
              <a:rPr lang="en-GB" sz="1600" smtClean="0">
                <a:solidFill>
                  <a:srgbClr val="000000"/>
                </a:solidFill>
                <a:latin typeface="XCCW Joined 6a - 28"/>
              </a:rPr>
              <a:t>Use a dictionary to find the definitions.</a:t>
            </a:r>
            <a:endParaRPr lang="en-GB" sz="1600">
              <a:solidFill>
                <a:srgbClr val="000000"/>
              </a:solidFill>
              <a:latin typeface="XCCW Joined 6a - 28"/>
            </a:endParaRPr>
          </a:p>
        </p:txBody>
      </p:sp>
    </p:spTree>
    <p:extLst>
      <p:ext uri="{BB962C8B-B14F-4D97-AF65-F5344CB8AC3E}">
        <p14:creationId xmlns:p14="http://schemas.microsoft.com/office/powerpoint/2010/main" val="3988061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83060" y="635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rot="331200">
            <a:off x="385445" y="4797933"/>
            <a:ext cx="3604895" cy="2964307"/>
          </a:xfrm>
          <a:prstGeom prst="rect">
            <a:avLst/>
          </a:prstGeom>
          <a:solidFill>
            <a:scrgbClr r="0" g="0" b="0">
              <a:alpha val="0"/>
            </a:scrgbClr>
          </a:solidFill>
        </p:spPr>
      </p:pic>
      <p:sp>
        <p:nvSpPr>
          <p:cNvPr id="5" name="TextBox 4"/>
          <p:cNvSpPr txBox="1"/>
          <p:nvPr/>
        </p:nvSpPr>
        <p:spPr>
          <a:xfrm>
            <a:off x="3390900" y="2298700"/>
            <a:ext cx="6515100" cy="784830"/>
          </a:xfrm>
          <a:prstGeom prst="rect">
            <a:avLst/>
          </a:prstGeom>
          <a:noFill/>
        </p:spPr>
        <p:txBody>
          <a:bodyPr vert="horz" rtlCol="0">
            <a:spAutoFit/>
          </a:bodyPr>
          <a:lstStyle/>
          <a:p>
            <a:pPr algn="ctr"/>
            <a:r>
              <a:rPr lang="en-GB" sz="1500" smtClean="0">
                <a:solidFill>
                  <a:srgbClr val="000000"/>
                </a:solidFill>
                <a:latin typeface="XCCW Joined 6a - 26"/>
              </a:rPr>
              <a:t>Think about everything you know about the Romans so far.</a:t>
            </a:r>
          </a:p>
          <a:p>
            <a:pPr algn="ctr"/>
            <a:r>
              <a:rPr lang="en-GB" sz="1500" smtClean="0">
                <a:solidFill>
                  <a:srgbClr val="000000"/>
                </a:solidFill>
                <a:latin typeface="XCCW Joined 6a - 26"/>
              </a:rPr>
              <a:t>On a piece of paper, list as many things as you can remember that the Romans introduced to Britain.</a:t>
            </a:r>
            <a:endParaRPr lang="en-GB" sz="1500">
              <a:solidFill>
                <a:srgbClr val="000000"/>
              </a:solidFill>
              <a:latin typeface="XCCW Joined 6a - 26"/>
            </a:endParaRPr>
          </a:p>
        </p:txBody>
      </p:sp>
      <p:pic>
        <p:nvPicPr>
          <p:cNvPr id="6" name="Picture 5"/>
          <p:cNvPicPr>
            <a:picLocks/>
          </p:cNvPicPr>
          <p:nvPr/>
        </p:nvPicPr>
        <p:blipFill>
          <a:blip r:embed="rId4">
            <a:extLst>
              <a:ext uri="{28A0092B-C50C-407E-A947-70E740481C1C}">
                <a14:useLocalDpi xmlns:a14="http://schemas.microsoft.com/office/drawing/2010/main" val="0"/>
              </a:ext>
            </a:extLst>
          </a:blip>
          <a:stretch>
            <a:fillRect/>
          </a:stretch>
        </p:blipFill>
        <p:spPr>
          <a:xfrm rot="21072001">
            <a:off x="342392" y="1940941"/>
            <a:ext cx="3029585" cy="3056509"/>
          </a:xfrm>
          <a:prstGeom prst="rect">
            <a:avLst/>
          </a:prstGeom>
          <a:solidFill>
            <a:scrgbClr r="0" g="0" b="0">
              <a:alpha val="0"/>
            </a:scrgbClr>
          </a:solidFill>
        </p:spPr>
      </p:pic>
    </p:spTree>
    <p:extLst>
      <p:ext uri="{BB962C8B-B14F-4D97-AF65-F5344CB8AC3E}">
        <p14:creationId xmlns:p14="http://schemas.microsoft.com/office/powerpoint/2010/main" val="1233720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459260" y="139700"/>
            <a:ext cx="9112307" cy="10346267"/>
          </a:xfrm>
          <a:custGeom>
            <a:avLst/>
            <a:gdLst/>
            <a:ahLst/>
            <a:cxnLst/>
            <a:rect l="0" t="0" r="0" b="0"/>
            <a:pathLst>
              <a:path w="9112307" h="10346267">
                <a:moveTo>
                  <a:pt x="0" y="0"/>
                </a:moveTo>
                <a:lnTo>
                  <a:pt x="9112306" y="0"/>
                </a:lnTo>
                <a:lnTo>
                  <a:pt x="9112306" y="10346266"/>
                </a:lnTo>
                <a:lnTo>
                  <a:pt x="0" y="103462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a:off x="546100" y="3822700"/>
            <a:ext cx="6540500" cy="4152900"/>
          </a:xfrm>
          <a:prstGeom prst="rect">
            <a:avLst/>
          </a:prstGeom>
          <a:solidFill>
            <a:scrgbClr r="0" g="0" b="0">
              <a:alpha val="0"/>
            </a:scrgbClr>
          </a:solidFill>
        </p:spPr>
      </p:pic>
      <p:sp>
        <p:nvSpPr>
          <p:cNvPr id="5" name="TextBox 4">
            <a:hlinkClick r:id="rId4"/>
          </p:cNvPr>
          <p:cNvSpPr txBox="1"/>
          <p:nvPr/>
        </p:nvSpPr>
        <p:spPr>
          <a:xfrm>
            <a:off x="762000" y="2819400"/>
            <a:ext cx="5270500" cy="400110"/>
          </a:xfrm>
          <a:prstGeom prst="rect">
            <a:avLst/>
          </a:prstGeom>
          <a:noFill/>
        </p:spPr>
        <p:txBody>
          <a:bodyPr vert="horz" rtlCol="0">
            <a:spAutoFit/>
          </a:bodyPr>
          <a:lstStyle/>
          <a:p>
            <a:pPr algn="ctr"/>
            <a:r>
              <a:rPr lang="en-GB" sz="1000" u="sng" smtClean="0">
                <a:solidFill>
                  <a:srgbClr val="0000FF"/>
                </a:solidFill>
                <a:latin typeface="Arial - 18"/>
              </a:rPr>
              <a:t>https://www.bbc.co.uk/bitesize/topics/zqtf34j/ ​articles/z2dr4wx#:~:text=Many%20of%20the ​%20Roman%20towns,Britain'%20came%20from ​%20the%20Romans.</a:t>
            </a:r>
            <a:r>
              <a:rPr lang="en-GB" sz="1000" smtClean="0">
                <a:solidFill>
                  <a:srgbClr val="000000"/>
                </a:solidFill>
                <a:latin typeface="Arial - 18"/>
              </a:rPr>
              <a:t> </a:t>
            </a:r>
            <a:endParaRPr lang="en-GB" sz="1000">
              <a:solidFill>
                <a:srgbClr val="000000"/>
              </a:solidFill>
              <a:latin typeface="Arial - 18"/>
            </a:endParaRPr>
          </a:p>
        </p:txBody>
      </p:sp>
      <p:sp>
        <p:nvSpPr>
          <p:cNvPr id="6" name="Freeform 5"/>
          <p:cNvSpPr/>
          <p:nvPr/>
        </p:nvSpPr>
        <p:spPr>
          <a:xfrm rot="503400">
            <a:off x="6313094" y="1650211"/>
            <a:ext cx="3764924" cy="4423036"/>
          </a:xfrm>
          <a:custGeom>
            <a:avLst/>
            <a:gdLst/>
            <a:ahLst/>
            <a:cxnLst/>
            <a:rect l="0" t="0" r="0" b="0"/>
            <a:pathLst>
              <a:path w="3764924" h="4423036">
                <a:moveTo>
                  <a:pt x="3984" y="1762585"/>
                </a:moveTo>
                <a:lnTo>
                  <a:pt x="0" y="1681658"/>
                </a:lnTo>
                <a:lnTo>
                  <a:pt x="2491" y="1550386"/>
                </a:lnTo>
                <a:lnTo>
                  <a:pt x="14941" y="1440782"/>
                </a:lnTo>
                <a:lnTo>
                  <a:pt x="25899" y="1374513"/>
                </a:lnTo>
                <a:lnTo>
                  <a:pt x="44826" y="1286574"/>
                </a:lnTo>
                <a:lnTo>
                  <a:pt x="79691" y="1173145"/>
                </a:lnTo>
                <a:lnTo>
                  <a:pt x="115055" y="1080747"/>
                </a:lnTo>
                <a:lnTo>
                  <a:pt x="166853" y="967320"/>
                </a:lnTo>
                <a:lnTo>
                  <a:pt x="229611" y="860264"/>
                </a:lnTo>
                <a:lnTo>
                  <a:pt x="295356" y="760217"/>
                </a:lnTo>
                <a:lnTo>
                  <a:pt x="383516" y="649980"/>
                </a:lnTo>
                <a:lnTo>
                  <a:pt x="465698" y="562676"/>
                </a:lnTo>
                <a:lnTo>
                  <a:pt x="580750" y="457533"/>
                </a:lnTo>
                <a:lnTo>
                  <a:pt x="696802" y="367684"/>
                </a:lnTo>
                <a:lnTo>
                  <a:pt x="807871" y="293764"/>
                </a:lnTo>
                <a:lnTo>
                  <a:pt x="975722" y="200091"/>
                </a:lnTo>
                <a:lnTo>
                  <a:pt x="1159510" y="124262"/>
                </a:lnTo>
                <a:lnTo>
                  <a:pt x="1298472" y="79655"/>
                </a:lnTo>
                <a:lnTo>
                  <a:pt x="1406553" y="51617"/>
                </a:lnTo>
                <a:lnTo>
                  <a:pt x="1542029" y="24854"/>
                </a:lnTo>
                <a:lnTo>
                  <a:pt x="1710877" y="4460"/>
                </a:lnTo>
                <a:lnTo>
                  <a:pt x="1805509" y="0"/>
                </a:lnTo>
                <a:lnTo>
                  <a:pt x="1973360" y="0"/>
                </a:lnTo>
                <a:lnTo>
                  <a:pt x="2087916" y="8286"/>
                </a:lnTo>
                <a:lnTo>
                  <a:pt x="2242817" y="29312"/>
                </a:lnTo>
                <a:lnTo>
                  <a:pt x="2381279" y="56715"/>
                </a:lnTo>
                <a:lnTo>
                  <a:pt x="2553613" y="105780"/>
                </a:lnTo>
                <a:lnTo>
                  <a:pt x="2685103" y="156758"/>
                </a:lnTo>
                <a:lnTo>
                  <a:pt x="2784716" y="200091"/>
                </a:lnTo>
                <a:lnTo>
                  <a:pt x="2906744" y="264450"/>
                </a:lnTo>
                <a:lnTo>
                  <a:pt x="3022795" y="335820"/>
                </a:lnTo>
                <a:lnTo>
                  <a:pt x="3098503" y="390624"/>
                </a:lnTo>
                <a:lnTo>
                  <a:pt x="3197121" y="467089"/>
                </a:lnTo>
                <a:lnTo>
                  <a:pt x="3299724" y="563952"/>
                </a:lnTo>
                <a:lnTo>
                  <a:pt x="3367461" y="634048"/>
                </a:lnTo>
                <a:lnTo>
                  <a:pt x="3427727" y="707964"/>
                </a:lnTo>
                <a:lnTo>
                  <a:pt x="3478032" y="774238"/>
                </a:lnTo>
                <a:lnTo>
                  <a:pt x="3535313" y="858991"/>
                </a:lnTo>
                <a:lnTo>
                  <a:pt x="3568183" y="915705"/>
                </a:lnTo>
                <a:lnTo>
                  <a:pt x="3614505" y="1001731"/>
                </a:lnTo>
                <a:lnTo>
                  <a:pt x="3643890" y="1067366"/>
                </a:lnTo>
                <a:lnTo>
                  <a:pt x="3678757" y="1155303"/>
                </a:lnTo>
                <a:lnTo>
                  <a:pt x="3702662" y="1226674"/>
                </a:lnTo>
                <a:lnTo>
                  <a:pt x="3724080" y="1307600"/>
                </a:lnTo>
                <a:lnTo>
                  <a:pt x="3742012" y="1389805"/>
                </a:lnTo>
                <a:lnTo>
                  <a:pt x="3751972" y="1448430"/>
                </a:lnTo>
                <a:lnTo>
                  <a:pt x="3760937" y="1537644"/>
                </a:lnTo>
                <a:lnTo>
                  <a:pt x="3764424" y="1593083"/>
                </a:lnTo>
                <a:lnTo>
                  <a:pt x="3764923" y="1703324"/>
                </a:lnTo>
                <a:lnTo>
                  <a:pt x="3761933" y="1765772"/>
                </a:lnTo>
                <a:lnTo>
                  <a:pt x="3751972" y="1854984"/>
                </a:lnTo>
                <a:lnTo>
                  <a:pt x="3738027" y="1939099"/>
                </a:lnTo>
                <a:lnTo>
                  <a:pt x="3707145" y="2062722"/>
                </a:lnTo>
                <a:lnTo>
                  <a:pt x="3666302" y="2185710"/>
                </a:lnTo>
                <a:lnTo>
                  <a:pt x="3613509" y="2306148"/>
                </a:lnTo>
                <a:lnTo>
                  <a:pt x="3537801" y="2443788"/>
                </a:lnTo>
                <a:lnTo>
                  <a:pt x="3477036" y="2535551"/>
                </a:lnTo>
                <a:lnTo>
                  <a:pt x="3404318" y="2627946"/>
                </a:lnTo>
                <a:lnTo>
                  <a:pt x="3316655" y="2725444"/>
                </a:lnTo>
                <a:lnTo>
                  <a:pt x="3217043" y="2821029"/>
                </a:lnTo>
                <a:lnTo>
                  <a:pt x="3129882" y="2892401"/>
                </a:lnTo>
                <a:lnTo>
                  <a:pt x="3040727" y="2958036"/>
                </a:lnTo>
                <a:lnTo>
                  <a:pt x="2938623" y="3023672"/>
                </a:lnTo>
                <a:lnTo>
                  <a:pt x="2860424" y="3068276"/>
                </a:lnTo>
                <a:lnTo>
                  <a:pt x="2774258" y="3110971"/>
                </a:lnTo>
                <a:lnTo>
                  <a:pt x="2668168" y="3158127"/>
                </a:lnTo>
                <a:lnTo>
                  <a:pt x="2582998" y="3189988"/>
                </a:lnTo>
                <a:lnTo>
                  <a:pt x="2472925" y="3223122"/>
                </a:lnTo>
                <a:lnTo>
                  <a:pt x="2385761" y="3244152"/>
                </a:lnTo>
                <a:lnTo>
                  <a:pt x="2435071" y="3234595"/>
                </a:lnTo>
                <a:lnTo>
                  <a:pt x="2505797" y="3227585"/>
                </a:lnTo>
                <a:lnTo>
                  <a:pt x="2580508" y="3225674"/>
                </a:lnTo>
                <a:lnTo>
                  <a:pt x="2644262" y="3227585"/>
                </a:lnTo>
                <a:lnTo>
                  <a:pt x="2716481" y="3234595"/>
                </a:lnTo>
                <a:lnTo>
                  <a:pt x="2822571" y="3258173"/>
                </a:lnTo>
                <a:lnTo>
                  <a:pt x="2906744" y="3284299"/>
                </a:lnTo>
                <a:lnTo>
                  <a:pt x="3019311" y="3341012"/>
                </a:lnTo>
                <a:lnTo>
                  <a:pt x="3081071" y="3390716"/>
                </a:lnTo>
                <a:lnTo>
                  <a:pt x="3122907" y="3448068"/>
                </a:lnTo>
                <a:lnTo>
                  <a:pt x="3134863" y="3476742"/>
                </a:lnTo>
                <a:lnTo>
                  <a:pt x="3139343" y="3496497"/>
                </a:lnTo>
                <a:lnTo>
                  <a:pt x="3141834" y="3525810"/>
                </a:lnTo>
                <a:lnTo>
                  <a:pt x="3131873" y="3578061"/>
                </a:lnTo>
                <a:lnTo>
                  <a:pt x="3103482" y="3632228"/>
                </a:lnTo>
                <a:lnTo>
                  <a:pt x="3081071" y="3656445"/>
                </a:lnTo>
                <a:lnTo>
                  <a:pt x="3024290" y="3703597"/>
                </a:lnTo>
                <a:lnTo>
                  <a:pt x="2943601" y="3747566"/>
                </a:lnTo>
                <a:lnTo>
                  <a:pt x="2857436" y="3780066"/>
                </a:lnTo>
                <a:lnTo>
                  <a:pt x="2774258" y="3801733"/>
                </a:lnTo>
                <a:lnTo>
                  <a:pt x="2710006" y="3808107"/>
                </a:lnTo>
                <a:lnTo>
                  <a:pt x="2577519" y="3813840"/>
                </a:lnTo>
                <a:lnTo>
                  <a:pt x="2677632" y="3817663"/>
                </a:lnTo>
                <a:lnTo>
                  <a:pt x="2788702" y="3833594"/>
                </a:lnTo>
                <a:lnTo>
                  <a:pt x="2893296" y="3873739"/>
                </a:lnTo>
                <a:lnTo>
                  <a:pt x="2946094" y="3912610"/>
                </a:lnTo>
                <a:lnTo>
                  <a:pt x="2955057" y="3927267"/>
                </a:lnTo>
                <a:lnTo>
                  <a:pt x="2963524" y="3947021"/>
                </a:lnTo>
                <a:lnTo>
                  <a:pt x="2966015" y="3957854"/>
                </a:lnTo>
                <a:lnTo>
                  <a:pt x="2966015" y="3969961"/>
                </a:lnTo>
                <a:lnTo>
                  <a:pt x="2959541" y="3997363"/>
                </a:lnTo>
                <a:lnTo>
                  <a:pt x="2945095" y="4017116"/>
                </a:lnTo>
                <a:lnTo>
                  <a:pt x="2924675" y="4037506"/>
                </a:lnTo>
                <a:lnTo>
                  <a:pt x="2855444" y="4076379"/>
                </a:lnTo>
                <a:lnTo>
                  <a:pt x="2765789" y="4103780"/>
                </a:lnTo>
                <a:lnTo>
                  <a:pt x="2695065" y="4118435"/>
                </a:lnTo>
                <a:lnTo>
                  <a:pt x="2603916" y="4124811"/>
                </a:lnTo>
                <a:lnTo>
                  <a:pt x="2653726" y="4131817"/>
                </a:lnTo>
                <a:lnTo>
                  <a:pt x="2736406" y="4159219"/>
                </a:lnTo>
                <a:lnTo>
                  <a:pt x="2780732" y="4189805"/>
                </a:lnTo>
                <a:lnTo>
                  <a:pt x="2805637" y="4215934"/>
                </a:lnTo>
                <a:lnTo>
                  <a:pt x="2820080" y="4247795"/>
                </a:lnTo>
                <a:lnTo>
                  <a:pt x="2824562" y="4270733"/>
                </a:lnTo>
                <a:lnTo>
                  <a:pt x="2822571" y="4292400"/>
                </a:lnTo>
                <a:lnTo>
                  <a:pt x="2817091" y="4313430"/>
                </a:lnTo>
                <a:lnTo>
                  <a:pt x="2792187" y="4353574"/>
                </a:lnTo>
                <a:lnTo>
                  <a:pt x="2768280" y="4372693"/>
                </a:lnTo>
                <a:lnTo>
                  <a:pt x="2714985" y="4403917"/>
                </a:lnTo>
                <a:lnTo>
                  <a:pt x="2644759" y="4423035"/>
                </a:lnTo>
                <a:lnTo>
                  <a:pt x="2535682" y="4423035"/>
                </a:lnTo>
                <a:lnTo>
                  <a:pt x="2457983" y="4402641"/>
                </a:lnTo>
                <a:lnTo>
                  <a:pt x="2398712" y="4368231"/>
                </a:lnTo>
                <a:lnTo>
                  <a:pt x="2365840" y="4330636"/>
                </a:lnTo>
                <a:lnTo>
                  <a:pt x="2355378" y="4305145"/>
                </a:lnTo>
                <a:lnTo>
                  <a:pt x="2351893" y="4288576"/>
                </a:lnTo>
                <a:lnTo>
                  <a:pt x="2351893" y="4266276"/>
                </a:lnTo>
                <a:lnTo>
                  <a:pt x="2354383" y="4252893"/>
                </a:lnTo>
                <a:lnTo>
                  <a:pt x="2361854" y="4232501"/>
                </a:lnTo>
                <a:lnTo>
                  <a:pt x="2376796" y="4209560"/>
                </a:lnTo>
                <a:lnTo>
                  <a:pt x="2407678" y="4178974"/>
                </a:lnTo>
                <a:lnTo>
                  <a:pt x="2453998" y="4152848"/>
                </a:lnTo>
                <a:lnTo>
                  <a:pt x="2542654" y="4129907"/>
                </a:lnTo>
                <a:lnTo>
                  <a:pt x="2603916" y="4124811"/>
                </a:lnTo>
                <a:lnTo>
                  <a:pt x="2501812" y="4110790"/>
                </a:lnTo>
                <a:lnTo>
                  <a:pt x="2415148" y="4092310"/>
                </a:lnTo>
                <a:lnTo>
                  <a:pt x="2327983" y="4056626"/>
                </a:lnTo>
                <a:lnTo>
                  <a:pt x="2296608" y="4034323"/>
                </a:lnTo>
                <a:lnTo>
                  <a:pt x="2276186" y="4012018"/>
                </a:lnTo>
                <a:lnTo>
                  <a:pt x="2264730" y="3990353"/>
                </a:lnTo>
                <a:lnTo>
                  <a:pt x="2260746" y="3969961"/>
                </a:lnTo>
                <a:lnTo>
                  <a:pt x="2263239" y="3943837"/>
                </a:lnTo>
                <a:lnTo>
                  <a:pt x="2276186" y="3921532"/>
                </a:lnTo>
                <a:lnTo>
                  <a:pt x="2294614" y="3901142"/>
                </a:lnTo>
                <a:lnTo>
                  <a:pt x="2318026" y="3882659"/>
                </a:lnTo>
                <a:lnTo>
                  <a:pt x="2388750" y="3847613"/>
                </a:lnTo>
                <a:lnTo>
                  <a:pt x="2448518" y="3832321"/>
                </a:lnTo>
                <a:lnTo>
                  <a:pt x="2577519" y="3813840"/>
                </a:lnTo>
                <a:lnTo>
                  <a:pt x="2381279" y="3809378"/>
                </a:lnTo>
                <a:lnTo>
                  <a:pt x="2284155" y="3788350"/>
                </a:lnTo>
                <a:lnTo>
                  <a:pt x="2190519" y="3759036"/>
                </a:lnTo>
                <a:lnTo>
                  <a:pt x="2078949" y="3701686"/>
                </a:lnTo>
                <a:lnTo>
                  <a:pt x="2009717" y="3641150"/>
                </a:lnTo>
                <a:lnTo>
                  <a:pt x="1986309" y="3608651"/>
                </a:lnTo>
                <a:lnTo>
                  <a:pt x="1974854" y="3584436"/>
                </a:lnTo>
                <a:lnTo>
                  <a:pt x="1965390" y="3553213"/>
                </a:lnTo>
                <a:lnTo>
                  <a:pt x="1961903" y="3525175"/>
                </a:lnTo>
                <a:lnTo>
                  <a:pt x="1965889" y="3490124"/>
                </a:lnTo>
                <a:lnTo>
                  <a:pt x="1978339" y="3454440"/>
                </a:lnTo>
                <a:lnTo>
                  <a:pt x="1998761" y="3418753"/>
                </a:lnTo>
                <a:lnTo>
                  <a:pt x="2071977" y="3349296"/>
                </a:lnTo>
                <a:lnTo>
                  <a:pt x="2157148" y="3307239"/>
                </a:lnTo>
                <a:lnTo>
                  <a:pt x="2251284" y="3277925"/>
                </a:lnTo>
                <a:lnTo>
                  <a:pt x="2434075" y="3232045"/>
                </a:lnTo>
                <a:lnTo>
                  <a:pt x="2315534" y="3261358"/>
                </a:lnTo>
                <a:lnTo>
                  <a:pt x="2213431" y="3282386"/>
                </a:lnTo>
                <a:lnTo>
                  <a:pt x="2083432" y="3298952"/>
                </a:lnTo>
                <a:lnTo>
                  <a:pt x="2038109" y="3303416"/>
                </a:lnTo>
                <a:lnTo>
                  <a:pt x="1950448" y="3307239"/>
                </a:lnTo>
                <a:lnTo>
                  <a:pt x="1795050" y="3307239"/>
                </a:lnTo>
                <a:lnTo>
                  <a:pt x="1677006" y="3298952"/>
                </a:lnTo>
                <a:lnTo>
                  <a:pt x="1567929" y="3285571"/>
                </a:lnTo>
                <a:lnTo>
                  <a:pt x="1496206" y="3273465"/>
                </a:lnTo>
                <a:lnTo>
                  <a:pt x="1418009" y="3256896"/>
                </a:lnTo>
                <a:lnTo>
                  <a:pt x="1346287" y="3240330"/>
                </a:lnTo>
                <a:lnTo>
                  <a:pt x="1278050" y="3221213"/>
                </a:lnTo>
                <a:lnTo>
                  <a:pt x="1223761" y="3204647"/>
                </a:lnTo>
                <a:lnTo>
                  <a:pt x="1159510" y="3181702"/>
                </a:lnTo>
                <a:lnTo>
                  <a:pt x="1066372" y="3145380"/>
                </a:lnTo>
                <a:lnTo>
                  <a:pt x="950321" y="3091853"/>
                </a:lnTo>
                <a:lnTo>
                  <a:pt x="854689" y="3041514"/>
                </a:lnTo>
                <a:lnTo>
                  <a:pt x="750594" y="2975241"/>
                </a:lnTo>
                <a:lnTo>
                  <a:pt x="686342" y="2929998"/>
                </a:lnTo>
                <a:lnTo>
                  <a:pt x="621094" y="2882206"/>
                </a:lnTo>
                <a:lnTo>
                  <a:pt x="553856" y="2825491"/>
                </a:lnTo>
                <a:lnTo>
                  <a:pt x="482132" y="2761129"/>
                </a:lnTo>
                <a:lnTo>
                  <a:pt x="403936" y="2678289"/>
                </a:lnTo>
                <a:lnTo>
                  <a:pt x="332213" y="2592900"/>
                </a:lnTo>
                <a:lnTo>
                  <a:pt x="270453" y="2509423"/>
                </a:lnTo>
                <a:lnTo>
                  <a:pt x="192255" y="2383889"/>
                </a:lnTo>
                <a:lnTo>
                  <a:pt x="147428" y="2295951"/>
                </a:lnTo>
                <a:lnTo>
                  <a:pt x="112563" y="2218208"/>
                </a:lnTo>
                <a:lnTo>
                  <a:pt x="85668" y="2148111"/>
                </a:lnTo>
                <a:lnTo>
                  <a:pt x="50306" y="2039783"/>
                </a:lnTo>
                <a:lnTo>
                  <a:pt x="24405" y="1924444"/>
                </a:lnTo>
                <a:lnTo>
                  <a:pt x="14941" y="1861993"/>
                </a:lnTo>
                <a:close/>
              </a:path>
            </a:pathLst>
          </a:custGeom>
          <a:solidFill>
            <a:srgbClr val="FFFFFF"/>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rot="314580">
            <a:off x="6515100" y="1943100"/>
            <a:ext cx="3577971" cy="553998"/>
          </a:xfrm>
          <a:prstGeom prst="rect">
            <a:avLst/>
          </a:prstGeom>
          <a:noFill/>
        </p:spPr>
        <p:txBody>
          <a:bodyPr vert="horz" rtlCol="0">
            <a:spAutoFit/>
          </a:bodyPr>
          <a:lstStyle/>
          <a:p>
            <a:pPr algn="ctr"/>
            <a:r>
              <a:rPr lang="en-GB" sz="1500" smtClean="0">
                <a:solidFill>
                  <a:srgbClr val="0000FF"/>
                </a:solidFill>
                <a:latin typeface="XCCW Joined 6a - 26"/>
              </a:rPr>
              <a:t>So, what  ​changed in  ​Britain when the  ​Romans arrived?</a:t>
            </a:r>
            <a:endParaRPr lang="en-GB" sz="1500">
              <a:solidFill>
                <a:srgbClr val="0000FF"/>
              </a:solidFill>
              <a:latin typeface="XCCW Joined 6a - 26"/>
            </a:endParaRPr>
          </a:p>
        </p:txBody>
      </p:sp>
      <p:pic>
        <p:nvPicPr>
          <p:cNvPr id="8" name="Picture 7"/>
          <p:cNvPicPr>
            <a:picLocks/>
          </p:cNvPicPr>
          <p:nvPr/>
        </p:nvPicPr>
        <p:blipFill>
          <a:blip r:embed="rId5">
            <a:extLst>
              <a:ext uri="{28A0092B-C50C-407E-A947-70E740481C1C}">
                <a14:useLocalDpi xmlns:a14="http://schemas.microsoft.com/office/drawing/2010/main" val="0"/>
              </a:ext>
            </a:extLst>
          </a:blip>
          <a:stretch>
            <a:fillRect/>
          </a:stretch>
        </p:blipFill>
        <p:spPr>
          <a:xfrm rot="331200">
            <a:off x="7112381" y="5421249"/>
            <a:ext cx="2800477" cy="2295652"/>
          </a:xfrm>
          <a:prstGeom prst="rect">
            <a:avLst/>
          </a:prstGeom>
          <a:solidFill>
            <a:scrgbClr r="0" g="0" b="0">
              <a:alpha val="0"/>
            </a:scrgbClr>
          </a:solidFill>
        </p:spPr>
      </p:pic>
      <p:sp>
        <p:nvSpPr>
          <p:cNvPr id="9" name="TextBox 8"/>
          <p:cNvSpPr txBox="1"/>
          <p:nvPr/>
        </p:nvSpPr>
        <p:spPr>
          <a:xfrm>
            <a:off x="1422400" y="660400"/>
            <a:ext cx="5130800" cy="415498"/>
          </a:xfrm>
          <a:prstGeom prst="rect">
            <a:avLst/>
          </a:prstGeom>
          <a:noFill/>
        </p:spPr>
        <p:txBody>
          <a:bodyPr vert="horz" rtlCol="0">
            <a:spAutoFit/>
          </a:bodyPr>
          <a:lstStyle/>
          <a:p>
            <a:pPr algn="ctr"/>
            <a:r>
              <a:rPr lang="en-GB" sz="2100" smtClean="0">
                <a:solidFill>
                  <a:srgbClr val="000000"/>
                </a:solidFill>
                <a:latin typeface="XCCW Joined 6a - 36"/>
              </a:rPr>
              <a:t>Click on the link to remind yourselves.</a:t>
            </a:r>
            <a:endParaRPr lang="en-GB" sz="2100">
              <a:solidFill>
                <a:srgbClr val="000000"/>
              </a:solidFill>
              <a:latin typeface="XCCW Joined 6a - 36"/>
            </a:endParaRPr>
          </a:p>
        </p:txBody>
      </p:sp>
    </p:spTree>
    <p:extLst>
      <p:ext uri="{BB962C8B-B14F-4D97-AF65-F5344CB8AC3E}">
        <p14:creationId xmlns:p14="http://schemas.microsoft.com/office/powerpoint/2010/main" val="1871348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446560" y="38100"/>
            <a:ext cx="9137707" cy="9774766"/>
          </a:xfrm>
          <a:custGeom>
            <a:avLst/>
            <a:gdLst/>
            <a:ahLst/>
            <a:cxnLst/>
            <a:rect l="0" t="0" r="0" b="0"/>
            <a:pathLst>
              <a:path w="9137707" h="9774766">
                <a:moveTo>
                  <a:pt x="0" y="0"/>
                </a:moveTo>
                <a:lnTo>
                  <a:pt x="9137706" y="0"/>
                </a:lnTo>
                <a:lnTo>
                  <a:pt x="9137706" y="9774765"/>
                </a:lnTo>
                <a:lnTo>
                  <a:pt x="0" y="9774765"/>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p:cNvPicPr>
          <p:nvPr/>
        </p:nvPicPr>
        <p:blipFill>
          <a:blip r:embed="rId3">
            <a:extLst>
              <a:ext uri="{28A0092B-C50C-407E-A947-70E740481C1C}">
                <a14:useLocalDpi xmlns:a14="http://schemas.microsoft.com/office/drawing/2010/main" val="0"/>
              </a:ext>
            </a:extLst>
          </a:blip>
          <a:stretch>
            <a:fillRect/>
          </a:stretch>
        </p:blipFill>
        <p:spPr>
          <a:xfrm rot="21312599">
            <a:off x="673100" y="482600"/>
            <a:ext cx="4628515" cy="2919603"/>
          </a:xfrm>
          <a:prstGeom prst="rect">
            <a:avLst/>
          </a:prstGeom>
          <a:solidFill>
            <a:scrgbClr r="0" g="0" b="0">
              <a:alpha val="0"/>
            </a:scrgbClr>
          </a:solidFill>
        </p:spPr>
      </p:pic>
      <p:sp>
        <p:nvSpPr>
          <p:cNvPr id="5" name="TextBox 4">
            <a:hlinkClick r:id="rId4"/>
          </p:cNvPr>
          <p:cNvSpPr txBox="1"/>
          <p:nvPr/>
        </p:nvSpPr>
        <p:spPr>
          <a:xfrm>
            <a:off x="1562100" y="7467600"/>
            <a:ext cx="5270500" cy="400110"/>
          </a:xfrm>
          <a:prstGeom prst="rect">
            <a:avLst/>
          </a:prstGeom>
          <a:noFill/>
        </p:spPr>
        <p:txBody>
          <a:bodyPr vert="horz" rtlCol="0">
            <a:spAutoFit/>
          </a:bodyPr>
          <a:lstStyle/>
          <a:p>
            <a:pPr algn="ctr"/>
            <a:r>
              <a:rPr lang="en-GB" sz="1000" u="sng" smtClean="0">
                <a:solidFill>
                  <a:srgbClr val="0000FF"/>
                </a:solidFill>
                <a:latin typeface="Arial - 18"/>
              </a:rPr>
              <a:t>https://www.bbc.co.uk/bitesize/topics/zqtf34j/ ​articles/z2dr4wx#:~:text=Many%20of%20the ​%20Roman%20towns,Britain'%20came%20from ​%20the%20Romans.</a:t>
            </a:r>
            <a:r>
              <a:rPr lang="en-GB" sz="1000" smtClean="0">
                <a:solidFill>
                  <a:srgbClr val="000000"/>
                </a:solidFill>
                <a:latin typeface="Arial - 18"/>
              </a:rPr>
              <a:t> </a:t>
            </a:r>
            <a:endParaRPr lang="en-GB" sz="1000">
              <a:solidFill>
                <a:srgbClr val="000000"/>
              </a:solidFill>
              <a:latin typeface="Arial - 18"/>
            </a:endParaRPr>
          </a:p>
        </p:txBody>
      </p:sp>
      <p:sp>
        <p:nvSpPr>
          <p:cNvPr id="6" name="Freeform 5"/>
          <p:cNvSpPr/>
          <p:nvPr/>
        </p:nvSpPr>
        <p:spPr>
          <a:xfrm rot="503400">
            <a:off x="6313094" y="1650211"/>
            <a:ext cx="3764924" cy="4423036"/>
          </a:xfrm>
          <a:custGeom>
            <a:avLst/>
            <a:gdLst/>
            <a:ahLst/>
            <a:cxnLst/>
            <a:rect l="0" t="0" r="0" b="0"/>
            <a:pathLst>
              <a:path w="3764924" h="4423036">
                <a:moveTo>
                  <a:pt x="3984" y="1762585"/>
                </a:moveTo>
                <a:lnTo>
                  <a:pt x="0" y="1681658"/>
                </a:lnTo>
                <a:lnTo>
                  <a:pt x="2491" y="1550386"/>
                </a:lnTo>
                <a:lnTo>
                  <a:pt x="14941" y="1440782"/>
                </a:lnTo>
                <a:lnTo>
                  <a:pt x="25899" y="1374513"/>
                </a:lnTo>
                <a:lnTo>
                  <a:pt x="44826" y="1286574"/>
                </a:lnTo>
                <a:lnTo>
                  <a:pt x="79691" y="1173145"/>
                </a:lnTo>
                <a:lnTo>
                  <a:pt x="115055" y="1080747"/>
                </a:lnTo>
                <a:lnTo>
                  <a:pt x="166853" y="967320"/>
                </a:lnTo>
                <a:lnTo>
                  <a:pt x="229611" y="860264"/>
                </a:lnTo>
                <a:lnTo>
                  <a:pt x="295356" y="760217"/>
                </a:lnTo>
                <a:lnTo>
                  <a:pt x="383516" y="649980"/>
                </a:lnTo>
                <a:lnTo>
                  <a:pt x="465698" y="562676"/>
                </a:lnTo>
                <a:lnTo>
                  <a:pt x="580750" y="457533"/>
                </a:lnTo>
                <a:lnTo>
                  <a:pt x="696802" y="367684"/>
                </a:lnTo>
                <a:lnTo>
                  <a:pt x="807871" y="293764"/>
                </a:lnTo>
                <a:lnTo>
                  <a:pt x="975722" y="200091"/>
                </a:lnTo>
                <a:lnTo>
                  <a:pt x="1159510" y="124262"/>
                </a:lnTo>
                <a:lnTo>
                  <a:pt x="1298472" y="79655"/>
                </a:lnTo>
                <a:lnTo>
                  <a:pt x="1406553" y="51617"/>
                </a:lnTo>
                <a:lnTo>
                  <a:pt x="1542029" y="24854"/>
                </a:lnTo>
                <a:lnTo>
                  <a:pt x="1710877" y="4460"/>
                </a:lnTo>
                <a:lnTo>
                  <a:pt x="1805509" y="0"/>
                </a:lnTo>
                <a:lnTo>
                  <a:pt x="1973360" y="0"/>
                </a:lnTo>
                <a:lnTo>
                  <a:pt x="2087916" y="8286"/>
                </a:lnTo>
                <a:lnTo>
                  <a:pt x="2242817" y="29312"/>
                </a:lnTo>
                <a:lnTo>
                  <a:pt x="2381279" y="56715"/>
                </a:lnTo>
                <a:lnTo>
                  <a:pt x="2553613" y="105780"/>
                </a:lnTo>
                <a:lnTo>
                  <a:pt x="2685103" y="156758"/>
                </a:lnTo>
                <a:lnTo>
                  <a:pt x="2784716" y="200091"/>
                </a:lnTo>
                <a:lnTo>
                  <a:pt x="2906744" y="264450"/>
                </a:lnTo>
                <a:lnTo>
                  <a:pt x="3022795" y="335820"/>
                </a:lnTo>
                <a:lnTo>
                  <a:pt x="3098503" y="390624"/>
                </a:lnTo>
                <a:lnTo>
                  <a:pt x="3197121" y="467089"/>
                </a:lnTo>
                <a:lnTo>
                  <a:pt x="3299724" y="563952"/>
                </a:lnTo>
                <a:lnTo>
                  <a:pt x="3367461" y="634048"/>
                </a:lnTo>
                <a:lnTo>
                  <a:pt x="3427727" y="707964"/>
                </a:lnTo>
                <a:lnTo>
                  <a:pt x="3478032" y="774238"/>
                </a:lnTo>
                <a:lnTo>
                  <a:pt x="3535313" y="858991"/>
                </a:lnTo>
                <a:lnTo>
                  <a:pt x="3568183" y="915705"/>
                </a:lnTo>
                <a:lnTo>
                  <a:pt x="3614505" y="1001731"/>
                </a:lnTo>
                <a:lnTo>
                  <a:pt x="3643890" y="1067366"/>
                </a:lnTo>
                <a:lnTo>
                  <a:pt x="3678757" y="1155303"/>
                </a:lnTo>
                <a:lnTo>
                  <a:pt x="3702662" y="1226674"/>
                </a:lnTo>
                <a:lnTo>
                  <a:pt x="3724080" y="1307600"/>
                </a:lnTo>
                <a:lnTo>
                  <a:pt x="3742012" y="1389805"/>
                </a:lnTo>
                <a:lnTo>
                  <a:pt x="3751972" y="1448430"/>
                </a:lnTo>
                <a:lnTo>
                  <a:pt x="3760937" y="1537644"/>
                </a:lnTo>
                <a:lnTo>
                  <a:pt x="3764424" y="1593083"/>
                </a:lnTo>
                <a:lnTo>
                  <a:pt x="3764923" y="1703324"/>
                </a:lnTo>
                <a:lnTo>
                  <a:pt x="3761933" y="1765772"/>
                </a:lnTo>
                <a:lnTo>
                  <a:pt x="3751972" y="1854984"/>
                </a:lnTo>
                <a:lnTo>
                  <a:pt x="3738027" y="1939099"/>
                </a:lnTo>
                <a:lnTo>
                  <a:pt x="3707145" y="2062722"/>
                </a:lnTo>
                <a:lnTo>
                  <a:pt x="3666302" y="2185710"/>
                </a:lnTo>
                <a:lnTo>
                  <a:pt x="3613509" y="2306148"/>
                </a:lnTo>
                <a:lnTo>
                  <a:pt x="3537801" y="2443788"/>
                </a:lnTo>
                <a:lnTo>
                  <a:pt x="3477036" y="2535551"/>
                </a:lnTo>
                <a:lnTo>
                  <a:pt x="3404318" y="2627946"/>
                </a:lnTo>
                <a:lnTo>
                  <a:pt x="3316655" y="2725444"/>
                </a:lnTo>
                <a:lnTo>
                  <a:pt x="3217043" y="2821029"/>
                </a:lnTo>
                <a:lnTo>
                  <a:pt x="3129882" y="2892401"/>
                </a:lnTo>
                <a:lnTo>
                  <a:pt x="3040727" y="2958036"/>
                </a:lnTo>
                <a:lnTo>
                  <a:pt x="2938623" y="3023672"/>
                </a:lnTo>
                <a:lnTo>
                  <a:pt x="2860424" y="3068276"/>
                </a:lnTo>
                <a:lnTo>
                  <a:pt x="2774258" y="3110971"/>
                </a:lnTo>
                <a:lnTo>
                  <a:pt x="2668168" y="3158127"/>
                </a:lnTo>
                <a:lnTo>
                  <a:pt x="2582998" y="3189988"/>
                </a:lnTo>
                <a:lnTo>
                  <a:pt x="2472925" y="3223122"/>
                </a:lnTo>
                <a:lnTo>
                  <a:pt x="2385761" y="3244152"/>
                </a:lnTo>
                <a:lnTo>
                  <a:pt x="2435071" y="3234595"/>
                </a:lnTo>
                <a:lnTo>
                  <a:pt x="2505797" y="3227585"/>
                </a:lnTo>
                <a:lnTo>
                  <a:pt x="2580508" y="3225674"/>
                </a:lnTo>
                <a:lnTo>
                  <a:pt x="2644262" y="3227585"/>
                </a:lnTo>
                <a:lnTo>
                  <a:pt x="2716481" y="3234595"/>
                </a:lnTo>
                <a:lnTo>
                  <a:pt x="2822571" y="3258173"/>
                </a:lnTo>
                <a:lnTo>
                  <a:pt x="2906744" y="3284299"/>
                </a:lnTo>
                <a:lnTo>
                  <a:pt x="3019311" y="3341012"/>
                </a:lnTo>
                <a:lnTo>
                  <a:pt x="3081071" y="3390716"/>
                </a:lnTo>
                <a:lnTo>
                  <a:pt x="3122907" y="3448068"/>
                </a:lnTo>
                <a:lnTo>
                  <a:pt x="3134863" y="3476742"/>
                </a:lnTo>
                <a:lnTo>
                  <a:pt x="3139343" y="3496497"/>
                </a:lnTo>
                <a:lnTo>
                  <a:pt x="3141834" y="3525810"/>
                </a:lnTo>
                <a:lnTo>
                  <a:pt x="3131873" y="3578061"/>
                </a:lnTo>
                <a:lnTo>
                  <a:pt x="3103482" y="3632228"/>
                </a:lnTo>
                <a:lnTo>
                  <a:pt x="3081071" y="3656445"/>
                </a:lnTo>
                <a:lnTo>
                  <a:pt x="3024290" y="3703597"/>
                </a:lnTo>
                <a:lnTo>
                  <a:pt x="2943601" y="3747566"/>
                </a:lnTo>
                <a:lnTo>
                  <a:pt x="2857436" y="3780066"/>
                </a:lnTo>
                <a:lnTo>
                  <a:pt x="2774258" y="3801733"/>
                </a:lnTo>
                <a:lnTo>
                  <a:pt x="2710006" y="3808107"/>
                </a:lnTo>
                <a:lnTo>
                  <a:pt x="2577519" y="3813840"/>
                </a:lnTo>
                <a:lnTo>
                  <a:pt x="2677632" y="3817663"/>
                </a:lnTo>
                <a:lnTo>
                  <a:pt x="2788702" y="3833594"/>
                </a:lnTo>
                <a:lnTo>
                  <a:pt x="2893296" y="3873739"/>
                </a:lnTo>
                <a:lnTo>
                  <a:pt x="2946094" y="3912610"/>
                </a:lnTo>
                <a:lnTo>
                  <a:pt x="2955057" y="3927267"/>
                </a:lnTo>
                <a:lnTo>
                  <a:pt x="2963524" y="3947021"/>
                </a:lnTo>
                <a:lnTo>
                  <a:pt x="2966015" y="3957854"/>
                </a:lnTo>
                <a:lnTo>
                  <a:pt x="2966015" y="3969961"/>
                </a:lnTo>
                <a:lnTo>
                  <a:pt x="2959541" y="3997363"/>
                </a:lnTo>
                <a:lnTo>
                  <a:pt x="2945095" y="4017116"/>
                </a:lnTo>
                <a:lnTo>
                  <a:pt x="2924675" y="4037506"/>
                </a:lnTo>
                <a:lnTo>
                  <a:pt x="2855444" y="4076379"/>
                </a:lnTo>
                <a:lnTo>
                  <a:pt x="2765789" y="4103780"/>
                </a:lnTo>
                <a:lnTo>
                  <a:pt x="2695065" y="4118435"/>
                </a:lnTo>
                <a:lnTo>
                  <a:pt x="2603916" y="4124811"/>
                </a:lnTo>
                <a:lnTo>
                  <a:pt x="2653726" y="4131817"/>
                </a:lnTo>
                <a:lnTo>
                  <a:pt x="2736406" y="4159219"/>
                </a:lnTo>
                <a:lnTo>
                  <a:pt x="2780732" y="4189805"/>
                </a:lnTo>
                <a:lnTo>
                  <a:pt x="2805637" y="4215934"/>
                </a:lnTo>
                <a:lnTo>
                  <a:pt x="2820080" y="4247795"/>
                </a:lnTo>
                <a:lnTo>
                  <a:pt x="2824562" y="4270733"/>
                </a:lnTo>
                <a:lnTo>
                  <a:pt x="2822571" y="4292400"/>
                </a:lnTo>
                <a:lnTo>
                  <a:pt x="2817091" y="4313430"/>
                </a:lnTo>
                <a:lnTo>
                  <a:pt x="2792187" y="4353574"/>
                </a:lnTo>
                <a:lnTo>
                  <a:pt x="2768280" y="4372693"/>
                </a:lnTo>
                <a:lnTo>
                  <a:pt x="2714985" y="4403917"/>
                </a:lnTo>
                <a:lnTo>
                  <a:pt x="2644759" y="4423035"/>
                </a:lnTo>
                <a:lnTo>
                  <a:pt x="2535682" y="4423035"/>
                </a:lnTo>
                <a:lnTo>
                  <a:pt x="2457983" y="4402641"/>
                </a:lnTo>
                <a:lnTo>
                  <a:pt x="2398712" y="4368231"/>
                </a:lnTo>
                <a:lnTo>
                  <a:pt x="2365840" y="4330636"/>
                </a:lnTo>
                <a:lnTo>
                  <a:pt x="2355378" y="4305145"/>
                </a:lnTo>
                <a:lnTo>
                  <a:pt x="2351893" y="4288576"/>
                </a:lnTo>
                <a:lnTo>
                  <a:pt x="2351893" y="4266276"/>
                </a:lnTo>
                <a:lnTo>
                  <a:pt x="2354383" y="4252893"/>
                </a:lnTo>
                <a:lnTo>
                  <a:pt x="2361854" y="4232501"/>
                </a:lnTo>
                <a:lnTo>
                  <a:pt x="2376796" y="4209560"/>
                </a:lnTo>
                <a:lnTo>
                  <a:pt x="2407678" y="4178974"/>
                </a:lnTo>
                <a:lnTo>
                  <a:pt x="2453998" y="4152848"/>
                </a:lnTo>
                <a:lnTo>
                  <a:pt x="2542654" y="4129907"/>
                </a:lnTo>
                <a:lnTo>
                  <a:pt x="2603916" y="4124811"/>
                </a:lnTo>
                <a:lnTo>
                  <a:pt x="2501812" y="4110790"/>
                </a:lnTo>
                <a:lnTo>
                  <a:pt x="2415148" y="4092310"/>
                </a:lnTo>
                <a:lnTo>
                  <a:pt x="2327983" y="4056626"/>
                </a:lnTo>
                <a:lnTo>
                  <a:pt x="2296608" y="4034323"/>
                </a:lnTo>
                <a:lnTo>
                  <a:pt x="2276186" y="4012018"/>
                </a:lnTo>
                <a:lnTo>
                  <a:pt x="2264730" y="3990353"/>
                </a:lnTo>
                <a:lnTo>
                  <a:pt x="2260746" y="3969961"/>
                </a:lnTo>
                <a:lnTo>
                  <a:pt x="2263239" y="3943837"/>
                </a:lnTo>
                <a:lnTo>
                  <a:pt x="2276186" y="3921532"/>
                </a:lnTo>
                <a:lnTo>
                  <a:pt x="2294614" y="3901142"/>
                </a:lnTo>
                <a:lnTo>
                  <a:pt x="2318026" y="3882659"/>
                </a:lnTo>
                <a:lnTo>
                  <a:pt x="2388750" y="3847613"/>
                </a:lnTo>
                <a:lnTo>
                  <a:pt x="2448518" y="3832321"/>
                </a:lnTo>
                <a:lnTo>
                  <a:pt x="2577519" y="3813840"/>
                </a:lnTo>
                <a:lnTo>
                  <a:pt x="2381279" y="3809378"/>
                </a:lnTo>
                <a:lnTo>
                  <a:pt x="2284155" y="3788350"/>
                </a:lnTo>
                <a:lnTo>
                  <a:pt x="2190519" y="3759036"/>
                </a:lnTo>
                <a:lnTo>
                  <a:pt x="2078949" y="3701686"/>
                </a:lnTo>
                <a:lnTo>
                  <a:pt x="2009717" y="3641150"/>
                </a:lnTo>
                <a:lnTo>
                  <a:pt x="1986309" y="3608651"/>
                </a:lnTo>
                <a:lnTo>
                  <a:pt x="1974854" y="3584436"/>
                </a:lnTo>
                <a:lnTo>
                  <a:pt x="1965390" y="3553213"/>
                </a:lnTo>
                <a:lnTo>
                  <a:pt x="1961903" y="3525175"/>
                </a:lnTo>
                <a:lnTo>
                  <a:pt x="1965889" y="3490124"/>
                </a:lnTo>
                <a:lnTo>
                  <a:pt x="1978339" y="3454440"/>
                </a:lnTo>
                <a:lnTo>
                  <a:pt x="1998761" y="3418753"/>
                </a:lnTo>
                <a:lnTo>
                  <a:pt x="2071977" y="3349296"/>
                </a:lnTo>
                <a:lnTo>
                  <a:pt x="2157148" y="3307239"/>
                </a:lnTo>
                <a:lnTo>
                  <a:pt x="2251284" y="3277925"/>
                </a:lnTo>
                <a:lnTo>
                  <a:pt x="2434075" y="3232045"/>
                </a:lnTo>
                <a:lnTo>
                  <a:pt x="2315534" y="3261358"/>
                </a:lnTo>
                <a:lnTo>
                  <a:pt x="2213431" y="3282386"/>
                </a:lnTo>
                <a:lnTo>
                  <a:pt x="2083432" y="3298952"/>
                </a:lnTo>
                <a:lnTo>
                  <a:pt x="2038109" y="3303416"/>
                </a:lnTo>
                <a:lnTo>
                  <a:pt x="1950448" y="3307239"/>
                </a:lnTo>
                <a:lnTo>
                  <a:pt x="1795050" y="3307239"/>
                </a:lnTo>
                <a:lnTo>
                  <a:pt x="1677006" y="3298952"/>
                </a:lnTo>
                <a:lnTo>
                  <a:pt x="1567929" y="3285571"/>
                </a:lnTo>
                <a:lnTo>
                  <a:pt x="1496206" y="3273465"/>
                </a:lnTo>
                <a:lnTo>
                  <a:pt x="1418009" y="3256896"/>
                </a:lnTo>
                <a:lnTo>
                  <a:pt x="1346287" y="3240330"/>
                </a:lnTo>
                <a:lnTo>
                  <a:pt x="1278050" y="3221213"/>
                </a:lnTo>
                <a:lnTo>
                  <a:pt x="1223761" y="3204647"/>
                </a:lnTo>
                <a:lnTo>
                  <a:pt x="1159510" y="3181702"/>
                </a:lnTo>
                <a:lnTo>
                  <a:pt x="1066372" y="3145380"/>
                </a:lnTo>
                <a:lnTo>
                  <a:pt x="950321" y="3091853"/>
                </a:lnTo>
                <a:lnTo>
                  <a:pt x="854689" y="3041514"/>
                </a:lnTo>
                <a:lnTo>
                  <a:pt x="750594" y="2975241"/>
                </a:lnTo>
                <a:lnTo>
                  <a:pt x="686342" y="2929998"/>
                </a:lnTo>
                <a:lnTo>
                  <a:pt x="621094" y="2882206"/>
                </a:lnTo>
                <a:lnTo>
                  <a:pt x="553856" y="2825491"/>
                </a:lnTo>
                <a:lnTo>
                  <a:pt x="482132" y="2761129"/>
                </a:lnTo>
                <a:lnTo>
                  <a:pt x="403936" y="2678289"/>
                </a:lnTo>
                <a:lnTo>
                  <a:pt x="332213" y="2592900"/>
                </a:lnTo>
                <a:lnTo>
                  <a:pt x="270453" y="2509423"/>
                </a:lnTo>
                <a:lnTo>
                  <a:pt x="192255" y="2383889"/>
                </a:lnTo>
                <a:lnTo>
                  <a:pt x="147428" y="2295951"/>
                </a:lnTo>
                <a:lnTo>
                  <a:pt x="112563" y="2218208"/>
                </a:lnTo>
                <a:lnTo>
                  <a:pt x="85668" y="2148111"/>
                </a:lnTo>
                <a:lnTo>
                  <a:pt x="50306" y="2039783"/>
                </a:lnTo>
                <a:lnTo>
                  <a:pt x="24405" y="1924444"/>
                </a:lnTo>
                <a:lnTo>
                  <a:pt x="14941" y="1861993"/>
                </a:lnTo>
                <a:close/>
              </a:path>
            </a:pathLst>
          </a:custGeom>
          <a:solidFill>
            <a:srgbClr val="FFFFFF"/>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rot="314580">
            <a:off x="6515100" y="1943100"/>
            <a:ext cx="3577971" cy="553998"/>
          </a:xfrm>
          <a:prstGeom prst="rect">
            <a:avLst/>
          </a:prstGeom>
          <a:noFill/>
        </p:spPr>
        <p:txBody>
          <a:bodyPr vert="horz" rtlCol="0">
            <a:spAutoFit/>
          </a:bodyPr>
          <a:lstStyle/>
          <a:p>
            <a:pPr algn="ctr"/>
            <a:r>
              <a:rPr lang="en-GB" sz="1500" smtClean="0">
                <a:solidFill>
                  <a:srgbClr val="0000FF"/>
                </a:solidFill>
                <a:latin typeface="XCCW Joined 6a - 26"/>
              </a:rPr>
              <a:t>So, what  ​changed in  ​Britain when the  ​Romans arrived?</a:t>
            </a:r>
            <a:endParaRPr lang="en-GB" sz="1500">
              <a:solidFill>
                <a:srgbClr val="0000FF"/>
              </a:solidFill>
              <a:latin typeface="XCCW Joined 6a - 26"/>
            </a:endParaRPr>
          </a:p>
        </p:txBody>
      </p:sp>
      <p:pic>
        <p:nvPicPr>
          <p:cNvPr id="8" name="Picture 7"/>
          <p:cNvPicPr>
            <a:picLocks/>
          </p:cNvPicPr>
          <p:nvPr/>
        </p:nvPicPr>
        <p:blipFill>
          <a:blip r:embed="rId5">
            <a:extLst>
              <a:ext uri="{28A0092B-C50C-407E-A947-70E740481C1C}">
                <a14:useLocalDpi xmlns:a14="http://schemas.microsoft.com/office/drawing/2010/main" val="0"/>
              </a:ext>
            </a:extLst>
          </a:blip>
          <a:stretch>
            <a:fillRect/>
          </a:stretch>
        </p:blipFill>
        <p:spPr>
          <a:xfrm rot="331200">
            <a:off x="7112381" y="5421249"/>
            <a:ext cx="2800477" cy="2295652"/>
          </a:xfrm>
          <a:prstGeom prst="rect">
            <a:avLst/>
          </a:prstGeom>
          <a:solidFill>
            <a:scrgbClr r="0" g="0" b="0">
              <a:alpha val="0"/>
            </a:scrgbClr>
          </a:solidFill>
        </p:spPr>
      </p:pic>
      <p:sp>
        <p:nvSpPr>
          <p:cNvPr id="9" name="TextBox 8"/>
          <p:cNvSpPr txBox="1"/>
          <p:nvPr/>
        </p:nvSpPr>
        <p:spPr>
          <a:xfrm>
            <a:off x="711200" y="4445000"/>
            <a:ext cx="6689217" cy="553998"/>
          </a:xfrm>
          <a:prstGeom prst="rect">
            <a:avLst/>
          </a:prstGeom>
          <a:noFill/>
        </p:spPr>
        <p:txBody>
          <a:bodyPr vert="horz" rtlCol="0">
            <a:spAutoFit/>
          </a:bodyPr>
          <a:lstStyle/>
          <a:p>
            <a:pPr algn="ctr"/>
            <a:r>
              <a:rPr lang="en-GB" sz="1500" smtClean="0">
                <a:solidFill>
                  <a:srgbClr val="000000"/>
                </a:solidFill>
                <a:latin typeface="XCCW Joined 6a - 26"/>
              </a:rPr>
              <a:t>Click on the link to find out more.</a:t>
            </a:r>
          </a:p>
          <a:p>
            <a:pPr algn="ctr"/>
            <a:r>
              <a:rPr lang="en-GB" sz="1500" smtClean="0">
                <a:solidFill>
                  <a:srgbClr val="000000"/>
                </a:solidFill>
                <a:latin typeface="XCCW Joined 6a - 26"/>
              </a:rPr>
              <a:t>Take notes - these might come in handy for your English this week.</a:t>
            </a:r>
            <a:endParaRPr lang="en-GB" sz="1500">
              <a:solidFill>
                <a:srgbClr val="000000"/>
              </a:solidFill>
              <a:latin typeface="XCCW Joined 6a - 26"/>
            </a:endParaRPr>
          </a:p>
        </p:txBody>
      </p:sp>
      <p:pic>
        <p:nvPicPr>
          <p:cNvPr id="10" name="Picture 9"/>
          <p:cNvPicPr>
            <a:picLocks/>
          </p:cNvPicPr>
          <p:nvPr/>
        </p:nvPicPr>
        <p:blipFill>
          <a:blip r:embed="rId6">
            <a:extLst>
              <a:ext uri="{28A0092B-C50C-407E-A947-70E740481C1C}">
                <a14:useLocalDpi xmlns:a14="http://schemas.microsoft.com/office/drawing/2010/main" val="0"/>
              </a:ext>
            </a:extLst>
          </a:blip>
          <a:stretch>
            <a:fillRect/>
          </a:stretch>
        </p:blipFill>
        <p:spPr>
          <a:xfrm rot="427800">
            <a:off x="3496183" y="2606675"/>
            <a:ext cx="2736850" cy="1787525"/>
          </a:xfrm>
          <a:prstGeom prst="rect">
            <a:avLst/>
          </a:prstGeom>
          <a:solidFill>
            <a:scrgbClr r="0" g="0" b="0">
              <a:alpha val="0"/>
            </a:scrgbClr>
          </a:solidFill>
        </p:spPr>
      </p:pic>
    </p:spTree>
    <p:extLst>
      <p:ext uri="{BB962C8B-B14F-4D97-AF65-F5344CB8AC3E}">
        <p14:creationId xmlns:p14="http://schemas.microsoft.com/office/powerpoint/2010/main" val="1780099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83060" y="635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reeform 3"/>
          <p:cNvSpPr/>
          <p:nvPr/>
        </p:nvSpPr>
        <p:spPr>
          <a:xfrm rot="747600">
            <a:off x="-148525" y="1924050"/>
            <a:ext cx="4836929" cy="3815439"/>
          </a:xfrm>
          <a:custGeom>
            <a:avLst/>
            <a:gdLst/>
            <a:ahLst/>
            <a:cxnLst/>
            <a:rect l="0" t="0" r="0" b="0"/>
            <a:pathLst>
              <a:path w="4836929" h="3815439">
                <a:moveTo>
                  <a:pt x="5120" y="1520457"/>
                </a:moveTo>
                <a:lnTo>
                  <a:pt x="0" y="1450648"/>
                </a:lnTo>
                <a:lnTo>
                  <a:pt x="3201" y="1337406"/>
                </a:lnTo>
                <a:lnTo>
                  <a:pt x="19196" y="1242860"/>
                </a:lnTo>
                <a:lnTo>
                  <a:pt x="33276" y="1185695"/>
                </a:lnTo>
                <a:lnTo>
                  <a:pt x="57590" y="1109837"/>
                </a:lnTo>
                <a:lnTo>
                  <a:pt x="102385" y="1011988"/>
                </a:lnTo>
                <a:lnTo>
                  <a:pt x="147818" y="932284"/>
                </a:lnTo>
                <a:lnTo>
                  <a:pt x="214363" y="834438"/>
                </a:lnTo>
                <a:lnTo>
                  <a:pt x="294992" y="742089"/>
                </a:lnTo>
                <a:lnTo>
                  <a:pt x="379455" y="655786"/>
                </a:lnTo>
                <a:lnTo>
                  <a:pt x="492718" y="560692"/>
                </a:lnTo>
                <a:lnTo>
                  <a:pt x="598299" y="485381"/>
                </a:lnTo>
                <a:lnTo>
                  <a:pt x="746111" y="394682"/>
                </a:lnTo>
                <a:lnTo>
                  <a:pt x="895206" y="317175"/>
                </a:lnTo>
                <a:lnTo>
                  <a:pt x="1037902" y="253410"/>
                </a:lnTo>
                <a:lnTo>
                  <a:pt x="1253546" y="172604"/>
                </a:lnTo>
                <a:lnTo>
                  <a:pt x="1489663" y="107192"/>
                </a:lnTo>
                <a:lnTo>
                  <a:pt x="1668194" y="68713"/>
                </a:lnTo>
                <a:lnTo>
                  <a:pt x="1807047" y="44526"/>
                </a:lnTo>
                <a:lnTo>
                  <a:pt x="1981099" y="21440"/>
                </a:lnTo>
                <a:lnTo>
                  <a:pt x="2198023" y="3848"/>
                </a:lnTo>
                <a:lnTo>
                  <a:pt x="2319600" y="0"/>
                </a:lnTo>
                <a:lnTo>
                  <a:pt x="2535245" y="0"/>
                </a:lnTo>
                <a:lnTo>
                  <a:pt x="2682417" y="7148"/>
                </a:lnTo>
                <a:lnTo>
                  <a:pt x="2881427" y="25286"/>
                </a:lnTo>
                <a:lnTo>
                  <a:pt x="3059314" y="48924"/>
                </a:lnTo>
                <a:lnTo>
                  <a:pt x="3280717" y="91249"/>
                </a:lnTo>
                <a:lnTo>
                  <a:pt x="3449648" y="135224"/>
                </a:lnTo>
                <a:lnTo>
                  <a:pt x="3577622" y="172604"/>
                </a:lnTo>
                <a:lnTo>
                  <a:pt x="3734397" y="228124"/>
                </a:lnTo>
                <a:lnTo>
                  <a:pt x="3883491" y="289688"/>
                </a:lnTo>
                <a:lnTo>
                  <a:pt x="3980754" y="336963"/>
                </a:lnTo>
                <a:lnTo>
                  <a:pt x="4107452" y="402924"/>
                </a:lnTo>
                <a:lnTo>
                  <a:pt x="4239271" y="486481"/>
                </a:lnTo>
                <a:lnTo>
                  <a:pt x="4326292" y="546947"/>
                </a:lnTo>
                <a:lnTo>
                  <a:pt x="4403720" y="610711"/>
                </a:lnTo>
                <a:lnTo>
                  <a:pt x="4468350" y="667879"/>
                </a:lnTo>
                <a:lnTo>
                  <a:pt x="4541937" y="740992"/>
                </a:lnTo>
                <a:lnTo>
                  <a:pt x="4584169" y="789913"/>
                </a:lnTo>
                <a:lnTo>
                  <a:pt x="4643680" y="864122"/>
                </a:lnTo>
                <a:lnTo>
                  <a:pt x="4681432" y="920740"/>
                </a:lnTo>
                <a:lnTo>
                  <a:pt x="4726227" y="996598"/>
                </a:lnTo>
                <a:lnTo>
                  <a:pt x="4756938" y="1058164"/>
                </a:lnTo>
                <a:lnTo>
                  <a:pt x="4784457" y="1127973"/>
                </a:lnTo>
                <a:lnTo>
                  <a:pt x="4807492" y="1198885"/>
                </a:lnTo>
                <a:lnTo>
                  <a:pt x="4820290" y="1249458"/>
                </a:lnTo>
                <a:lnTo>
                  <a:pt x="4831807" y="1326416"/>
                </a:lnTo>
                <a:lnTo>
                  <a:pt x="4836287" y="1374239"/>
                </a:lnTo>
                <a:lnTo>
                  <a:pt x="4836928" y="1469337"/>
                </a:lnTo>
                <a:lnTo>
                  <a:pt x="4833088" y="1523206"/>
                </a:lnTo>
                <a:lnTo>
                  <a:pt x="4820290" y="1600163"/>
                </a:lnTo>
                <a:lnTo>
                  <a:pt x="4802370" y="1672722"/>
                </a:lnTo>
                <a:lnTo>
                  <a:pt x="4762698" y="1779363"/>
                </a:lnTo>
                <a:lnTo>
                  <a:pt x="4710225" y="1885456"/>
                </a:lnTo>
                <a:lnTo>
                  <a:pt x="4642401" y="1989348"/>
                </a:lnTo>
                <a:lnTo>
                  <a:pt x="4545135" y="2108081"/>
                </a:lnTo>
                <a:lnTo>
                  <a:pt x="4467070" y="2187240"/>
                </a:lnTo>
                <a:lnTo>
                  <a:pt x="4373647" y="2266942"/>
                </a:lnTo>
                <a:lnTo>
                  <a:pt x="4261024" y="2351047"/>
                </a:lnTo>
                <a:lnTo>
                  <a:pt x="4133051" y="2433500"/>
                </a:lnTo>
                <a:lnTo>
                  <a:pt x="4021067" y="2495070"/>
                </a:lnTo>
                <a:lnTo>
                  <a:pt x="3906527" y="2551686"/>
                </a:lnTo>
                <a:lnTo>
                  <a:pt x="3775349" y="2608307"/>
                </a:lnTo>
                <a:lnTo>
                  <a:pt x="3674886" y="2646783"/>
                </a:lnTo>
                <a:lnTo>
                  <a:pt x="3564185" y="2683614"/>
                </a:lnTo>
                <a:lnTo>
                  <a:pt x="3427888" y="2724291"/>
                </a:lnTo>
                <a:lnTo>
                  <a:pt x="3318468" y="2751775"/>
                </a:lnTo>
                <a:lnTo>
                  <a:pt x="3177053" y="2780358"/>
                </a:lnTo>
                <a:lnTo>
                  <a:pt x="3065073" y="2798500"/>
                </a:lnTo>
                <a:lnTo>
                  <a:pt x="3128420" y="2790255"/>
                </a:lnTo>
                <a:lnTo>
                  <a:pt x="3219287" y="2784207"/>
                </a:lnTo>
                <a:lnTo>
                  <a:pt x="3315269" y="2782557"/>
                </a:lnTo>
                <a:lnTo>
                  <a:pt x="3397176" y="2784207"/>
                </a:lnTo>
                <a:lnTo>
                  <a:pt x="3489960" y="2790255"/>
                </a:lnTo>
                <a:lnTo>
                  <a:pt x="3626255" y="2810593"/>
                </a:lnTo>
                <a:lnTo>
                  <a:pt x="3734397" y="2833129"/>
                </a:lnTo>
                <a:lnTo>
                  <a:pt x="3879013" y="2882053"/>
                </a:lnTo>
                <a:lnTo>
                  <a:pt x="3958360" y="2924928"/>
                </a:lnTo>
                <a:lnTo>
                  <a:pt x="4012106" y="2974402"/>
                </a:lnTo>
                <a:lnTo>
                  <a:pt x="4027467" y="2999138"/>
                </a:lnTo>
                <a:lnTo>
                  <a:pt x="4033225" y="3016179"/>
                </a:lnTo>
                <a:lnTo>
                  <a:pt x="4036423" y="3041465"/>
                </a:lnTo>
                <a:lnTo>
                  <a:pt x="4023626" y="3086540"/>
                </a:lnTo>
                <a:lnTo>
                  <a:pt x="3987152" y="3133265"/>
                </a:lnTo>
                <a:lnTo>
                  <a:pt x="3958360" y="3154153"/>
                </a:lnTo>
                <a:lnTo>
                  <a:pt x="3885412" y="3194830"/>
                </a:lnTo>
                <a:lnTo>
                  <a:pt x="3781745" y="3232757"/>
                </a:lnTo>
                <a:lnTo>
                  <a:pt x="3671048" y="3260794"/>
                </a:lnTo>
                <a:lnTo>
                  <a:pt x="3564185" y="3279484"/>
                </a:lnTo>
                <a:lnTo>
                  <a:pt x="3481640" y="3284982"/>
                </a:lnTo>
                <a:lnTo>
                  <a:pt x="3311431" y="3289926"/>
                </a:lnTo>
                <a:lnTo>
                  <a:pt x="3440046" y="3293226"/>
                </a:lnTo>
                <a:lnTo>
                  <a:pt x="3582743" y="3306968"/>
                </a:lnTo>
                <a:lnTo>
                  <a:pt x="3717120" y="3341599"/>
                </a:lnTo>
                <a:lnTo>
                  <a:pt x="3784948" y="3375129"/>
                </a:lnTo>
                <a:lnTo>
                  <a:pt x="3796466" y="3387773"/>
                </a:lnTo>
                <a:lnTo>
                  <a:pt x="3807343" y="3404814"/>
                </a:lnTo>
                <a:lnTo>
                  <a:pt x="3810544" y="3414157"/>
                </a:lnTo>
                <a:lnTo>
                  <a:pt x="3810544" y="3424602"/>
                </a:lnTo>
                <a:lnTo>
                  <a:pt x="3802226" y="3448241"/>
                </a:lnTo>
                <a:lnTo>
                  <a:pt x="3783667" y="3465280"/>
                </a:lnTo>
                <a:lnTo>
                  <a:pt x="3757435" y="3482867"/>
                </a:lnTo>
                <a:lnTo>
                  <a:pt x="3668489" y="3516401"/>
                </a:lnTo>
                <a:lnTo>
                  <a:pt x="3553306" y="3540039"/>
                </a:lnTo>
                <a:lnTo>
                  <a:pt x="3462445" y="3552682"/>
                </a:lnTo>
                <a:lnTo>
                  <a:pt x="3345342" y="3558179"/>
                </a:lnTo>
                <a:lnTo>
                  <a:pt x="3409334" y="3564225"/>
                </a:lnTo>
                <a:lnTo>
                  <a:pt x="3515556" y="3587862"/>
                </a:lnTo>
                <a:lnTo>
                  <a:pt x="3572504" y="3614246"/>
                </a:lnTo>
                <a:lnTo>
                  <a:pt x="3604499" y="3636783"/>
                </a:lnTo>
                <a:lnTo>
                  <a:pt x="3623057" y="3664269"/>
                </a:lnTo>
                <a:lnTo>
                  <a:pt x="3628813" y="3684058"/>
                </a:lnTo>
                <a:lnTo>
                  <a:pt x="3626255" y="3702747"/>
                </a:lnTo>
                <a:lnTo>
                  <a:pt x="3619215" y="3720886"/>
                </a:lnTo>
                <a:lnTo>
                  <a:pt x="3587220" y="3755518"/>
                </a:lnTo>
                <a:lnTo>
                  <a:pt x="3556508" y="3772012"/>
                </a:lnTo>
                <a:lnTo>
                  <a:pt x="3488038" y="3798944"/>
                </a:lnTo>
                <a:lnTo>
                  <a:pt x="3397815" y="3815438"/>
                </a:lnTo>
                <a:lnTo>
                  <a:pt x="3257680" y="3815438"/>
                </a:lnTo>
                <a:lnTo>
                  <a:pt x="3157858" y="3797845"/>
                </a:lnTo>
                <a:lnTo>
                  <a:pt x="3081711" y="3768161"/>
                </a:lnTo>
                <a:lnTo>
                  <a:pt x="3039478" y="3735731"/>
                </a:lnTo>
                <a:lnTo>
                  <a:pt x="3026039" y="3713743"/>
                </a:lnTo>
                <a:lnTo>
                  <a:pt x="3021560" y="3699449"/>
                </a:lnTo>
                <a:lnTo>
                  <a:pt x="3021560" y="3680212"/>
                </a:lnTo>
                <a:lnTo>
                  <a:pt x="3024757" y="3668666"/>
                </a:lnTo>
                <a:lnTo>
                  <a:pt x="3034357" y="3651080"/>
                </a:lnTo>
                <a:lnTo>
                  <a:pt x="3053553" y="3631287"/>
                </a:lnTo>
                <a:lnTo>
                  <a:pt x="3093226" y="3604902"/>
                </a:lnTo>
                <a:lnTo>
                  <a:pt x="3152738" y="3582367"/>
                </a:lnTo>
                <a:lnTo>
                  <a:pt x="3266636" y="3562576"/>
                </a:lnTo>
                <a:lnTo>
                  <a:pt x="3345342" y="3558179"/>
                </a:lnTo>
                <a:lnTo>
                  <a:pt x="3214164" y="3546086"/>
                </a:lnTo>
                <a:lnTo>
                  <a:pt x="3102824" y="3530145"/>
                </a:lnTo>
                <a:lnTo>
                  <a:pt x="2990844" y="3499362"/>
                </a:lnTo>
                <a:lnTo>
                  <a:pt x="2950532" y="3480121"/>
                </a:lnTo>
                <a:lnTo>
                  <a:pt x="2924297" y="3460882"/>
                </a:lnTo>
                <a:lnTo>
                  <a:pt x="2909579" y="3442191"/>
                </a:lnTo>
                <a:lnTo>
                  <a:pt x="2904459" y="3424602"/>
                </a:lnTo>
                <a:lnTo>
                  <a:pt x="2907661" y="3402067"/>
                </a:lnTo>
                <a:lnTo>
                  <a:pt x="2924297" y="3382825"/>
                </a:lnTo>
                <a:lnTo>
                  <a:pt x="2947973" y="3365238"/>
                </a:lnTo>
                <a:lnTo>
                  <a:pt x="2978048" y="3349294"/>
                </a:lnTo>
                <a:lnTo>
                  <a:pt x="3068910" y="3319063"/>
                </a:lnTo>
                <a:lnTo>
                  <a:pt x="3145698" y="3305868"/>
                </a:lnTo>
                <a:lnTo>
                  <a:pt x="3311431" y="3289926"/>
                </a:lnTo>
                <a:lnTo>
                  <a:pt x="3059314" y="3286080"/>
                </a:lnTo>
                <a:lnTo>
                  <a:pt x="2934534" y="3267940"/>
                </a:lnTo>
                <a:lnTo>
                  <a:pt x="2814236" y="3242654"/>
                </a:lnTo>
                <a:lnTo>
                  <a:pt x="2670901" y="3193181"/>
                </a:lnTo>
                <a:lnTo>
                  <a:pt x="2581954" y="3140961"/>
                </a:lnTo>
                <a:lnTo>
                  <a:pt x="2551881" y="3112926"/>
                </a:lnTo>
                <a:lnTo>
                  <a:pt x="2537165" y="3092037"/>
                </a:lnTo>
                <a:lnTo>
                  <a:pt x="2525006" y="3065104"/>
                </a:lnTo>
                <a:lnTo>
                  <a:pt x="2520526" y="3040916"/>
                </a:lnTo>
                <a:lnTo>
                  <a:pt x="2525645" y="3010683"/>
                </a:lnTo>
                <a:lnTo>
                  <a:pt x="2541640" y="2979899"/>
                </a:lnTo>
                <a:lnTo>
                  <a:pt x="2567879" y="2949114"/>
                </a:lnTo>
                <a:lnTo>
                  <a:pt x="2661940" y="2889200"/>
                </a:lnTo>
                <a:lnTo>
                  <a:pt x="2771362" y="2852919"/>
                </a:lnTo>
                <a:lnTo>
                  <a:pt x="2892303" y="2827633"/>
                </a:lnTo>
                <a:lnTo>
                  <a:pt x="3127144" y="2788055"/>
                </a:lnTo>
                <a:lnTo>
                  <a:pt x="2974848" y="2813341"/>
                </a:lnTo>
                <a:lnTo>
                  <a:pt x="2843671" y="2831480"/>
                </a:lnTo>
                <a:lnTo>
                  <a:pt x="2676659" y="2845772"/>
                </a:lnTo>
                <a:lnTo>
                  <a:pt x="2618430" y="2849621"/>
                </a:lnTo>
                <a:lnTo>
                  <a:pt x="2505809" y="2852919"/>
                </a:lnTo>
                <a:lnTo>
                  <a:pt x="2306164" y="2852919"/>
                </a:lnTo>
                <a:lnTo>
                  <a:pt x="2154506" y="2845772"/>
                </a:lnTo>
                <a:lnTo>
                  <a:pt x="2014374" y="2834229"/>
                </a:lnTo>
                <a:lnTo>
                  <a:pt x="1922230" y="2823785"/>
                </a:lnTo>
                <a:lnTo>
                  <a:pt x="1821768" y="2809491"/>
                </a:lnTo>
                <a:lnTo>
                  <a:pt x="1729620" y="2795202"/>
                </a:lnTo>
                <a:lnTo>
                  <a:pt x="1641957" y="2778712"/>
                </a:lnTo>
                <a:lnTo>
                  <a:pt x="1572208" y="2764420"/>
                </a:lnTo>
                <a:lnTo>
                  <a:pt x="1489663" y="2744627"/>
                </a:lnTo>
                <a:lnTo>
                  <a:pt x="1370006" y="2713294"/>
                </a:lnTo>
                <a:lnTo>
                  <a:pt x="1220910" y="2667122"/>
                </a:lnTo>
                <a:lnTo>
                  <a:pt x="1098051" y="2623697"/>
                </a:lnTo>
                <a:lnTo>
                  <a:pt x="964315" y="2566528"/>
                </a:lnTo>
                <a:lnTo>
                  <a:pt x="881768" y="2527501"/>
                </a:lnTo>
                <a:lnTo>
                  <a:pt x="797942" y="2486274"/>
                </a:lnTo>
                <a:lnTo>
                  <a:pt x="711558" y="2437350"/>
                </a:lnTo>
                <a:lnTo>
                  <a:pt x="619413" y="2381830"/>
                </a:lnTo>
                <a:lnTo>
                  <a:pt x="518952" y="2310370"/>
                </a:lnTo>
                <a:lnTo>
                  <a:pt x="426806" y="2236710"/>
                </a:lnTo>
                <a:lnTo>
                  <a:pt x="347459" y="2164700"/>
                </a:lnTo>
                <a:lnTo>
                  <a:pt x="246998" y="2056411"/>
                </a:lnTo>
                <a:lnTo>
                  <a:pt x="189408" y="1980554"/>
                </a:lnTo>
                <a:lnTo>
                  <a:pt x="144616" y="1913490"/>
                </a:lnTo>
                <a:lnTo>
                  <a:pt x="110063" y="1853023"/>
                </a:lnTo>
                <a:lnTo>
                  <a:pt x="64631" y="1759576"/>
                </a:lnTo>
                <a:lnTo>
                  <a:pt x="31355" y="1660082"/>
                </a:lnTo>
                <a:lnTo>
                  <a:pt x="19196" y="1606210"/>
                </a:lnTo>
                <a:close/>
              </a:path>
            </a:pathLst>
          </a:custGeom>
          <a:solidFill>
            <a:srgbClr val="FFFFFF"/>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rot="397620">
            <a:off x="342900" y="2362200"/>
            <a:ext cx="4155186" cy="553998"/>
          </a:xfrm>
          <a:prstGeom prst="rect">
            <a:avLst/>
          </a:prstGeom>
          <a:noFill/>
        </p:spPr>
        <p:txBody>
          <a:bodyPr vert="horz" rtlCol="0">
            <a:spAutoFit/>
          </a:bodyPr>
          <a:lstStyle/>
          <a:p>
            <a:pPr algn="ctr"/>
            <a:r>
              <a:rPr lang="en-GB" sz="1500" smtClean="0">
                <a:solidFill>
                  <a:srgbClr val="000000"/>
                </a:solidFill>
                <a:latin typeface="XCCW Joined 6a - 26"/>
              </a:rPr>
              <a:t>Which of these are Roman legacies?</a:t>
            </a:r>
          </a:p>
          <a:p>
            <a:pPr algn="ctr"/>
            <a:r>
              <a:rPr lang="en-GB" sz="1500" smtClean="0">
                <a:solidFill>
                  <a:srgbClr val="000000"/>
                </a:solidFill>
                <a:latin typeface="XCCW Joined 6a - 26"/>
              </a:rPr>
              <a:t>Think!</a:t>
            </a:r>
            <a:endParaRPr lang="en-GB" sz="1500">
              <a:solidFill>
                <a:srgbClr val="000000"/>
              </a:solidFill>
              <a:latin typeface="XCCW Joined 6a - 26"/>
            </a:endParaRPr>
          </a:p>
        </p:txBody>
      </p:sp>
      <p:pic>
        <p:nvPicPr>
          <p:cNvPr id="6" name="Picture 5"/>
          <p:cNvPicPr>
            <a:picLocks/>
          </p:cNvPicPr>
          <p:nvPr/>
        </p:nvPicPr>
        <p:blipFill>
          <a:blip r:embed="rId3">
            <a:extLst>
              <a:ext uri="{28A0092B-C50C-407E-A947-70E740481C1C}">
                <a14:useLocalDpi xmlns:a14="http://schemas.microsoft.com/office/drawing/2010/main" val="0"/>
              </a:ext>
            </a:extLst>
          </a:blip>
          <a:stretch>
            <a:fillRect/>
          </a:stretch>
        </p:blipFill>
        <p:spPr>
          <a:xfrm rot="331200">
            <a:off x="-84455" y="5242433"/>
            <a:ext cx="3604895" cy="2964307"/>
          </a:xfrm>
          <a:prstGeom prst="rect">
            <a:avLst/>
          </a:prstGeom>
          <a:solidFill>
            <a:scrgbClr r="0" g="0" b="0">
              <a:alpha val="0"/>
            </a:scrgbClr>
          </a:solidFill>
        </p:spPr>
      </p:pic>
      <p:pic>
        <p:nvPicPr>
          <p:cNvPr id="7" name="Picture 6"/>
          <p:cNvPicPr>
            <a:picLocks/>
          </p:cNvPicPr>
          <p:nvPr/>
        </p:nvPicPr>
        <p:blipFill>
          <a:blip r:embed="rId4">
            <a:extLst>
              <a:ext uri="{28A0092B-C50C-407E-A947-70E740481C1C}">
                <a14:useLocalDpi xmlns:a14="http://schemas.microsoft.com/office/drawing/2010/main" val="0"/>
              </a:ext>
            </a:extLst>
          </a:blip>
          <a:stretch>
            <a:fillRect/>
          </a:stretch>
        </p:blipFill>
        <p:spPr>
          <a:xfrm>
            <a:off x="3416300" y="1536700"/>
            <a:ext cx="6731635" cy="6594856"/>
          </a:xfrm>
          <a:prstGeom prst="rect">
            <a:avLst/>
          </a:prstGeom>
          <a:solidFill>
            <a:scrgbClr r="0" g="0" b="0">
              <a:alpha val="0"/>
            </a:scrgbClr>
          </a:solidFill>
        </p:spPr>
      </p:pic>
    </p:spTree>
    <p:extLst>
      <p:ext uri="{BB962C8B-B14F-4D97-AF65-F5344CB8AC3E}">
        <p14:creationId xmlns:p14="http://schemas.microsoft.com/office/powerpoint/2010/main" val="802021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83060" y="635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300" y="1765300"/>
            <a:ext cx="4155186" cy="1477328"/>
          </a:xfrm>
          <a:prstGeom prst="rect">
            <a:avLst/>
          </a:prstGeom>
          <a:noFill/>
        </p:spPr>
        <p:txBody>
          <a:bodyPr vert="horz" rtlCol="0">
            <a:spAutoFit/>
          </a:bodyPr>
          <a:lstStyle/>
          <a:p>
            <a:pPr algn="ctr"/>
            <a:r>
              <a:rPr lang="en-GB" sz="1600" b="1" smtClean="0">
                <a:solidFill>
                  <a:srgbClr val="000000"/>
                </a:solidFill>
                <a:latin typeface="XCCW Joined 6a - 28"/>
              </a:rPr>
              <a:t>Draw a table and place the items on the chart into the category that you think is correct</a:t>
            </a:r>
          </a:p>
          <a:p>
            <a:pPr algn="ctr"/>
            <a:r>
              <a:rPr lang="en-GB" sz="1600" b="1" smtClean="0">
                <a:solidFill>
                  <a:srgbClr val="000000"/>
                </a:solidFill>
                <a:latin typeface="XCCW Joined 6a - 28"/>
              </a:rPr>
              <a:t>C</a:t>
            </a:r>
            <a:r>
              <a:rPr lang="en-GB" sz="2100" b="1" u="sng" smtClean="0">
                <a:solidFill>
                  <a:srgbClr val="000000"/>
                </a:solidFill>
                <a:latin typeface="XCCW Joined 6a - 36"/>
              </a:rPr>
              <a:t>hallenge:</a:t>
            </a:r>
            <a:r>
              <a:rPr lang="en-GB" sz="2100" smtClean="0">
                <a:solidFill>
                  <a:srgbClr val="000000"/>
                </a:solidFill>
                <a:latin typeface="XCCW Joined 6a - 36"/>
              </a:rPr>
              <a:t> </a:t>
            </a:r>
          </a:p>
          <a:p>
            <a:pPr algn="ctr"/>
            <a:r>
              <a:rPr lang="en-GB" sz="2100" smtClean="0">
                <a:solidFill>
                  <a:srgbClr val="000000"/>
                </a:solidFill>
                <a:latin typeface="XCCW Joined 6a - 36"/>
              </a:rPr>
              <a:t>Can you explain your choices?</a:t>
            </a:r>
            <a:endParaRPr lang="en-GB" sz="2100">
              <a:solidFill>
                <a:srgbClr val="000000"/>
              </a:solidFill>
              <a:latin typeface="XCCW Joined 6a - 3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3606800" y="342900"/>
            <a:ext cx="6731635" cy="6594856"/>
          </a:xfrm>
          <a:prstGeom prst="rect">
            <a:avLst/>
          </a:prstGeom>
          <a:solidFill>
            <a:scrgbClr r="0" g="0" b="0">
              <a:alpha val="0"/>
            </a:scrgbClr>
          </a:solidFill>
        </p:spPr>
      </p:pic>
      <p:graphicFrame>
        <p:nvGraphicFramePr>
          <p:cNvPr id="6" name="Table 5"/>
          <p:cNvGraphicFramePr>
            <a:graphicFrameLocks noGrp="1"/>
          </p:cNvGraphicFramePr>
          <p:nvPr>
            <p:extLst>
              <p:ext uri="{D42A27DB-BD31-4B8C-83A1-F6EECF244321}">
                <p14:modId xmlns:p14="http://schemas.microsoft.com/office/powerpoint/2010/main" val="1209642812"/>
              </p:ext>
            </p:extLst>
          </p:nvPr>
        </p:nvGraphicFramePr>
        <p:xfrm>
          <a:off x="4089400" y="7334251"/>
          <a:ext cx="5520689" cy="1794637"/>
        </p:xfrm>
        <a:graphic>
          <a:graphicData uri="http://schemas.openxmlformats.org/drawingml/2006/table">
            <a:tbl>
              <a:tblPr firstRow="1" bandRow="1">
                <a:tableStyleId>{5C22544A-7EE6-4342-B048-85BDC9FD1C3A}</a:tableStyleId>
              </a:tblPr>
              <a:tblGrid>
                <a:gridCol w="2760345">
                  <a:extLst>
                    <a:ext uri="{9D8B030D-6E8A-4147-A177-3AD203B41FA5}">
                      <a16:colId xmlns:a16="http://schemas.microsoft.com/office/drawing/2014/main" val="4074823733"/>
                    </a:ext>
                  </a:extLst>
                </a:gridCol>
                <a:gridCol w="2760345">
                  <a:extLst>
                    <a:ext uri="{9D8B030D-6E8A-4147-A177-3AD203B41FA5}">
                      <a16:colId xmlns:a16="http://schemas.microsoft.com/office/drawing/2014/main" val="4205836691"/>
                    </a:ext>
                  </a:extLst>
                </a:gridCol>
              </a:tblGrid>
              <a:tr h="611632">
                <a:tc>
                  <a:txBody>
                    <a:bodyPr/>
                    <a:lstStyle/>
                    <a:p>
                      <a:r>
                        <a:rPr lang="en-GB" sz="2800" b="0" i="0" u="none" baseline="0" smtClean="0">
                          <a:solidFill>
                            <a:srgbClr val="000000"/>
                          </a:solidFill>
                          <a:latin typeface="XCCW Joined 6a - 28"/>
                        </a:rPr>
                        <a:t>Legacies </a:t>
                      </a:r>
                      <a:endParaRPr lang="en-GB" sz="2800" b="0" i="0" u="none" baseline="0">
                        <a:solidFill>
                          <a:srgbClr val="000000"/>
                        </a:solidFill>
                        <a:latin typeface="XCCW Joined 6a - 28"/>
                      </a:endParaRPr>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tc>
                  <a:txBody>
                    <a:bodyPr/>
                    <a:lstStyle/>
                    <a:p>
                      <a:r>
                        <a:rPr lang="en-GB" sz="2800" b="0" i="0" u="none" baseline="0" smtClean="0">
                          <a:solidFill>
                            <a:srgbClr val="000000"/>
                          </a:solidFill>
                          <a:latin typeface="XCCW Joined 6a - 28"/>
                        </a:rPr>
                        <a:t>Not legacies</a:t>
                      </a:r>
                      <a:endParaRPr lang="en-GB" sz="2800" b="0" i="0" u="none" baseline="0">
                        <a:solidFill>
                          <a:srgbClr val="000000"/>
                        </a:solidFill>
                        <a:latin typeface="XCCW Joined 6a - 28"/>
                      </a:endParaRPr>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extLst>
                  <a:ext uri="{0D108BD9-81ED-4DB2-BD59-A6C34878D82A}">
                    <a16:rowId xmlns:a16="http://schemas.microsoft.com/office/drawing/2014/main" val="2082727563"/>
                  </a:ext>
                </a:extLst>
              </a:tr>
              <a:tr h="394335">
                <a:tc>
                  <a:txBody>
                    <a:bodyPr/>
                    <a:lstStyle/>
                    <a:p>
                      <a:endParaRPr lang="en-GB"/>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tc>
                  <a:txBody>
                    <a:bodyPr/>
                    <a:lstStyle/>
                    <a:p>
                      <a:endParaRPr lang="en-GB"/>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extLst>
                  <a:ext uri="{0D108BD9-81ED-4DB2-BD59-A6C34878D82A}">
                    <a16:rowId xmlns:a16="http://schemas.microsoft.com/office/drawing/2014/main" val="1275123114"/>
                  </a:ext>
                </a:extLst>
              </a:tr>
              <a:tr h="394336">
                <a:tc>
                  <a:txBody>
                    <a:bodyPr/>
                    <a:lstStyle/>
                    <a:p>
                      <a:endParaRPr lang="en-GB"/>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tc>
                  <a:txBody>
                    <a:bodyPr/>
                    <a:lstStyle/>
                    <a:p>
                      <a:endParaRPr lang="en-GB"/>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extLst>
                  <a:ext uri="{0D108BD9-81ED-4DB2-BD59-A6C34878D82A}">
                    <a16:rowId xmlns:a16="http://schemas.microsoft.com/office/drawing/2014/main" val="1604210584"/>
                  </a:ext>
                </a:extLst>
              </a:tr>
              <a:tr h="394335">
                <a:tc>
                  <a:txBody>
                    <a:bodyPr/>
                    <a:lstStyle/>
                    <a:p>
                      <a:endParaRPr lang="en-GB"/>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tc>
                  <a:txBody>
                    <a:bodyPr/>
                    <a:lstStyle/>
                    <a:p>
                      <a:endParaRPr lang="en-GB"/>
                    </a:p>
                  </a:txBody>
                  <a:tcPr>
                    <a:lnL w="12700" cmpd="sng">
                      <a:solidFill>
                        <a:srgbClr val="000000"/>
                      </a:solidFill>
                      <a:prstDash val="solid"/>
                    </a:lnL>
                    <a:lnR w="12700" cmpd="sng">
                      <a:solidFill>
                        <a:srgbClr val="000000"/>
                      </a:solidFill>
                      <a:prstDash val="solid"/>
                    </a:lnR>
                    <a:lnT w="12700" cmpd="sng">
                      <a:solidFill>
                        <a:srgbClr val="000000"/>
                      </a:solidFill>
                      <a:prstDash val="solid"/>
                    </a:lnT>
                    <a:lnB w="12700" cmpd="sng">
                      <a:solidFill>
                        <a:srgbClr val="000000"/>
                      </a:solidFill>
                      <a:prstDash val="solid"/>
                    </a:lnB>
                    <a:solidFill>
                      <a:srgbClr val="FFFFFF">
                        <a:alpha val="99996"/>
                      </a:srgbClr>
                    </a:solidFill>
                  </a:tcPr>
                </a:tc>
                <a:extLst>
                  <a:ext uri="{0D108BD9-81ED-4DB2-BD59-A6C34878D82A}">
                    <a16:rowId xmlns:a16="http://schemas.microsoft.com/office/drawing/2014/main" val="587774356"/>
                  </a:ext>
                </a:extLst>
              </a:tr>
            </a:tbl>
          </a:graphicData>
        </a:graphic>
      </p:graphicFrame>
    </p:spTree>
    <p:extLst>
      <p:ext uri="{BB962C8B-B14F-4D97-AF65-F5344CB8AC3E}">
        <p14:creationId xmlns:p14="http://schemas.microsoft.com/office/powerpoint/2010/main" val="3954466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83060" y="635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508000" y="2209800"/>
            <a:ext cx="4155186" cy="738664"/>
          </a:xfrm>
          <a:prstGeom prst="rect">
            <a:avLst/>
          </a:prstGeom>
          <a:noFill/>
        </p:spPr>
        <p:txBody>
          <a:bodyPr vert="horz" rtlCol="0">
            <a:spAutoFit/>
          </a:bodyPr>
          <a:lstStyle/>
          <a:p>
            <a:pPr algn="ctr"/>
            <a:r>
              <a:rPr lang="en-GB" sz="2100" smtClean="0">
                <a:solidFill>
                  <a:srgbClr val="000000"/>
                </a:solidFill>
                <a:latin typeface="XCCW Joined 6a - 36"/>
              </a:rPr>
              <a:t>These are all Roman legacies!</a:t>
            </a:r>
          </a:p>
          <a:p>
            <a:pPr algn="ctr"/>
            <a:r>
              <a:rPr lang="en-GB" sz="2100" smtClean="0">
                <a:solidFill>
                  <a:srgbClr val="000000"/>
                </a:solidFill>
                <a:latin typeface="XCCW Joined 6a - 36"/>
              </a:rPr>
              <a:t>Did you realise?</a:t>
            </a:r>
            <a:endParaRPr lang="en-GB" sz="2100">
              <a:solidFill>
                <a:srgbClr val="000000"/>
              </a:solidFill>
              <a:latin typeface="XCCW Joined 6a - 36"/>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3606800" y="1422400"/>
            <a:ext cx="6731635" cy="6594856"/>
          </a:xfrm>
          <a:prstGeom prst="rect">
            <a:avLst/>
          </a:prstGeom>
          <a:solidFill>
            <a:scrgbClr r="0" g="0" b="0">
              <a:alpha val="0"/>
            </a:scrgbClr>
          </a:solidFill>
        </p:spPr>
      </p:pic>
    </p:spTree>
    <p:extLst>
      <p:ext uri="{BB962C8B-B14F-4D97-AF65-F5344CB8AC3E}">
        <p14:creationId xmlns:p14="http://schemas.microsoft.com/office/powerpoint/2010/main" val="6468571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70360" y="1778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hlinkClick r:id="rId3"/>
          </p:cNvPr>
          <p:cNvPicPr>
            <a:picLocks/>
          </p:cNvPicPr>
          <p:nvPr/>
        </p:nvPicPr>
        <p:blipFill>
          <a:blip r:embed="rId4">
            <a:extLst>
              <a:ext uri="{28A0092B-C50C-407E-A947-70E740481C1C}">
                <a14:useLocalDpi xmlns:a14="http://schemas.microsoft.com/office/drawing/2010/main" val="0"/>
              </a:ext>
            </a:extLst>
          </a:blip>
          <a:stretch>
            <a:fillRect/>
          </a:stretch>
        </p:blipFill>
        <p:spPr>
          <a:xfrm>
            <a:off x="1473200" y="2755900"/>
            <a:ext cx="7469886" cy="4137914"/>
          </a:xfrm>
          <a:prstGeom prst="rect">
            <a:avLst/>
          </a:prstGeom>
          <a:solidFill>
            <a:scrgbClr r="0" g="0" b="0">
              <a:alpha val="0"/>
            </a:scrgbClr>
          </a:solidFill>
        </p:spPr>
      </p:pic>
      <p:sp>
        <p:nvSpPr>
          <p:cNvPr id="5" name="TextBox 4"/>
          <p:cNvSpPr txBox="1"/>
          <p:nvPr/>
        </p:nvSpPr>
        <p:spPr>
          <a:xfrm>
            <a:off x="647700" y="698500"/>
            <a:ext cx="8949817" cy="323165"/>
          </a:xfrm>
          <a:prstGeom prst="rect">
            <a:avLst/>
          </a:prstGeom>
          <a:noFill/>
        </p:spPr>
        <p:txBody>
          <a:bodyPr vert="horz" rtlCol="0">
            <a:spAutoFit/>
          </a:bodyPr>
          <a:lstStyle/>
          <a:p>
            <a:pPr algn="ctr"/>
            <a:r>
              <a:rPr lang="en-GB" sz="1500" smtClean="0">
                <a:solidFill>
                  <a:srgbClr val="000000"/>
                </a:solidFill>
                <a:latin typeface="XCCW Joined 6a - 26"/>
              </a:rPr>
              <a:t>L.O. I can identify the significance of a  ​period in history on life today.</a:t>
            </a:r>
            <a:endParaRPr lang="en-GB" sz="1500">
              <a:solidFill>
                <a:srgbClr val="000000"/>
              </a:solidFill>
              <a:latin typeface="XCCW Joined 6a - 26"/>
            </a:endParaRPr>
          </a:p>
        </p:txBody>
      </p:sp>
    </p:spTree>
    <p:extLst>
      <p:ext uri="{BB962C8B-B14F-4D97-AF65-F5344CB8AC3E}">
        <p14:creationId xmlns:p14="http://schemas.microsoft.com/office/powerpoint/2010/main" val="3784546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190500" y="139700"/>
            <a:ext cx="7124700" cy="523220"/>
          </a:xfrm>
          <a:prstGeom prst="rect">
            <a:avLst/>
          </a:prstGeom>
          <a:noFill/>
        </p:spPr>
        <p:txBody>
          <a:bodyPr vert="horz" rtlCol="0">
            <a:spAutoFit/>
          </a:bodyPr>
          <a:lstStyle/>
          <a:p>
            <a:r>
              <a:rPr lang="en-GB" sz="2800" b="1" smtClean="0">
                <a:solidFill>
                  <a:srgbClr val="000000"/>
                </a:solidFill>
                <a:latin typeface="Century Gothic - 47"/>
              </a:rPr>
              <a:t>The Romans built roads</a:t>
            </a:r>
            <a:endParaRPr lang="en-GB" sz="2800" b="1">
              <a:solidFill>
                <a:srgbClr val="000000"/>
              </a:solidFill>
              <a:latin typeface="Century Gothic - 47"/>
            </a:endParaRPr>
          </a:p>
        </p:txBody>
      </p:sp>
      <p:sp>
        <p:nvSpPr>
          <p:cNvPr id="4" name="Freeform 3"/>
          <p:cNvSpPr/>
          <p:nvPr/>
        </p:nvSpPr>
        <p:spPr>
          <a:xfrm>
            <a:off x="120777" y="849757"/>
            <a:ext cx="7202298" cy="2894712"/>
          </a:xfrm>
          <a:custGeom>
            <a:avLst/>
            <a:gdLst/>
            <a:ahLst/>
            <a:cxnLst/>
            <a:rect l="0" t="0" r="0" b="0"/>
            <a:pathLst>
              <a:path w="7202298" h="2894712">
                <a:moveTo>
                  <a:pt x="1200404" y="0"/>
                </a:moveTo>
                <a:lnTo>
                  <a:pt x="6121527" y="0"/>
                </a:lnTo>
                <a:lnTo>
                  <a:pt x="6242050" y="9779"/>
                </a:lnTo>
                <a:lnTo>
                  <a:pt x="6457695" y="33655"/>
                </a:lnTo>
                <a:lnTo>
                  <a:pt x="6661912" y="82169"/>
                </a:lnTo>
                <a:lnTo>
                  <a:pt x="6757924" y="105918"/>
                </a:lnTo>
                <a:lnTo>
                  <a:pt x="6926453" y="173609"/>
                </a:lnTo>
                <a:lnTo>
                  <a:pt x="7046087" y="250825"/>
                </a:lnTo>
                <a:lnTo>
                  <a:pt x="7106285" y="294386"/>
                </a:lnTo>
                <a:lnTo>
                  <a:pt x="7166610" y="381000"/>
                </a:lnTo>
                <a:lnTo>
                  <a:pt x="7190105" y="429514"/>
                </a:lnTo>
                <a:lnTo>
                  <a:pt x="7190105" y="453263"/>
                </a:lnTo>
                <a:lnTo>
                  <a:pt x="7202297" y="482473"/>
                </a:lnTo>
                <a:lnTo>
                  <a:pt x="7202297" y="2412365"/>
                </a:lnTo>
                <a:lnTo>
                  <a:pt x="7190105" y="2436622"/>
                </a:lnTo>
                <a:lnTo>
                  <a:pt x="7190105" y="2460752"/>
                </a:lnTo>
                <a:lnTo>
                  <a:pt x="7166610" y="2508758"/>
                </a:lnTo>
                <a:lnTo>
                  <a:pt x="7106285" y="2595499"/>
                </a:lnTo>
                <a:lnTo>
                  <a:pt x="6986778" y="2677541"/>
                </a:lnTo>
                <a:lnTo>
                  <a:pt x="6926453" y="2716149"/>
                </a:lnTo>
                <a:lnTo>
                  <a:pt x="6757924" y="2783840"/>
                </a:lnTo>
                <a:lnTo>
                  <a:pt x="6565900" y="2831846"/>
                </a:lnTo>
                <a:lnTo>
                  <a:pt x="6457695" y="2856103"/>
                </a:lnTo>
                <a:lnTo>
                  <a:pt x="6242050" y="2880360"/>
                </a:lnTo>
                <a:lnTo>
                  <a:pt x="6121527" y="2889758"/>
                </a:lnTo>
                <a:lnTo>
                  <a:pt x="6062218" y="2889758"/>
                </a:lnTo>
                <a:lnTo>
                  <a:pt x="6001893" y="2894711"/>
                </a:lnTo>
                <a:lnTo>
                  <a:pt x="1200404" y="2894711"/>
                </a:lnTo>
                <a:lnTo>
                  <a:pt x="1127887" y="2889758"/>
                </a:lnTo>
                <a:lnTo>
                  <a:pt x="1068705" y="2889758"/>
                </a:lnTo>
                <a:lnTo>
                  <a:pt x="948055" y="2880360"/>
                </a:lnTo>
                <a:lnTo>
                  <a:pt x="732536" y="2856103"/>
                </a:lnTo>
                <a:lnTo>
                  <a:pt x="528193" y="2807589"/>
                </a:lnTo>
                <a:lnTo>
                  <a:pt x="432181" y="2783840"/>
                </a:lnTo>
                <a:lnTo>
                  <a:pt x="264541" y="2716149"/>
                </a:lnTo>
                <a:lnTo>
                  <a:pt x="144018" y="2638933"/>
                </a:lnTo>
                <a:lnTo>
                  <a:pt x="83820" y="2595499"/>
                </a:lnTo>
                <a:lnTo>
                  <a:pt x="24511" y="2508758"/>
                </a:lnTo>
                <a:lnTo>
                  <a:pt x="0" y="2460752"/>
                </a:lnTo>
                <a:lnTo>
                  <a:pt x="0" y="429514"/>
                </a:lnTo>
                <a:lnTo>
                  <a:pt x="24511" y="381000"/>
                </a:lnTo>
                <a:lnTo>
                  <a:pt x="83820" y="294386"/>
                </a:lnTo>
                <a:lnTo>
                  <a:pt x="204216" y="212344"/>
                </a:lnTo>
                <a:lnTo>
                  <a:pt x="264541" y="173609"/>
                </a:lnTo>
                <a:lnTo>
                  <a:pt x="432181" y="105918"/>
                </a:lnTo>
                <a:lnTo>
                  <a:pt x="624205" y="57912"/>
                </a:lnTo>
                <a:lnTo>
                  <a:pt x="732536" y="33655"/>
                </a:lnTo>
                <a:lnTo>
                  <a:pt x="948055" y="9779"/>
                </a:lnTo>
                <a:lnTo>
                  <a:pt x="1068705" y="0"/>
                </a:lnTo>
                <a:close/>
              </a:path>
            </a:pathLst>
          </a:custGeom>
          <a:solidFill>
            <a:srgbClr val="AFEEEE">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95300" y="1003300"/>
            <a:ext cx="6654800" cy="1138773"/>
          </a:xfrm>
          <a:prstGeom prst="rect">
            <a:avLst/>
          </a:prstGeom>
          <a:noFill/>
        </p:spPr>
        <p:txBody>
          <a:bodyPr vert="horz" rtlCol="0">
            <a:spAutoFit/>
          </a:bodyPr>
          <a:lstStyle/>
          <a:p>
            <a:pPr algn="ctr"/>
            <a:r>
              <a:rPr lang="en-GB" sz="1700" b="1" smtClean="0">
                <a:solidFill>
                  <a:srgbClr val="000000"/>
                </a:solidFill>
                <a:latin typeface="Century Gothic - 28"/>
              </a:rPr>
              <a:t>They built their roads on foundations  ​of clay, chalk and gravel. They laid  ​bigger flat stones on top. Roman  ​roads bulged in the middle and had  ​ditches either side, to help the  ​rainwater drain off.</a:t>
            </a:r>
            <a:endParaRPr lang="en-GB" sz="1700" b="1">
              <a:solidFill>
                <a:srgbClr val="000000"/>
              </a:solidFill>
              <a:latin typeface="Century Gothic - 28"/>
            </a:endParaRPr>
          </a:p>
        </p:txBody>
      </p:sp>
      <p:sp>
        <p:nvSpPr>
          <p:cNvPr id="6" name="Freeform 5"/>
          <p:cNvSpPr/>
          <p:nvPr/>
        </p:nvSpPr>
        <p:spPr>
          <a:xfrm>
            <a:off x="7397877" y="290957"/>
            <a:ext cx="2644141" cy="5992496"/>
          </a:xfrm>
          <a:custGeom>
            <a:avLst/>
            <a:gdLst/>
            <a:ahLst/>
            <a:cxnLst/>
            <a:rect l="0" t="0" r="0" b="0"/>
            <a:pathLst>
              <a:path w="2644141" h="5992496">
                <a:moveTo>
                  <a:pt x="440690" y="0"/>
                </a:moveTo>
                <a:lnTo>
                  <a:pt x="2247392" y="0"/>
                </a:lnTo>
                <a:lnTo>
                  <a:pt x="2291715" y="20066"/>
                </a:lnTo>
                <a:lnTo>
                  <a:pt x="2370836" y="69850"/>
                </a:lnTo>
                <a:lnTo>
                  <a:pt x="2445766" y="170180"/>
                </a:lnTo>
                <a:lnTo>
                  <a:pt x="2481072" y="219329"/>
                </a:lnTo>
                <a:lnTo>
                  <a:pt x="2542921" y="359283"/>
                </a:lnTo>
                <a:lnTo>
                  <a:pt x="2586736" y="519176"/>
                </a:lnTo>
                <a:lnTo>
                  <a:pt x="2608961" y="609473"/>
                </a:lnTo>
                <a:lnTo>
                  <a:pt x="2631059" y="788797"/>
                </a:lnTo>
                <a:lnTo>
                  <a:pt x="2639695" y="889127"/>
                </a:lnTo>
                <a:lnTo>
                  <a:pt x="2639695" y="938276"/>
                </a:lnTo>
                <a:lnTo>
                  <a:pt x="2644140" y="998601"/>
                </a:lnTo>
                <a:lnTo>
                  <a:pt x="2644140" y="4993767"/>
                </a:lnTo>
                <a:lnTo>
                  <a:pt x="2639695" y="5043805"/>
                </a:lnTo>
                <a:lnTo>
                  <a:pt x="2639695" y="5094097"/>
                </a:lnTo>
                <a:lnTo>
                  <a:pt x="2631059" y="5193284"/>
                </a:lnTo>
                <a:lnTo>
                  <a:pt x="2608961" y="5372735"/>
                </a:lnTo>
                <a:lnTo>
                  <a:pt x="2565019" y="5542534"/>
                </a:lnTo>
                <a:lnTo>
                  <a:pt x="2542921" y="5622544"/>
                </a:lnTo>
                <a:lnTo>
                  <a:pt x="2481072" y="5762752"/>
                </a:lnTo>
                <a:lnTo>
                  <a:pt x="2410587" y="5862193"/>
                </a:lnTo>
                <a:lnTo>
                  <a:pt x="2370836" y="5912231"/>
                </a:lnTo>
                <a:lnTo>
                  <a:pt x="2291715" y="5962523"/>
                </a:lnTo>
                <a:lnTo>
                  <a:pt x="2247392" y="5982081"/>
                </a:lnTo>
                <a:lnTo>
                  <a:pt x="2225548" y="5982081"/>
                </a:lnTo>
                <a:lnTo>
                  <a:pt x="2203450" y="5992495"/>
                </a:lnTo>
                <a:lnTo>
                  <a:pt x="440690" y="5992495"/>
                </a:lnTo>
                <a:lnTo>
                  <a:pt x="414147" y="5982081"/>
                </a:lnTo>
                <a:lnTo>
                  <a:pt x="392303" y="5982081"/>
                </a:lnTo>
                <a:lnTo>
                  <a:pt x="347980" y="5962523"/>
                </a:lnTo>
                <a:lnTo>
                  <a:pt x="268859" y="5912231"/>
                </a:lnTo>
                <a:lnTo>
                  <a:pt x="193929" y="5812027"/>
                </a:lnTo>
                <a:lnTo>
                  <a:pt x="158623" y="5762752"/>
                </a:lnTo>
                <a:lnTo>
                  <a:pt x="97155" y="5622544"/>
                </a:lnTo>
                <a:lnTo>
                  <a:pt x="52832" y="5462905"/>
                </a:lnTo>
                <a:lnTo>
                  <a:pt x="30734" y="5372735"/>
                </a:lnTo>
                <a:lnTo>
                  <a:pt x="9017" y="5193284"/>
                </a:lnTo>
                <a:lnTo>
                  <a:pt x="0" y="5094097"/>
                </a:lnTo>
                <a:lnTo>
                  <a:pt x="0" y="889127"/>
                </a:lnTo>
                <a:lnTo>
                  <a:pt x="9017" y="788797"/>
                </a:lnTo>
                <a:lnTo>
                  <a:pt x="30734" y="609473"/>
                </a:lnTo>
                <a:lnTo>
                  <a:pt x="75057" y="439547"/>
                </a:lnTo>
                <a:lnTo>
                  <a:pt x="97155" y="359283"/>
                </a:lnTo>
                <a:lnTo>
                  <a:pt x="158623" y="219329"/>
                </a:lnTo>
                <a:lnTo>
                  <a:pt x="229235" y="119888"/>
                </a:lnTo>
                <a:lnTo>
                  <a:pt x="268859" y="69850"/>
                </a:lnTo>
                <a:lnTo>
                  <a:pt x="347980" y="20066"/>
                </a:lnTo>
                <a:lnTo>
                  <a:pt x="39230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505700" y="622300"/>
            <a:ext cx="2413000" cy="2031325"/>
          </a:xfrm>
          <a:prstGeom prst="rect">
            <a:avLst/>
          </a:prstGeom>
          <a:noFill/>
        </p:spPr>
        <p:txBody>
          <a:bodyPr vert="horz" rtlCol="0">
            <a:spAutoFit/>
          </a:bodyPr>
          <a:lstStyle/>
          <a:p>
            <a:r>
              <a:rPr lang="en-GB" sz="1400" b="1" smtClean="0">
                <a:solidFill>
                  <a:srgbClr val="000000"/>
                </a:solidFill>
                <a:latin typeface="Century Gothic - 24"/>
              </a:rPr>
              <a:t>Britain had no  ​proper roads  ​before the  ​Romans -  ​there were just  ​muddy tracks.  ​So the Romans  ​built new  ​roads all  ​across the  ​landscape –  ​over 16,000km  ​(10,000 miles)  ​in fact!</a:t>
            </a:r>
            <a:endParaRPr lang="en-GB" sz="1400" b="1">
              <a:solidFill>
                <a:srgbClr val="000000"/>
              </a:solidFill>
              <a:latin typeface="Century Gothic - 24"/>
            </a:endParaRPr>
          </a:p>
        </p:txBody>
      </p:sp>
      <p:sp>
        <p:nvSpPr>
          <p:cNvPr id="8" name="Freeform 7"/>
          <p:cNvSpPr/>
          <p:nvPr/>
        </p:nvSpPr>
        <p:spPr>
          <a:xfrm>
            <a:off x="1073277" y="3834257"/>
            <a:ext cx="5342002" cy="3294635"/>
          </a:xfrm>
          <a:custGeom>
            <a:avLst/>
            <a:gdLst/>
            <a:ahLst/>
            <a:cxnLst/>
            <a:rect l="0" t="0" r="0" b="0"/>
            <a:pathLst>
              <a:path w="5342002" h="3294635">
                <a:moveTo>
                  <a:pt x="890397" y="0"/>
                </a:moveTo>
                <a:lnTo>
                  <a:pt x="4540377" y="0"/>
                </a:lnTo>
                <a:lnTo>
                  <a:pt x="4629912" y="11049"/>
                </a:lnTo>
                <a:lnTo>
                  <a:pt x="4789805" y="38354"/>
                </a:lnTo>
                <a:lnTo>
                  <a:pt x="4941189" y="93599"/>
                </a:lnTo>
                <a:lnTo>
                  <a:pt x="5012436" y="120650"/>
                </a:lnTo>
                <a:lnTo>
                  <a:pt x="5137404" y="197612"/>
                </a:lnTo>
                <a:lnTo>
                  <a:pt x="5226050" y="285369"/>
                </a:lnTo>
                <a:lnTo>
                  <a:pt x="5270754" y="335026"/>
                </a:lnTo>
                <a:lnTo>
                  <a:pt x="5315585" y="433705"/>
                </a:lnTo>
                <a:lnTo>
                  <a:pt x="5332984" y="488823"/>
                </a:lnTo>
                <a:lnTo>
                  <a:pt x="5332984" y="515874"/>
                </a:lnTo>
                <a:lnTo>
                  <a:pt x="5342001" y="549021"/>
                </a:lnTo>
                <a:lnTo>
                  <a:pt x="5342001" y="2745486"/>
                </a:lnTo>
                <a:lnTo>
                  <a:pt x="5332984" y="2773045"/>
                </a:lnTo>
                <a:lnTo>
                  <a:pt x="5332984" y="2800731"/>
                </a:lnTo>
                <a:lnTo>
                  <a:pt x="5315585" y="2855214"/>
                </a:lnTo>
                <a:lnTo>
                  <a:pt x="5270754" y="2953893"/>
                </a:lnTo>
                <a:lnTo>
                  <a:pt x="5182108" y="3047238"/>
                </a:lnTo>
                <a:lnTo>
                  <a:pt x="5137404" y="3091180"/>
                </a:lnTo>
                <a:lnTo>
                  <a:pt x="5012436" y="3168269"/>
                </a:lnTo>
                <a:lnTo>
                  <a:pt x="4870069" y="3223006"/>
                </a:lnTo>
                <a:lnTo>
                  <a:pt x="4789805" y="3250438"/>
                </a:lnTo>
                <a:lnTo>
                  <a:pt x="4629912" y="3278124"/>
                </a:lnTo>
                <a:lnTo>
                  <a:pt x="4540377" y="3288919"/>
                </a:lnTo>
                <a:lnTo>
                  <a:pt x="4496435" y="3288919"/>
                </a:lnTo>
                <a:lnTo>
                  <a:pt x="4451731" y="3294634"/>
                </a:lnTo>
                <a:lnTo>
                  <a:pt x="890397" y="3294634"/>
                </a:lnTo>
                <a:lnTo>
                  <a:pt x="836549" y="3288919"/>
                </a:lnTo>
                <a:lnTo>
                  <a:pt x="792734" y="3288919"/>
                </a:lnTo>
                <a:lnTo>
                  <a:pt x="703199" y="3278124"/>
                </a:lnTo>
                <a:lnTo>
                  <a:pt x="543306" y="3250438"/>
                </a:lnTo>
                <a:lnTo>
                  <a:pt x="391795" y="3195320"/>
                </a:lnTo>
                <a:lnTo>
                  <a:pt x="320548" y="3168269"/>
                </a:lnTo>
                <a:lnTo>
                  <a:pt x="196215" y="3091180"/>
                </a:lnTo>
                <a:lnTo>
                  <a:pt x="106807" y="3003423"/>
                </a:lnTo>
                <a:lnTo>
                  <a:pt x="62230" y="2953893"/>
                </a:lnTo>
                <a:lnTo>
                  <a:pt x="18161" y="2855214"/>
                </a:lnTo>
                <a:lnTo>
                  <a:pt x="0" y="2800731"/>
                </a:lnTo>
                <a:lnTo>
                  <a:pt x="0" y="488823"/>
                </a:lnTo>
                <a:lnTo>
                  <a:pt x="18161" y="433705"/>
                </a:lnTo>
                <a:lnTo>
                  <a:pt x="62230" y="335026"/>
                </a:lnTo>
                <a:lnTo>
                  <a:pt x="151511" y="241681"/>
                </a:lnTo>
                <a:lnTo>
                  <a:pt x="196215" y="197612"/>
                </a:lnTo>
                <a:lnTo>
                  <a:pt x="320548" y="120650"/>
                </a:lnTo>
                <a:lnTo>
                  <a:pt x="463042" y="65913"/>
                </a:lnTo>
                <a:lnTo>
                  <a:pt x="543306" y="38354"/>
                </a:lnTo>
                <a:lnTo>
                  <a:pt x="703199" y="11049"/>
                </a:lnTo>
                <a:lnTo>
                  <a:pt x="792734" y="0"/>
                </a:lnTo>
                <a:close/>
              </a:path>
            </a:pathLst>
          </a:custGeom>
          <a:solidFill>
            <a:srgbClr val="D2B48C">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219200" y="4013200"/>
            <a:ext cx="4978400" cy="1077218"/>
          </a:xfrm>
          <a:prstGeom prst="rect">
            <a:avLst/>
          </a:prstGeom>
          <a:noFill/>
        </p:spPr>
        <p:txBody>
          <a:bodyPr vert="horz" rtlCol="0">
            <a:spAutoFit/>
          </a:bodyPr>
          <a:lstStyle/>
          <a:p>
            <a:pPr algn="ctr"/>
            <a:r>
              <a:rPr lang="en-GB" sz="1600" b="1" smtClean="0">
                <a:solidFill>
                  <a:srgbClr val="000000"/>
                </a:solidFill>
                <a:latin typeface="Century Gothic - 28"/>
              </a:rPr>
              <a:t>The Romans knew that the  ​shortest distance from one  ​place to another is a  ​straight line. So they made  ​all their roads as straight as  ​possible to get around  ​quickly.</a:t>
            </a:r>
            <a:endParaRPr lang="en-GB" sz="1600" b="1">
              <a:solidFill>
                <a:srgbClr val="000000"/>
              </a:solidFill>
              <a:latin typeface="Century Gothic - 28"/>
            </a:endParaRPr>
          </a:p>
        </p:txBody>
      </p:sp>
    </p:spTree>
    <p:extLst>
      <p:ext uri="{BB962C8B-B14F-4D97-AF65-F5344CB8AC3E}">
        <p14:creationId xmlns:p14="http://schemas.microsoft.com/office/powerpoint/2010/main" val="261802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grpSp>
        <p:nvGrpSpPr>
          <p:cNvPr id="11" name="Group 10"/>
          <p:cNvGrpSpPr/>
          <p:nvPr/>
        </p:nvGrpSpPr>
        <p:grpSpPr>
          <a:xfrm>
            <a:off x="215900" y="25400"/>
            <a:ext cx="9851518" cy="6989192"/>
            <a:chOff x="215900" y="25400"/>
            <a:chExt cx="9851518" cy="6989192"/>
          </a:xfrm>
        </p:grpSpPr>
        <p:sp>
          <p:nvSpPr>
            <p:cNvPr id="3" name="TextBox 2"/>
            <p:cNvSpPr txBox="1"/>
            <p:nvPr/>
          </p:nvSpPr>
          <p:spPr>
            <a:xfrm>
              <a:off x="215900" y="25400"/>
              <a:ext cx="2514600" cy="523220"/>
            </a:xfrm>
            <a:prstGeom prst="rect">
              <a:avLst/>
            </a:prstGeom>
            <a:noFill/>
          </p:spPr>
          <p:txBody>
            <a:bodyPr vert="horz" rtlCol="0">
              <a:spAutoFit/>
            </a:bodyPr>
            <a:lstStyle/>
            <a:p>
              <a:r>
                <a:rPr lang="en-GB" sz="2800" b="1" smtClean="0">
                  <a:solidFill>
                    <a:srgbClr val="000000"/>
                  </a:solidFill>
                  <a:latin typeface="Century Gothic - 47"/>
                </a:rPr>
                <a:t>Roads</a:t>
              </a:r>
              <a:endParaRPr lang="en-GB" sz="2800" b="1">
                <a:solidFill>
                  <a:srgbClr val="000000"/>
                </a:solidFill>
                <a:latin typeface="Century Gothic - 47"/>
              </a:endParaRPr>
            </a:p>
          </p:txBody>
        </p:sp>
        <p:sp>
          <p:nvSpPr>
            <p:cNvPr id="4" name="Freeform 3"/>
            <p:cNvSpPr/>
            <p:nvPr/>
          </p:nvSpPr>
          <p:spPr>
            <a:xfrm>
              <a:off x="7423277" y="176657"/>
              <a:ext cx="2644141" cy="5992496"/>
            </a:xfrm>
            <a:custGeom>
              <a:avLst/>
              <a:gdLst/>
              <a:ahLst/>
              <a:cxnLst/>
              <a:rect l="0" t="0" r="0" b="0"/>
              <a:pathLst>
                <a:path w="2644141" h="5992496">
                  <a:moveTo>
                    <a:pt x="440690" y="0"/>
                  </a:moveTo>
                  <a:lnTo>
                    <a:pt x="2247392" y="0"/>
                  </a:lnTo>
                  <a:lnTo>
                    <a:pt x="2291715" y="20066"/>
                  </a:lnTo>
                  <a:lnTo>
                    <a:pt x="2370836" y="69850"/>
                  </a:lnTo>
                  <a:lnTo>
                    <a:pt x="2445766" y="170180"/>
                  </a:lnTo>
                  <a:lnTo>
                    <a:pt x="2481072" y="219329"/>
                  </a:lnTo>
                  <a:lnTo>
                    <a:pt x="2542921" y="359283"/>
                  </a:lnTo>
                  <a:lnTo>
                    <a:pt x="2586736" y="519176"/>
                  </a:lnTo>
                  <a:lnTo>
                    <a:pt x="2608961" y="609473"/>
                  </a:lnTo>
                  <a:lnTo>
                    <a:pt x="2631059" y="788797"/>
                  </a:lnTo>
                  <a:lnTo>
                    <a:pt x="2639695" y="889127"/>
                  </a:lnTo>
                  <a:lnTo>
                    <a:pt x="2639695" y="938276"/>
                  </a:lnTo>
                  <a:lnTo>
                    <a:pt x="2644140" y="998601"/>
                  </a:lnTo>
                  <a:lnTo>
                    <a:pt x="2644140" y="4993767"/>
                  </a:lnTo>
                  <a:lnTo>
                    <a:pt x="2639695" y="5043805"/>
                  </a:lnTo>
                  <a:lnTo>
                    <a:pt x="2639695" y="5094097"/>
                  </a:lnTo>
                  <a:lnTo>
                    <a:pt x="2631059" y="5193284"/>
                  </a:lnTo>
                  <a:lnTo>
                    <a:pt x="2608961" y="5372735"/>
                  </a:lnTo>
                  <a:lnTo>
                    <a:pt x="2565019" y="5542534"/>
                  </a:lnTo>
                  <a:lnTo>
                    <a:pt x="2542921" y="5622544"/>
                  </a:lnTo>
                  <a:lnTo>
                    <a:pt x="2481072" y="5762752"/>
                  </a:lnTo>
                  <a:lnTo>
                    <a:pt x="2410587" y="5862193"/>
                  </a:lnTo>
                  <a:lnTo>
                    <a:pt x="2370836" y="5912231"/>
                  </a:lnTo>
                  <a:lnTo>
                    <a:pt x="2291715" y="5962523"/>
                  </a:lnTo>
                  <a:lnTo>
                    <a:pt x="2247392" y="5982081"/>
                  </a:lnTo>
                  <a:lnTo>
                    <a:pt x="2225548" y="5982081"/>
                  </a:lnTo>
                  <a:lnTo>
                    <a:pt x="2203450" y="5992495"/>
                  </a:lnTo>
                  <a:lnTo>
                    <a:pt x="440690" y="5992495"/>
                  </a:lnTo>
                  <a:lnTo>
                    <a:pt x="414147" y="5982081"/>
                  </a:lnTo>
                  <a:lnTo>
                    <a:pt x="392303" y="5982081"/>
                  </a:lnTo>
                  <a:lnTo>
                    <a:pt x="347980" y="5962523"/>
                  </a:lnTo>
                  <a:lnTo>
                    <a:pt x="268859" y="5912231"/>
                  </a:lnTo>
                  <a:lnTo>
                    <a:pt x="193929" y="5812027"/>
                  </a:lnTo>
                  <a:lnTo>
                    <a:pt x="158623" y="5762752"/>
                  </a:lnTo>
                  <a:lnTo>
                    <a:pt x="97155" y="5622544"/>
                  </a:lnTo>
                  <a:lnTo>
                    <a:pt x="52832" y="5462905"/>
                  </a:lnTo>
                  <a:lnTo>
                    <a:pt x="30734" y="5372735"/>
                  </a:lnTo>
                  <a:lnTo>
                    <a:pt x="9017" y="5193284"/>
                  </a:lnTo>
                  <a:lnTo>
                    <a:pt x="0" y="5094097"/>
                  </a:lnTo>
                  <a:lnTo>
                    <a:pt x="0" y="889127"/>
                  </a:lnTo>
                  <a:lnTo>
                    <a:pt x="9017" y="788797"/>
                  </a:lnTo>
                  <a:lnTo>
                    <a:pt x="30734" y="609473"/>
                  </a:lnTo>
                  <a:lnTo>
                    <a:pt x="75057" y="439547"/>
                  </a:lnTo>
                  <a:lnTo>
                    <a:pt x="97155" y="359283"/>
                  </a:lnTo>
                  <a:lnTo>
                    <a:pt x="158623" y="219329"/>
                  </a:lnTo>
                  <a:lnTo>
                    <a:pt x="229235" y="119888"/>
                  </a:lnTo>
                  <a:lnTo>
                    <a:pt x="268859" y="69850"/>
                  </a:lnTo>
                  <a:lnTo>
                    <a:pt x="347980" y="20066"/>
                  </a:lnTo>
                  <a:lnTo>
                    <a:pt x="39230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43800" y="863600"/>
              <a:ext cx="2413000" cy="1938992"/>
            </a:xfrm>
            <a:prstGeom prst="rect">
              <a:avLst/>
            </a:prstGeom>
            <a:noFill/>
          </p:spPr>
          <p:txBody>
            <a:bodyPr vert="horz" rtlCol="0">
              <a:spAutoFit/>
            </a:bodyPr>
            <a:lstStyle/>
            <a:p>
              <a:pPr algn="ctr"/>
              <a:r>
                <a:rPr lang="en-GB" sz="1500" b="1" smtClean="0">
                  <a:solidFill>
                    <a:srgbClr val="000000"/>
                  </a:solidFill>
                  <a:latin typeface="Century Gothic - 26"/>
                </a:rPr>
                <a:t>Bits of Roman  ​road can still  ​be seen.  ​Soldiers and  ​carts used  ​this cobbled  ​road to travel  ​between  ​Manchester  ​and  ​Yorkshire.</a:t>
              </a:r>
              <a:endParaRPr lang="en-GB" sz="1500" b="1">
                <a:solidFill>
                  <a:srgbClr val="000000"/>
                </a:solidFill>
                <a:latin typeface="Century Gothic - 26"/>
              </a:endParaRPr>
            </a:p>
          </p:txBody>
        </p:sp>
        <p:sp>
          <p:nvSpPr>
            <p:cNvPr id="6" name="Freeform 5"/>
            <p:cNvSpPr/>
            <p:nvPr/>
          </p:nvSpPr>
          <p:spPr>
            <a:xfrm>
              <a:off x="1098677" y="3719957"/>
              <a:ext cx="5342002" cy="3294635"/>
            </a:xfrm>
            <a:custGeom>
              <a:avLst/>
              <a:gdLst/>
              <a:ahLst/>
              <a:cxnLst/>
              <a:rect l="0" t="0" r="0" b="0"/>
              <a:pathLst>
                <a:path w="5342002" h="3294635">
                  <a:moveTo>
                    <a:pt x="890397" y="0"/>
                  </a:moveTo>
                  <a:lnTo>
                    <a:pt x="4540377" y="0"/>
                  </a:lnTo>
                  <a:lnTo>
                    <a:pt x="4629912" y="11049"/>
                  </a:lnTo>
                  <a:lnTo>
                    <a:pt x="4789805" y="38354"/>
                  </a:lnTo>
                  <a:lnTo>
                    <a:pt x="4941189" y="93599"/>
                  </a:lnTo>
                  <a:lnTo>
                    <a:pt x="5012436" y="120650"/>
                  </a:lnTo>
                  <a:lnTo>
                    <a:pt x="5137404" y="197612"/>
                  </a:lnTo>
                  <a:lnTo>
                    <a:pt x="5226050" y="285369"/>
                  </a:lnTo>
                  <a:lnTo>
                    <a:pt x="5270754" y="335026"/>
                  </a:lnTo>
                  <a:lnTo>
                    <a:pt x="5315585" y="433705"/>
                  </a:lnTo>
                  <a:lnTo>
                    <a:pt x="5332984" y="488823"/>
                  </a:lnTo>
                  <a:lnTo>
                    <a:pt x="5332984" y="515874"/>
                  </a:lnTo>
                  <a:lnTo>
                    <a:pt x="5342001" y="549021"/>
                  </a:lnTo>
                  <a:lnTo>
                    <a:pt x="5342001" y="2745486"/>
                  </a:lnTo>
                  <a:lnTo>
                    <a:pt x="5332984" y="2773045"/>
                  </a:lnTo>
                  <a:lnTo>
                    <a:pt x="5332984" y="2800731"/>
                  </a:lnTo>
                  <a:lnTo>
                    <a:pt x="5315585" y="2855214"/>
                  </a:lnTo>
                  <a:lnTo>
                    <a:pt x="5270754" y="2953893"/>
                  </a:lnTo>
                  <a:lnTo>
                    <a:pt x="5182108" y="3047238"/>
                  </a:lnTo>
                  <a:lnTo>
                    <a:pt x="5137404" y="3091180"/>
                  </a:lnTo>
                  <a:lnTo>
                    <a:pt x="5012436" y="3168269"/>
                  </a:lnTo>
                  <a:lnTo>
                    <a:pt x="4870069" y="3223006"/>
                  </a:lnTo>
                  <a:lnTo>
                    <a:pt x="4789805" y="3250438"/>
                  </a:lnTo>
                  <a:lnTo>
                    <a:pt x="4629912" y="3278124"/>
                  </a:lnTo>
                  <a:lnTo>
                    <a:pt x="4540377" y="3288919"/>
                  </a:lnTo>
                  <a:lnTo>
                    <a:pt x="4496435" y="3288919"/>
                  </a:lnTo>
                  <a:lnTo>
                    <a:pt x="4451731" y="3294634"/>
                  </a:lnTo>
                  <a:lnTo>
                    <a:pt x="890397" y="3294634"/>
                  </a:lnTo>
                  <a:lnTo>
                    <a:pt x="836549" y="3288919"/>
                  </a:lnTo>
                  <a:lnTo>
                    <a:pt x="792734" y="3288919"/>
                  </a:lnTo>
                  <a:lnTo>
                    <a:pt x="703199" y="3278124"/>
                  </a:lnTo>
                  <a:lnTo>
                    <a:pt x="543306" y="3250438"/>
                  </a:lnTo>
                  <a:lnTo>
                    <a:pt x="391795" y="3195320"/>
                  </a:lnTo>
                  <a:lnTo>
                    <a:pt x="320548" y="3168269"/>
                  </a:lnTo>
                  <a:lnTo>
                    <a:pt x="196215" y="3091180"/>
                  </a:lnTo>
                  <a:lnTo>
                    <a:pt x="106807" y="3003423"/>
                  </a:lnTo>
                  <a:lnTo>
                    <a:pt x="62230" y="2953893"/>
                  </a:lnTo>
                  <a:lnTo>
                    <a:pt x="18161" y="2855214"/>
                  </a:lnTo>
                  <a:lnTo>
                    <a:pt x="0" y="2800731"/>
                  </a:lnTo>
                  <a:lnTo>
                    <a:pt x="0" y="488823"/>
                  </a:lnTo>
                  <a:lnTo>
                    <a:pt x="18161" y="433705"/>
                  </a:lnTo>
                  <a:lnTo>
                    <a:pt x="62230" y="335026"/>
                  </a:lnTo>
                  <a:lnTo>
                    <a:pt x="151511" y="241681"/>
                  </a:lnTo>
                  <a:lnTo>
                    <a:pt x="196215" y="197612"/>
                  </a:lnTo>
                  <a:lnTo>
                    <a:pt x="320548" y="120650"/>
                  </a:lnTo>
                  <a:lnTo>
                    <a:pt x="463042" y="65913"/>
                  </a:lnTo>
                  <a:lnTo>
                    <a:pt x="543306" y="38354"/>
                  </a:lnTo>
                  <a:lnTo>
                    <a:pt x="703199" y="11049"/>
                  </a:lnTo>
                  <a:lnTo>
                    <a:pt x="792734" y="0"/>
                  </a:lnTo>
                  <a:close/>
                </a:path>
              </a:pathLst>
            </a:custGeom>
            <a:solidFill>
              <a:srgbClr val="D2B48C">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244600" y="3898900"/>
              <a:ext cx="5003800" cy="1077218"/>
            </a:xfrm>
            <a:prstGeom prst="rect">
              <a:avLst/>
            </a:prstGeom>
            <a:noFill/>
          </p:spPr>
          <p:txBody>
            <a:bodyPr vert="horz" rtlCol="0">
              <a:spAutoFit/>
            </a:bodyPr>
            <a:lstStyle/>
            <a:p>
              <a:pPr algn="ctr"/>
              <a:r>
                <a:rPr lang="en-GB" sz="1600" b="1" smtClean="0">
                  <a:solidFill>
                    <a:srgbClr val="000000"/>
                  </a:solidFill>
                  <a:latin typeface="Century Gothic - 27"/>
                </a:rPr>
                <a:t>Some Roman roads have  ​been converted into  ​motorways and main roads  ​we use today. You can still  ​find a few places where the  ​original Roman road is still  ​visible, too.</a:t>
              </a:r>
              <a:endParaRPr lang="en-GB" sz="1600" b="1">
                <a:solidFill>
                  <a:srgbClr val="000000"/>
                </a:solidFill>
                <a:latin typeface="Century Gothic - 27"/>
              </a:endParaRPr>
            </a:p>
          </p:txBody>
        </p:sp>
        <p:pic>
          <p:nvPicPr>
            <p:cNvPr id="8" name="Picture 7"/>
            <p:cNvPicPr>
              <a:picLocks/>
            </p:cNvPicPr>
            <p:nvPr/>
          </p:nvPicPr>
          <p:blipFill>
            <a:blip r:embed="rId3">
              <a:extLst>
                <a:ext uri="{28A0092B-C50C-407E-A947-70E740481C1C}">
                  <a14:useLocalDpi xmlns:a14="http://schemas.microsoft.com/office/drawing/2010/main" val="0"/>
                </a:ext>
              </a:extLst>
            </a:blip>
            <a:stretch>
              <a:fillRect/>
            </a:stretch>
          </p:blipFill>
          <p:spPr>
            <a:xfrm>
              <a:off x="2324100" y="165100"/>
              <a:ext cx="4903215" cy="3193796"/>
            </a:xfrm>
            <a:prstGeom prst="rect">
              <a:avLst/>
            </a:prstGeom>
            <a:solidFill>
              <a:scrgbClr r="0" g="0" b="0">
                <a:alpha val="0"/>
              </a:scrgbClr>
            </a:solidFill>
          </p:spPr>
        </p:pic>
        <p:sp>
          <p:nvSpPr>
            <p:cNvPr id="9" name="Freeform 8"/>
            <p:cNvSpPr/>
            <p:nvPr/>
          </p:nvSpPr>
          <p:spPr>
            <a:xfrm>
              <a:off x="2337562" y="163576"/>
              <a:ext cx="4873499" cy="3167254"/>
            </a:xfrm>
            <a:custGeom>
              <a:avLst/>
              <a:gdLst/>
              <a:ahLst/>
              <a:cxnLst/>
              <a:rect l="0" t="0" r="0" b="0"/>
              <a:pathLst>
                <a:path w="4873499" h="3167254">
                  <a:moveTo>
                    <a:pt x="0" y="0"/>
                  </a:moveTo>
                  <a:lnTo>
                    <a:pt x="4873498" y="0"/>
                  </a:lnTo>
                  <a:lnTo>
                    <a:pt x="4873498" y="3167253"/>
                  </a:lnTo>
                  <a:lnTo>
                    <a:pt x="0" y="3167253"/>
                  </a:lnTo>
                  <a:close/>
                </a:path>
              </a:pathLst>
            </a:custGeom>
            <a:solidFill>
              <a:schemeClr val="accent1">
                <a:alpha val="1000"/>
              </a:schemeClr>
            </a:solidFill>
            <a:ln w="127000" cap="flat" cmpd="sng" algn="ctr">
              <a:solidFill>
                <a:srgbClr val="FFFFFF"/>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 name="Straight Connector 9"/>
            <p:cNvCxnSpPr/>
            <p:nvPr/>
          </p:nvCxnSpPr>
          <p:spPr>
            <a:xfrm flipH="1" flipV="1">
              <a:off x="6966839" y="748030"/>
              <a:ext cx="551561" cy="293370"/>
            </a:xfrm>
            <a:prstGeom prst="line">
              <a:avLst/>
            </a:prstGeom>
            <a:ln w="127000" cap="flat" cmpd="sng" algn="ctr">
              <a:solidFill>
                <a:srgbClr val="FF0000"/>
              </a:solidFill>
              <a:prstDash val="solid"/>
              <a:miter lim="800000"/>
              <a:headEnd type="none" w="med" len="sm"/>
              <a:tailEnd type="triangle" w="med" len="sm"/>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71851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Roman Towns</a:t>
            </a:r>
            <a:endParaRPr lang="en-GB" sz="2100" b="1">
              <a:solidFill>
                <a:srgbClr val="000000"/>
              </a:solidFill>
              <a:latin typeface="Century Gothic - 35"/>
            </a:endParaRPr>
          </a:p>
        </p:txBody>
      </p:sp>
      <p:sp>
        <p:nvSpPr>
          <p:cNvPr id="4" name="Freeform 3"/>
          <p:cNvSpPr/>
          <p:nvPr/>
        </p:nvSpPr>
        <p:spPr>
          <a:xfrm>
            <a:off x="3397377" y="633857"/>
            <a:ext cx="6685027" cy="2676526"/>
          </a:xfrm>
          <a:custGeom>
            <a:avLst/>
            <a:gdLst/>
            <a:ahLst/>
            <a:cxnLst/>
            <a:rect l="0" t="0" r="0" b="0"/>
            <a:pathLst>
              <a:path w="6685027" h="2676526">
                <a:moveTo>
                  <a:pt x="1114171" y="0"/>
                </a:moveTo>
                <a:lnTo>
                  <a:pt x="5681980" y="0"/>
                </a:lnTo>
                <a:lnTo>
                  <a:pt x="5793740" y="9017"/>
                </a:lnTo>
                <a:lnTo>
                  <a:pt x="5993892" y="31115"/>
                </a:lnTo>
                <a:lnTo>
                  <a:pt x="6183503" y="75946"/>
                </a:lnTo>
                <a:lnTo>
                  <a:pt x="6272657" y="97917"/>
                </a:lnTo>
                <a:lnTo>
                  <a:pt x="6428994" y="160528"/>
                </a:lnTo>
                <a:lnTo>
                  <a:pt x="6540119" y="231902"/>
                </a:lnTo>
                <a:lnTo>
                  <a:pt x="6595999" y="272161"/>
                </a:lnTo>
                <a:lnTo>
                  <a:pt x="6652006" y="352298"/>
                </a:lnTo>
                <a:lnTo>
                  <a:pt x="6673723" y="397129"/>
                </a:lnTo>
                <a:lnTo>
                  <a:pt x="6673723" y="419100"/>
                </a:lnTo>
                <a:lnTo>
                  <a:pt x="6685026" y="446151"/>
                </a:lnTo>
                <a:lnTo>
                  <a:pt x="6685026" y="2230628"/>
                </a:lnTo>
                <a:lnTo>
                  <a:pt x="6673723" y="2252980"/>
                </a:lnTo>
                <a:lnTo>
                  <a:pt x="6673723" y="2275332"/>
                </a:lnTo>
                <a:lnTo>
                  <a:pt x="6652006" y="2319655"/>
                </a:lnTo>
                <a:lnTo>
                  <a:pt x="6595999" y="2399919"/>
                </a:lnTo>
                <a:lnTo>
                  <a:pt x="6485001" y="2475738"/>
                </a:lnTo>
                <a:lnTo>
                  <a:pt x="6428994" y="2511425"/>
                </a:lnTo>
                <a:lnTo>
                  <a:pt x="6272657" y="2574036"/>
                </a:lnTo>
                <a:lnTo>
                  <a:pt x="6094349" y="2618486"/>
                </a:lnTo>
                <a:lnTo>
                  <a:pt x="5993892" y="2640838"/>
                </a:lnTo>
                <a:lnTo>
                  <a:pt x="5793740" y="2663317"/>
                </a:lnTo>
                <a:lnTo>
                  <a:pt x="5681980" y="2671952"/>
                </a:lnTo>
                <a:lnTo>
                  <a:pt x="5626862" y="2671952"/>
                </a:lnTo>
                <a:lnTo>
                  <a:pt x="5570855" y="2676525"/>
                </a:lnTo>
                <a:lnTo>
                  <a:pt x="1114171" y="2676525"/>
                </a:lnTo>
                <a:lnTo>
                  <a:pt x="1046861" y="2671952"/>
                </a:lnTo>
                <a:lnTo>
                  <a:pt x="991997" y="2671952"/>
                </a:lnTo>
                <a:lnTo>
                  <a:pt x="879983" y="2663317"/>
                </a:lnTo>
                <a:lnTo>
                  <a:pt x="679958" y="2640838"/>
                </a:lnTo>
                <a:lnTo>
                  <a:pt x="490220" y="2596007"/>
                </a:lnTo>
                <a:lnTo>
                  <a:pt x="401193" y="2574036"/>
                </a:lnTo>
                <a:lnTo>
                  <a:pt x="245491" y="2511425"/>
                </a:lnTo>
                <a:lnTo>
                  <a:pt x="133731" y="2440051"/>
                </a:lnTo>
                <a:lnTo>
                  <a:pt x="77851" y="2399919"/>
                </a:lnTo>
                <a:lnTo>
                  <a:pt x="22733" y="2319655"/>
                </a:lnTo>
                <a:lnTo>
                  <a:pt x="0" y="2275332"/>
                </a:lnTo>
                <a:lnTo>
                  <a:pt x="0" y="397129"/>
                </a:lnTo>
                <a:lnTo>
                  <a:pt x="22733" y="352298"/>
                </a:lnTo>
                <a:lnTo>
                  <a:pt x="77851" y="272161"/>
                </a:lnTo>
                <a:lnTo>
                  <a:pt x="189611" y="196342"/>
                </a:lnTo>
                <a:lnTo>
                  <a:pt x="245491" y="160528"/>
                </a:lnTo>
                <a:lnTo>
                  <a:pt x="401193" y="97917"/>
                </a:lnTo>
                <a:lnTo>
                  <a:pt x="579374" y="53594"/>
                </a:lnTo>
                <a:lnTo>
                  <a:pt x="679958" y="31115"/>
                </a:lnTo>
                <a:lnTo>
                  <a:pt x="879983" y="9017"/>
                </a:lnTo>
                <a:lnTo>
                  <a:pt x="991997" y="0"/>
                </a:lnTo>
                <a:close/>
              </a:path>
            </a:pathLst>
          </a:custGeom>
          <a:solidFill>
            <a:srgbClr val="FF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835400" y="647700"/>
            <a:ext cx="5867400" cy="954107"/>
          </a:xfrm>
          <a:prstGeom prst="rect">
            <a:avLst/>
          </a:prstGeom>
          <a:noFill/>
        </p:spPr>
        <p:txBody>
          <a:bodyPr vert="horz" rtlCol="0">
            <a:spAutoFit/>
          </a:bodyPr>
          <a:lstStyle/>
          <a:p>
            <a:pPr algn="ctr"/>
            <a:r>
              <a:rPr lang="en-GB" sz="1400" b="1" smtClean="0">
                <a:solidFill>
                  <a:srgbClr val="000000"/>
                </a:solidFill>
                <a:latin typeface="Century Gothic - 24"/>
              </a:rPr>
              <a:t>The Romans introduced the idea of  ​living in big towns and cities. Roman  ​towns were laid out in a grid. Streets  ​criss-crossed the town to form blocks  ​called ‘insulae’. In the middle was  ​the ‘forum’, a big market square  ​where people came to trade.</a:t>
            </a:r>
            <a:endParaRPr lang="en-GB" sz="1400" b="1">
              <a:solidFill>
                <a:srgbClr val="000000"/>
              </a:solidFill>
              <a:latin typeface="Century Gothic - 24"/>
            </a:endParaRPr>
          </a:p>
        </p:txBody>
      </p:sp>
      <p:sp>
        <p:nvSpPr>
          <p:cNvPr id="6" name="Freeform 5"/>
          <p:cNvSpPr/>
          <p:nvPr/>
        </p:nvSpPr>
        <p:spPr>
          <a:xfrm>
            <a:off x="146177" y="3935857"/>
            <a:ext cx="9565389" cy="2524507"/>
          </a:xfrm>
          <a:custGeom>
            <a:avLst/>
            <a:gdLst/>
            <a:ahLst/>
            <a:cxnLst/>
            <a:rect l="0" t="0" r="0" b="0"/>
            <a:pathLst>
              <a:path w="9565389" h="2524507">
                <a:moveTo>
                  <a:pt x="1594358" y="0"/>
                </a:moveTo>
                <a:lnTo>
                  <a:pt x="8130032" y="0"/>
                </a:lnTo>
                <a:lnTo>
                  <a:pt x="8290306" y="8509"/>
                </a:lnTo>
                <a:lnTo>
                  <a:pt x="8576691" y="29337"/>
                </a:lnTo>
                <a:lnTo>
                  <a:pt x="8847582" y="71628"/>
                </a:lnTo>
                <a:lnTo>
                  <a:pt x="8975217" y="92456"/>
                </a:lnTo>
                <a:lnTo>
                  <a:pt x="9199118" y="151384"/>
                </a:lnTo>
                <a:lnTo>
                  <a:pt x="9357615" y="218694"/>
                </a:lnTo>
                <a:lnTo>
                  <a:pt x="9437752" y="256667"/>
                </a:lnTo>
                <a:lnTo>
                  <a:pt x="9518139" y="332359"/>
                </a:lnTo>
                <a:lnTo>
                  <a:pt x="9549257" y="374523"/>
                </a:lnTo>
                <a:lnTo>
                  <a:pt x="9549257" y="395351"/>
                </a:lnTo>
                <a:lnTo>
                  <a:pt x="9565388" y="420624"/>
                </a:lnTo>
                <a:lnTo>
                  <a:pt x="9565388" y="2103755"/>
                </a:lnTo>
                <a:lnTo>
                  <a:pt x="9549257" y="2124710"/>
                </a:lnTo>
                <a:lnTo>
                  <a:pt x="9549257" y="2146046"/>
                </a:lnTo>
                <a:lnTo>
                  <a:pt x="9518139" y="2187829"/>
                </a:lnTo>
                <a:lnTo>
                  <a:pt x="9437752" y="2263394"/>
                </a:lnTo>
                <a:lnTo>
                  <a:pt x="9279128" y="2334895"/>
                </a:lnTo>
                <a:lnTo>
                  <a:pt x="9199118" y="2368423"/>
                </a:lnTo>
                <a:lnTo>
                  <a:pt x="8975217" y="2427605"/>
                </a:lnTo>
                <a:lnTo>
                  <a:pt x="8720328" y="2469515"/>
                </a:lnTo>
                <a:lnTo>
                  <a:pt x="8576691" y="2490724"/>
                </a:lnTo>
                <a:lnTo>
                  <a:pt x="8290306" y="2511806"/>
                </a:lnTo>
                <a:lnTo>
                  <a:pt x="8130032" y="2520061"/>
                </a:lnTo>
                <a:lnTo>
                  <a:pt x="8051292" y="2520061"/>
                </a:lnTo>
                <a:lnTo>
                  <a:pt x="7971282" y="2524506"/>
                </a:lnTo>
                <a:lnTo>
                  <a:pt x="1594358" y="2524506"/>
                </a:lnTo>
                <a:lnTo>
                  <a:pt x="1497965" y="2520061"/>
                </a:lnTo>
                <a:lnTo>
                  <a:pt x="1419352" y="2520061"/>
                </a:lnTo>
                <a:lnTo>
                  <a:pt x="1259078" y="2511806"/>
                </a:lnTo>
                <a:lnTo>
                  <a:pt x="972947" y="2490724"/>
                </a:lnTo>
                <a:lnTo>
                  <a:pt x="701421" y="2448433"/>
                </a:lnTo>
                <a:lnTo>
                  <a:pt x="574040" y="2427605"/>
                </a:lnTo>
                <a:lnTo>
                  <a:pt x="351282" y="2368423"/>
                </a:lnTo>
                <a:lnTo>
                  <a:pt x="191262" y="2301367"/>
                </a:lnTo>
                <a:lnTo>
                  <a:pt x="111506" y="2263394"/>
                </a:lnTo>
                <a:lnTo>
                  <a:pt x="32512" y="2187829"/>
                </a:lnTo>
                <a:lnTo>
                  <a:pt x="0" y="2146046"/>
                </a:lnTo>
                <a:lnTo>
                  <a:pt x="0" y="374523"/>
                </a:lnTo>
                <a:lnTo>
                  <a:pt x="32512" y="332359"/>
                </a:lnTo>
                <a:lnTo>
                  <a:pt x="111506" y="256667"/>
                </a:lnTo>
                <a:lnTo>
                  <a:pt x="271272" y="185166"/>
                </a:lnTo>
                <a:lnTo>
                  <a:pt x="351282" y="151384"/>
                </a:lnTo>
                <a:lnTo>
                  <a:pt x="574040" y="92456"/>
                </a:lnTo>
                <a:lnTo>
                  <a:pt x="829056" y="50546"/>
                </a:lnTo>
                <a:lnTo>
                  <a:pt x="972947" y="29337"/>
                </a:lnTo>
                <a:lnTo>
                  <a:pt x="1259078" y="8509"/>
                </a:lnTo>
                <a:lnTo>
                  <a:pt x="1419352" y="0"/>
                </a:lnTo>
                <a:close/>
              </a:path>
            </a:pathLst>
          </a:custGeom>
          <a:solidFill>
            <a:srgbClr val="C0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p:cNvPicPr>
          <p:nvPr/>
        </p:nvPicPr>
        <p:blipFill>
          <a:blip r:embed="rId3">
            <a:extLst>
              <a:ext uri="{28A0092B-C50C-407E-A947-70E740481C1C}">
                <a14:useLocalDpi xmlns:a14="http://schemas.microsoft.com/office/drawing/2010/main" val="0"/>
              </a:ext>
            </a:extLst>
          </a:blip>
          <a:stretch>
            <a:fillRect/>
          </a:stretch>
        </p:blipFill>
        <p:spPr>
          <a:xfrm>
            <a:off x="330200" y="596900"/>
            <a:ext cx="2876550" cy="2132076"/>
          </a:xfrm>
          <a:prstGeom prst="rect">
            <a:avLst/>
          </a:prstGeom>
          <a:solidFill>
            <a:scrgbClr r="0" g="0" b="0">
              <a:alpha val="0"/>
            </a:scrgbClr>
          </a:solidFill>
        </p:spPr>
      </p:pic>
      <p:sp>
        <p:nvSpPr>
          <p:cNvPr id="8" name="Freeform 7"/>
          <p:cNvSpPr/>
          <p:nvPr/>
        </p:nvSpPr>
        <p:spPr>
          <a:xfrm>
            <a:off x="66040" y="2566416"/>
            <a:ext cx="3774568" cy="1306704"/>
          </a:xfrm>
          <a:custGeom>
            <a:avLst/>
            <a:gdLst/>
            <a:ahLst/>
            <a:cxnLst/>
            <a:rect l="0" t="0" r="0" b="0"/>
            <a:pathLst>
              <a:path w="3774568" h="1306704">
                <a:moveTo>
                  <a:pt x="0" y="0"/>
                </a:moveTo>
                <a:lnTo>
                  <a:pt x="3774567" y="0"/>
                </a:lnTo>
                <a:lnTo>
                  <a:pt x="3774567" y="1306703"/>
                </a:lnTo>
                <a:lnTo>
                  <a:pt x="0" y="1306703"/>
                </a:lnTo>
                <a:close/>
              </a:path>
            </a:pathLst>
          </a:custGeom>
          <a:solidFill>
            <a:srgbClr val="FFD700"/>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14300" y="2590800"/>
            <a:ext cx="3632200" cy="769441"/>
          </a:xfrm>
          <a:prstGeom prst="rect">
            <a:avLst/>
          </a:prstGeom>
          <a:noFill/>
        </p:spPr>
        <p:txBody>
          <a:bodyPr vert="horz" rtlCol="0">
            <a:spAutoFit/>
          </a:bodyPr>
          <a:lstStyle/>
          <a:p>
            <a:r>
              <a:rPr lang="en-GB" sz="1100" smtClean="0">
                <a:solidFill>
                  <a:srgbClr val="000000"/>
                </a:solidFill>
                <a:latin typeface="Arial - 19"/>
              </a:rPr>
              <a:t>The Romans built walls around  ​many of their towns. Some are  ​even standing today, like this  ​one in Colchester.</a:t>
            </a:r>
          </a:p>
          <a:p>
            <a:endParaRPr lang="en-GB" sz="1100">
              <a:solidFill>
                <a:srgbClr val="000000"/>
              </a:solidFill>
              <a:latin typeface="Arial - 19"/>
            </a:endParaRPr>
          </a:p>
        </p:txBody>
      </p:sp>
      <p:sp>
        <p:nvSpPr>
          <p:cNvPr id="10" name="TextBox 9"/>
          <p:cNvSpPr txBox="1"/>
          <p:nvPr/>
        </p:nvSpPr>
        <p:spPr>
          <a:xfrm>
            <a:off x="139700" y="4064000"/>
            <a:ext cx="9423400" cy="1015663"/>
          </a:xfrm>
          <a:prstGeom prst="rect">
            <a:avLst/>
          </a:prstGeom>
          <a:noFill/>
        </p:spPr>
        <p:txBody>
          <a:bodyPr vert="horz" rtlCol="0">
            <a:spAutoFit/>
          </a:bodyPr>
          <a:lstStyle/>
          <a:p>
            <a:pPr algn="ctr"/>
            <a:r>
              <a:rPr lang="en-GB" sz="1500" b="1" smtClean="0">
                <a:solidFill>
                  <a:srgbClr val="000000"/>
                </a:solidFill>
                <a:latin typeface="Century Gothic - 25"/>
              </a:rPr>
              <a:t>London was a Roman city too, although they called it  ​‘Londinium’. When the Romans invaded, they built a fort  ​beside the River Thames. This was where traders came  ​from all over the empire to bring their goods to Britain. It  ​grew and grew, until it was the most important city in  ​Roman Britain.</a:t>
            </a:r>
            <a:endParaRPr lang="en-GB" sz="1500" b="1">
              <a:solidFill>
                <a:srgbClr val="000000"/>
              </a:solidFill>
              <a:latin typeface="Century Gothic - 25"/>
            </a:endParaRPr>
          </a:p>
        </p:txBody>
      </p:sp>
    </p:spTree>
    <p:extLst>
      <p:ext uri="{BB962C8B-B14F-4D97-AF65-F5344CB8AC3E}">
        <p14:creationId xmlns:p14="http://schemas.microsoft.com/office/powerpoint/2010/main" val="992133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Roman Towns</a:t>
            </a:r>
            <a:endParaRPr lang="en-GB" sz="2100" b="1">
              <a:solidFill>
                <a:srgbClr val="000000"/>
              </a:solidFill>
              <a:latin typeface="Century Gothic - 35"/>
            </a:endParaRPr>
          </a:p>
        </p:txBody>
      </p:sp>
      <p:sp>
        <p:nvSpPr>
          <p:cNvPr id="4" name="Freeform 3"/>
          <p:cNvSpPr/>
          <p:nvPr/>
        </p:nvSpPr>
        <p:spPr>
          <a:xfrm>
            <a:off x="412877" y="3224657"/>
            <a:ext cx="9204580" cy="2544700"/>
          </a:xfrm>
          <a:custGeom>
            <a:avLst/>
            <a:gdLst/>
            <a:ahLst/>
            <a:cxnLst/>
            <a:rect l="0" t="0" r="0" b="0"/>
            <a:pathLst>
              <a:path w="9204580" h="2544700">
                <a:moveTo>
                  <a:pt x="1534160" y="0"/>
                </a:moveTo>
                <a:lnTo>
                  <a:pt x="7823327" y="0"/>
                </a:lnTo>
                <a:lnTo>
                  <a:pt x="7977505" y="8509"/>
                </a:lnTo>
                <a:lnTo>
                  <a:pt x="8253095" y="29591"/>
                </a:lnTo>
                <a:lnTo>
                  <a:pt x="8513826" y="72263"/>
                </a:lnTo>
                <a:lnTo>
                  <a:pt x="8636635" y="93218"/>
                </a:lnTo>
                <a:lnTo>
                  <a:pt x="8852154" y="152654"/>
                </a:lnTo>
                <a:lnTo>
                  <a:pt x="9004681" y="220472"/>
                </a:lnTo>
                <a:lnTo>
                  <a:pt x="9081770" y="258699"/>
                </a:lnTo>
                <a:lnTo>
                  <a:pt x="9159113" y="335026"/>
                </a:lnTo>
                <a:lnTo>
                  <a:pt x="9189083" y="377571"/>
                </a:lnTo>
                <a:lnTo>
                  <a:pt x="9189083" y="398526"/>
                </a:lnTo>
                <a:lnTo>
                  <a:pt x="9204579" y="424053"/>
                </a:lnTo>
                <a:lnTo>
                  <a:pt x="9204579" y="2120519"/>
                </a:lnTo>
                <a:lnTo>
                  <a:pt x="9189083" y="2141728"/>
                </a:lnTo>
                <a:lnTo>
                  <a:pt x="9189083" y="2163191"/>
                </a:lnTo>
                <a:lnTo>
                  <a:pt x="9159113" y="2205355"/>
                </a:lnTo>
                <a:lnTo>
                  <a:pt x="9081770" y="2281555"/>
                </a:lnTo>
                <a:lnTo>
                  <a:pt x="8929116" y="2353564"/>
                </a:lnTo>
                <a:lnTo>
                  <a:pt x="8852154" y="2387473"/>
                </a:lnTo>
                <a:lnTo>
                  <a:pt x="8636635" y="2447036"/>
                </a:lnTo>
                <a:lnTo>
                  <a:pt x="8391398" y="2489327"/>
                </a:lnTo>
                <a:lnTo>
                  <a:pt x="8253095" y="2510663"/>
                </a:lnTo>
                <a:lnTo>
                  <a:pt x="7977505" y="2531872"/>
                </a:lnTo>
                <a:lnTo>
                  <a:pt x="7823327" y="2540254"/>
                </a:lnTo>
                <a:lnTo>
                  <a:pt x="7747635" y="2540254"/>
                </a:lnTo>
                <a:lnTo>
                  <a:pt x="7670546" y="2544699"/>
                </a:lnTo>
                <a:lnTo>
                  <a:pt x="1534160" y="2544699"/>
                </a:lnTo>
                <a:lnTo>
                  <a:pt x="1441450" y="2540254"/>
                </a:lnTo>
                <a:lnTo>
                  <a:pt x="1365885" y="2540254"/>
                </a:lnTo>
                <a:lnTo>
                  <a:pt x="1211580" y="2531872"/>
                </a:lnTo>
                <a:lnTo>
                  <a:pt x="936244" y="2510663"/>
                </a:lnTo>
                <a:lnTo>
                  <a:pt x="675005" y="2467991"/>
                </a:lnTo>
                <a:lnTo>
                  <a:pt x="552323" y="2447036"/>
                </a:lnTo>
                <a:lnTo>
                  <a:pt x="338074" y="2387473"/>
                </a:lnTo>
                <a:lnTo>
                  <a:pt x="184023" y="2319782"/>
                </a:lnTo>
                <a:lnTo>
                  <a:pt x="107315" y="2281555"/>
                </a:lnTo>
                <a:lnTo>
                  <a:pt x="31242" y="2205355"/>
                </a:lnTo>
                <a:lnTo>
                  <a:pt x="0" y="2163191"/>
                </a:lnTo>
                <a:lnTo>
                  <a:pt x="0" y="377571"/>
                </a:lnTo>
                <a:lnTo>
                  <a:pt x="31242" y="335026"/>
                </a:lnTo>
                <a:lnTo>
                  <a:pt x="107315" y="258699"/>
                </a:lnTo>
                <a:lnTo>
                  <a:pt x="260985" y="186563"/>
                </a:lnTo>
                <a:lnTo>
                  <a:pt x="338074" y="152654"/>
                </a:lnTo>
                <a:lnTo>
                  <a:pt x="552323" y="93218"/>
                </a:lnTo>
                <a:lnTo>
                  <a:pt x="797814" y="50927"/>
                </a:lnTo>
                <a:lnTo>
                  <a:pt x="936244" y="29591"/>
                </a:lnTo>
                <a:lnTo>
                  <a:pt x="1211580" y="8509"/>
                </a:lnTo>
                <a:lnTo>
                  <a:pt x="1365885" y="0"/>
                </a:lnTo>
                <a:close/>
              </a:path>
            </a:pathLst>
          </a:custGeom>
          <a:solidFill>
            <a:srgbClr val="C0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a:off x="4838700" y="101600"/>
            <a:ext cx="4661027" cy="3484499"/>
          </a:xfrm>
          <a:prstGeom prst="rect">
            <a:avLst/>
          </a:prstGeom>
          <a:solidFill>
            <a:scrgbClr r="0" g="0" b="0">
              <a:alpha val="0"/>
            </a:scrgbClr>
          </a:solidFill>
        </p:spPr>
      </p:pic>
      <p:sp>
        <p:nvSpPr>
          <p:cNvPr id="6" name="TextBox 5"/>
          <p:cNvSpPr txBox="1"/>
          <p:nvPr/>
        </p:nvSpPr>
        <p:spPr>
          <a:xfrm>
            <a:off x="609600" y="3619500"/>
            <a:ext cx="8737600" cy="584775"/>
          </a:xfrm>
          <a:prstGeom prst="rect">
            <a:avLst/>
          </a:prstGeom>
          <a:noFill/>
        </p:spPr>
        <p:txBody>
          <a:bodyPr vert="horz" rtlCol="0">
            <a:spAutoFit/>
          </a:bodyPr>
          <a:lstStyle/>
          <a:p>
            <a:pPr algn="ctr"/>
            <a:r>
              <a:rPr lang="en-GB" sz="1600" b="1" smtClean="0">
                <a:solidFill>
                  <a:srgbClr val="000000"/>
                </a:solidFill>
                <a:latin typeface="Century Gothic - 28"/>
              </a:rPr>
              <a:t>If a place-name has 'chester', 'caster' or 'cester'  ​in it, it's almost certainly Roman. The word  ​‘chester’ comes from the Latin word ‘castrum’  ​which means ‘a fort’.</a:t>
            </a:r>
            <a:endParaRPr lang="en-GB" sz="1600" b="1">
              <a:solidFill>
                <a:srgbClr val="000000"/>
              </a:solidFill>
              <a:latin typeface="Century Gothic - 28"/>
            </a:endParaRPr>
          </a:p>
        </p:txBody>
      </p:sp>
    </p:spTree>
    <p:extLst>
      <p:ext uri="{BB962C8B-B14F-4D97-AF65-F5344CB8AC3E}">
        <p14:creationId xmlns:p14="http://schemas.microsoft.com/office/powerpoint/2010/main" val="3948475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12700" y="0"/>
            <a:ext cx="6692900" cy="1277273"/>
          </a:xfrm>
          <a:prstGeom prst="rect">
            <a:avLst/>
          </a:prstGeom>
          <a:noFill/>
        </p:spPr>
        <p:txBody>
          <a:bodyPr vert="horz" rtlCol="0">
            <a:spAutoFit/>
          </a:bodyPr>
          <a:lstStyle/>
          <a:p>
            <a:r>
              <a:rPr lang="en-GB" sz="2800" b="1" smtClean="0">
                <a:solidFill>
                  <a:srgbClr val="000000"/>
                </a:solidFill>
                <a:latin typeface="Century Gothic - 48"/>
              </a:rPr>
              <a:t>Roman </a:t>
            </a:r>
          </a:p>
          <a:p>
            <a:r>
              <a:rPr lang="en-GB" sz="2800" b="1" smtClean="0">
                <a:solidFill>
                  <a:srgbClr val="000000"/>
                </a:solidFill>
                <a:latin typeface="Century Gothic - 48"/>
              </a:rPr>
              <a:t>ruins - </a:t>
            </a:r>
            <a:r>
              <a:rPr lang="en-GB" sz="2100" b="1" smtClean="0">
                <a:solidFill>
                  <a:srgbClr val="000000"/>
                </a:solidFill>
                <a:latin typeface="Century Gothic - 36"/>
              </a:rPr>
              <a:t>these are still around today and how we know so much about the Roman civilisation.</a:t>
            </a:r>
            <a:endParaRPr lang="en-GB" sz="2100" b="1">
              <a:solidFill>
                <a:srgbClr val="000000"/>
              </a:solidFill>
              <a:latin typeface="Century Gothic - 36"/>
            </a:endParaRPr>
          </a:p>
        </p:txBody>
      </p:sp>
      <p:sp>
        <p:nvSpPr>
          <p:cNvPr id="4" name="Freeform 3"/>
          <p:cNvSpPr/>
          <p:nvPr/>
        </p:nvSpPr>
        <p:spPr>
          <a:xfrm>
            <a:off x="7359777" y="176657"/>
            <a:ext cx="2644141" cy="5992496"/>
          </a:xfrm>
          <a:custGeom>
            <a:avLst/>
            <a:gdLst/>
            <a:ahLst/>
            <a:cxnLst/>
            <a:rect l="0" t="0" r="0" b="0"/>
            <a:pathLst>
              <a:path w="2644141" h="5992496">
                <a:moveTo>
                  <a:pt x="440690" y="0"/>
                </a:moveTo>
                <a:lnTo>
                  <a:pt x="2247392" y="0"/>
                </a:lnTo>
                <a:lnTo>
                  <a:pt x="2291715" y="20066"/>
                </a:lnTo>
                <a:lnTo>
                  <a:pt x="2370836" y="69850"/>
                </a:lnTo>
                <a:lnTo>
                  <a:pt x="2445766" y="170180"/>
                </a:lnTo>
                <a:lnTo>
                  <a:pt x="2481072" y="219329"/>
                </a:lnTo>
                <a:lnTo>
                  <a:pt x="2542921" y="359283"/>
                </a:lnTo>
                <a:lnTo>
                  <a:pt x="2586736" y="519176"/>
                </a:lnTo>
                <a:lnTo>
                  <a:pt x="2608961" y="609473"/>
                </a:lnTo>
                <a:lnTo>
                  <a:pt x="2631059" y="788797"/>
                </a:lnTo>
                <a:lnTo>
                  <a:pt x="2639695" y="889127"/>
                </a:lnTo>
                <a:lnTo>
                  <a:pt x="2639695" y="938276"/>
                </a:lnTo>
                <a:lnTo>
                  <a:pt x="2644140" y="998601"/>
                </a:lnTo>
                <a:lnTo>
                  <a:pt x="2644140" y="4993767"/>
                </a:lnTo>
                <a:lnTo>
                  <a:pt x="2639695" y="5043805"/>
                </a:lnTo>
                <a:lnTo>
                  <a:pt x="2639695" y="5094097"/>
                </a:lnTo>
                <a:lnTo>
                  <a:pt x="2631059" y="5193284"/>
                </a:lnTo>
                <a:lnTo>
                  <a:pt x="2608961" y="5372735"/>
                </a:lnTo>
                <a:lnTo>
                  <a:pt x="2565019" y="5542534"/>
                </a:lnTo>
                <a:lnTo>
                  <a:pt x="2542921" y="5622544"/>
                </a:lnTo>
                <a:lnTo>
                  <a:pt x="2481072" y="5762752"/>
                </a:lnTo>
                <a:lnTo>
                  <a:pt x="2410587" y="5862193"/>
                </a:lnTo>
                <a:lnTo>
                  <a:pt x="2370836" y="5912231"/>
                </a:lnTo>
                <a:lnTo>
                  <a:pt x="2291715" y="5962523"/>
                </a:lnTo>
                <a:lnTo>
                  <a:pt x="2247392" y="5982081"/>
                </a:lnTo>
                <a:lnTo>
                  <a:pt x="2225548" y="5982081"/>
                </a:lnTo>
                <a:lnTo>
                  <a:pt x="2203450" y="5992495"/>
                </a:lnTo>
                <a:lnTo>
                  <a:pt x="440690" y="5992495"/>
                </a:lnTo>
                <a:lnTo>
                  <a:pt x="414147" y="5982081"/>
                </a:lnTo>
                <a:lnTo>
                  <a:pt x="392303" y="5982081"/>
                </a:lnTo>
                <a:lnTo>
                  <a:pt x="347980" y="5962523"/>
                </a:lnTo>
                <a:lnTo>
                  <a:pt x="268859" y="5912231"/>
                </a:lnTo>
                <a:lnTo>
                  <a:pt x="193929" y="5812027"/>
                </a:lnTo>
                <a:lnTo>
                  <a:pt x="158623" y="5762752"/>
                </a:lnTo>
                <a:lnTo>
                  <a:pt x="97155" y="5622544"/>
                </a:lnTo>
                <a:lnTo>
                  <a:pt x="52832" y="5462905"/>
                </a:lnTo>
                <a:lnTo>
                  <a:pt x="30734" y="5372735"/>
                </a:lnTo>
                <a:lnTo>
                  <a:pt x="9017" y="5193284"/>
                </a:lnTo>
                <a:lnTo>
                  <a:pt x="0" y="5094097"/>
                </a:lnTo>
                <a:lnTo>
                  <a:pt x="0" y="889127"/>
                </a:lnTo>
                <a:lnTo>
                  <a:pt x="9017" y="788797"/>
                </a:lnTo>
                <a:lnTo>
                  <a:pt x="30734" y="609473"/>
                </a:lnTo>
                <a:lnTo>
                  <a:pt x="75057" y="439547"/>
                </a:lnTo>
                <a:lnTo>
                  <a:pt x="97155" y="359283"/>
                </a:lnTo>
                <a:lnTo>
                  <a:pt x="158623" y="219329"/>
                </a:lnTo>
                <a:lnTo>
                  <a:pt x="229235" y="119888"/>
                </a:lnTo>
                <a:lnTo>
                  <a:pt x="268859" y="69850"/>
                </a:lnTo>
                <a:lnTo>
                  <a:pt x="347980" y="20066"/>
                </a:lnTo>
                <a:lnTo>
                  <a:pt x="39230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340600" y="533400"/>
            <a:ext cx="2717800" cy="1938992"/>
          </a:xfrm>
          <a:prstGeom prst="rect">
            <a:avLst/>
          </a:prstGeom>
          <a:noFill/>
        </p:spPr>
        <p:txBody>
          <a:bodyPr vert="horz" rtlCol="0">
            <a:spAutoFit/>
          </a:bodyPr>
          <a:lstStyle/>
          <a:p>
            <a:pPr algn="ctr"/>
            <a:r>
              <a:rPr lang="en-GB" sz="1500" b="1" u="sng" smtClean="0">
                <a:solidFill>
                  <a:srgbClr val="000000"/>
                </a:solidFill>
                <a:latin typeface="Century Gothic - 26"/>
              </a:rPr>
              <a:t>Hadrian's Wall</a:t>
            </a:r>
          </a:p>
          <a:p>
            <a:pPr algn="ctr"/>
            <a:endParaRPr lang="en-GB" sz="1500" b="1" u="sng" smtClean="0">
              <a:solidFill>
                <a:srgbClr val="000000"/>
              </a:solidFill>
              <a:latin typeface="Century Gothic - 26"/>
            </a:endParaRPr>
          </a:p>
          <a:p>
            <a:pPr algn="ctr"/>
            <a:r>
              <a:rPr lang="en-GB" sz="1500" b="1" u="sng" smtClean="0">
                <a:solidFill>
                  <a:srgbClr val="000000"/>
                </a:solidFill>
                <a:latin typeface="Century Gothic - 26"/>
              </a:rPr>
              <a:t>In</a:t>
            </a:r>
            <a:r>
              <a:rPr lang="en-GB" sz="1500" smtClean="0">
                <a:solidFill>
                  <a:srgbClr val="000000"/>
                </a:solidFill>
                <a:latin typeface="Century Gothic - 26"/>
              </a:rPr>
              <a:t> AD122 the  ​Emperor  ​Hadrian  ​ordered his  ​soldiers to build  ​a wall  ​separating  ​Roman Britain  ​and Scotland.</a:t>
            </a:r>
          </a:p>
          <a:p>
            <a:pPr algn="ctr"/>
            <a:r>
              <a:rPr lang="en-GB" sz="1500" smtClean="0">
                <a:solidFill>
                  <a:srgbClr val="000000"/>
                </a:solidFill>
                <a:latin typeface="Century Gothic - 26"/>
              </a:rPr>
              <a:t>It ran for 73  ​miles!</a:t>
            </a:r>
            <a:endParaRPr lang="en-GB" sz="1500">
              <a:solidFill>
                <a:srgbClr val="000000"/>
              </a:solidFill>
              <a:latin typeface="Century Gothic - 26"/>
            </a:endParaRPr>
          </a:p>
        </p:txBody>
      </p:sp>
      <p:sp>
        <p:nvSpPr>
          <p:cNvPr id="6" name="Freeform 5"/>
          <p:cNvSpPr/>
          <p:nvPr/>
        </p:nvSpPr>
        <p:spPr>
          <a:xfrm>
            <a:off x="6966839" y="150114"/>
            <a:ext cx="3101087" cy="6487669"/>
          </a:xfrm>
          <a:custGeom>
            <a:avLst/>
            <a:gdLst/>
            <a:ahLst/>
            <a:cxnLst/>
            <a:rect l="0" t="0" r="0" b="0"/>
            <a:pathLst>
              <a:path w="3101087" h="6487669">
                <a:moveTo>
                  <a:pt x="0" y="0"/>
                </a:moveTo>
                <a:lnTo>
                  <a:pt x="3101086" y="0"/>
                </a:lnTo>
                <a:lnTo>
                  <a:pt x="3101086" y="6487668"/>
                </a:lnTo>
                <a:lnTo>
                  <a:pt x="0" y="6487668"/>
                </a:lnTo>
                <a:close/>
              </a:path>
            </a:pathLst>
          </a:custGeom>
          <a:solidFill>
            <a:srgbClr val="7FFFD4"/>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858000" y="1168400"/>
            <a:ext cx="2870200" cy="415498"/>
          </a:xfrm>
          <a:prstGeom prst="rect">
            <a:avLst/>
          </a:prstGeom>
          <a:noFill/>
        </p:spPr>
        <p:txBody>
          <a:bodyPr vert="horz" rtlCol="0">
            <a:spAutoFit/>
          </a:bodyPr>
          <a:lstStyle/>
          <a:p>
            <a:r>
              <a:rPr lang="en-GB" sz="2100" smtClean="0">
                <a:solidFill>
                  <a:srgbClr val="000000"/>
                </a:solidFill>
                <a:latin typeface="Arial - 35"/>
              </a:rPr>
              <a:t> What am I?</a:t>
            </a:r>
            <a:endParaRPr lang="en-GB" sz="2100">
              <a:solidFill>
                <a:srgbClr val="000000"/>
              </a:solidFill>
              <a:latin typeface="Arial - 35"/>
            </a:endParaRPr>
          </a:p>
        </p:txBody>
      </p:sp>
    </p:spTree>
    <p:extLst>
      <p:ext uri="{BB962C8B-B14F-4D97-AF65-F5344CB8AC3E}">
        <p14:creationId xmlns:p14="http://schemas.microsoft.com/office/powerpoint/2010/main" val="343378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12700" y="0"/>
            <a:ext cx="6692900" cy="1277273"/>
          </a:xfrm>
          <a:prstGeom prst="rect">
            <a:avLst/>
          </a:prstGeom>
          <a:noFill/>
        </p:spPr>
        <p:txBody>
          <a:bodyPr vert="horz" rtlCol="0">
            <a:spAutoFit/>
          </a:bodyPr>
          <a:lstStyle/>
          <a:p>
            <a:r>
              <a:rPr lang="en-GB" sz="2800" b="1" smtClean="0">
                <a:solidFill>
                  <a:srgbClr val="000000"/>
                </a:solidFill>
                <a:latin typeface="Century Gothic - 48"/>
              </a:rPr>
              <a:t>Roman </a:t>
            </a:r>
          </a:p>
          <a:p>
            <a:r>
              <a:rPr lang="en-GB" sz="2800" b="1" smtClean="0">
                <a:solidFill>
                  <a:srgbClr val="000000"/>
                </a:solidFill>
                <a:latin typeface="Century Gothic - 48"/>
              </a:rPr>
              <a:t>ruins - </a:t>
            </a:r>
            <a:r>
              <a:rPr lang="en-GB" sz="2100" b="1" smtClean="0">
                <a:solidFill>
                  <a:srgbClr val="000000"/>
                </a:solidFill>
                <a:latin typeface="Century Gothic - 36"/>
              </a:rPr>
              <a:t>these are still around today and how we know so much about the Roman civilisation.</a:t>
            </a:r>
            <a:endParaRPr lang="en-GB" sz="2100" b="1">
              <a:solidFill>
                <a:srgbClr val="000000"/>
              </a:solidFill>
              <a:latin typeface="Century Gothic - 36"/>
            </a:endParaRPr>
          </a:p>
        </p:txBody>
      </p:sp>
      <p:sp>
        <p:nvSpPr>
          <p:cNvPr id="4" name="Freeform 3"/>
          <p:cNvSpPr/>
          <p:nvPr/>
        </p:nvSpPr>
        <p:spPr>
          <a:xfrm>
            <a:off x="7359777" y="176657"/>
            <a:ext cx="2644141" cy="5992496"/>
          </a:xfrm>
          <a:custGeom>
            <a:avLst/>
            <a:gdLst/>
            <a:ahLst/>
            <a:cxnLst/>
            <a:rect l="0" t="0" r="0" b="0"/>
            <a:pathLst>
              <a:path w="2644141" h="5992496">
                <a:moveTo>
                  <a:pt x="440690" y="0"/>
                </a:moveTo>
                <a:lnTo>
                  <a:pt x="2247392" y="0"/>
                </a:lnTo>
                <a:lnTo>
                  <a:pt x="2291715" y="20066"/>
                </a:lnTo>
                <a:lnTo>
                  <a:pt x="2370836" y="69850"/>
                </a:lnTo>
                <a:lnTo>
                  <a:pt x="2445766" y="170180"/>
                </a:lnTo>
                <a:lnTo>
                  <a:pt x="2481072" y="219329"/>
                </a:lnTo>
                <a:lnTo>
                  <a:pt x="2542921" y="359283"/>
                </a:lnTo>
                <a:lnTo>
                  <a:pt x="2586736" y="519176"/>
                </a:lnTo>
                <a:lnTo>
                  <a:pt x="2608961" y="609473"/>
                </a:lnTo>
                <a:lnTo>
                  <a:pt x="2631059" y="788797"/>
                </a:lnTo>
                <a:lnTo>
                  <a:pt x="2639695" y="889127"/>
                </a:lnTo>
                <a:lnTo>
                  <a:pt x="2639695" y="938276"/>
                </a:lnTo>
                <a:lnTo>
                  <a:pt x="2644140" y="998601"/>
                </a:lnTo>
                <a:lnTo>
                  <a:pt x="2644140" y="4993767"/>
                </a:lnTo>
                <a:lnTo>
                  <a:pt x="2639695" y="5043805"/>
                </a:lnTo>
                <a:lnTo>
                  <a:pt x="2639695" y="5094097"/>
                </a:lnTo>
                <a:lnTo>
                  <a:pt x="2631059" y="5193284"/>
                </a:lnTo>
                <a:lnTo>
                  <a:pt x="2608961" y="5372735"/>
                </a:lnTo>
                <a:lnTo>
                  <a:pt x="2565019" y="5542534"/>
                </a:lnTo>
                <a:lnTo>
                  <a:pt x="2542921" y="5622544"/>
                </a:lnTo>
                <a:lnTo>
                  <a:pt x="2481072" y="5762752"/>
                </a:lnTo>
                <a:lnTo>
                  <a:pt x="2410587" y="5862193"/>
                </a:lnTo>
                <a:lnTo>
                  <a:pt x="2370836" y="5912231"/>
                </a:lnTo>
                <a:lnTo>
                  <a:pt x="2291715" y="5962523"/>
                </a:lnTo>
                <a:lnTo>
                  <a:pt x="2247392" y="5982081"/>
                </a:lnTo>
                <a:lnTo>
                  <a:pt x="2225548" y="5982081"/>
                </a:lnTo>
                <a:lnTo>
                  <a:pt x="2203450" y="5992495"/>
                </a:lnTo>
                <a:lnTo>
                  <a:pt x="440690" y="5992495"/>
                </a:lnTo>
                <a:lnTo>
                  <a:pt x="414147" y="5982081"/>
                </a:lnTo>
                <a:lnTo>
                  <a:pt x="392303" y="5982081"/>
                </a:lnTo>
                <a:lnTo>
                  <a:pt x="347980" y="5962523"/>
                </a:lnTo>
                <a:lnTo>
                  <a:pt x="268859" y="5912231"/>
                </a:lnTo>
                <a:lnTo>
                  <a:pt x="193929" y="5812027"/>
                </a:lnTo>
                <a:lnTo>
                  <a:pt x="158623" y="5762752"/>
                </a:lnTo>
                <a:lnTo>
                  <a:pt x="97155" y="5622544"/>
                </a:lnTo>
                <a:lnTo>
                  <a:pt x="52832" y="5462905"/>
                </a:lnTo>
                <a:lnTo>
                  <a:pt x="30734" y="5372735"/>
                </a:lnTo>
                <a:lnTo>
                  <a:pt x="9017" y="5193284"/>
                </a:lnTo>
                <a:lnTo>
                  <a:pt x="0" y="5094097"/>
                </a:lnTo>
                <a:lnTo>
                  <a:pt x="0" y="889127"/>
                </a:lnTo>
                <a:lnTo>
                  <a:pt x="9017" y="788797"/>
                </a:lnTo>
                <a:lnTo>
                  <a:pt x="30734" y="609473"/>
                </a:lnTo>
                <a:lnTo>
                  <a:pt x="75057" y="439547"/>
                </a:lnTo>
                <a:lnTo>
                  <a:pt x="97155" y="359283"/>
                </a:lnTo>
                <a:lnTo>
                  <a:pt x="158623" y="219329"/>
                </a:lnTo>
                <a:lnTo>
                  <a:pt x="229235" y="119888"/>
                </a:lnTo>
                <a:lnTo>
                  <a:pt x="268859" y="69850"/>
                </a:lnTo>
                <a:lnTo>
                  <a:pt x="347980" y="20066"/>
                </a:lnTo>
                <a:lnTo>
                  <a:pt x="39230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340600" y="533400"/>
            <a:ext cx="2717800" cy="1938992"/>
          </a:xfrm>
          <a:prstGeom prst="rect">
            <a:avLst/>
          </a:prstGeom>
          <a:noFill/>
        </p:spPr>
        <p:txBody>
          <a:bodyPr vert="horz" rtlCol="0">
            <a:spAutoFit/>
          </a:bodyPr>
          <a:lstStyle/>
          <a:p>
            <a:pPr algn="ctr"/>
            <a:r>
              <a:rPr lang="en-GB" sz="1500" b="1" u="sng" smtClean="0">
                <a:solidFill>
                  <a:srgbClr val="000000"/>
                </a:solidFill>
                <a:latin typeface="Century Gothic - 26"/>
              </a:rPr>
              <a:t>Hadrian's Wall</a:t>
            </a:r>
          </a:p>
          <a:p>
            <a:pPr algn="ctr"/>
            <a:endParaRPr lang="en-GB" sz="1500" b="1" u="sng" smtClean="0">
              <a:solidFill>
                <a:srgbClr val="000000"/>
              </a:solidFill>
              <a:latin typeface="Century Gothic - 26"/>
            </a:endParaRPr>
          </a:p>
          <a:p>
            <a:pPr algn="ctr"/>
            <a:r>
              <a:rPr lang="en-GB" sz="1500" b="1" u="sng" smtClean="0">
                <a:solidFill>
                  <a:srgbClr val="000000"/>
                </a:solidFill>
                <a:latin typeface="Century Gothic - 26"/>
              </a:rPr>
              <a:t>In</a:t>
            </a:r>
            <a:r>
              <a:rPr lang="en-GB" sz="1500" smtClean="0">
                <a:solidFill>
                  <a:srgbClr val="000000"/>
                </a:solidFill>
                <a:latin typeface="Century Gothic - 26"/>
              </a:rPr>
              <a:t> CE122 the  ​Emperor  ​Hadrian  ​ordered his  ​soldiers to build  ​a wall  ​separating  ​Roman Britain  ​and Scotland.</a:t>
            </a:r>
          </a:p>
          <a:p>
            <a:pPr algn="ctr"/>
            <a:r>
              <a:rPr lang="en-GB" sz="1500" smtClean="0">
                <a:solidFill>
                  <a:srgbClr val="000000"/>
                </a:solidFill>
                <a:latin typeface="Century Gothic - 26"/>
              </a:rPr>
              <a:t>It ran for 73  ​miles!</a:t>
            </a:r>
            <a:endParaRPr lang="en-GB" sz="1500">
              <a:solidFill>
                <a:srgbClr val="000000"/>
              </a:solidFill>
              <a:latin typeface="Century Gothic - 26"/>
            </a:endParaRPr>
          </a:p>
        </p:txBody>
      </p:sp>
    </p:spTree>
    <p:extLst>
      <p:ext uri="{BB962C8B-B14F-4D97-AF65-F5344CB8AC3E}">
        <p14:creationId xmlns:p14="http://schemas.microsoft.com/office/powerpoint/2010/main" val="632604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1104900" y="-76200"/>
            <a:ext cx="12629642" cy="7125970"/>
          </a:xfrm>
          <a:prstGeom prst="rect">
            <a:avLst/>
          </a:prstGeom>
          <a:solidFill>
            <a:scrgbClr r="0" g="0" b="0">
              <a:alpha val="0"/>
            </a:scrgbClr>
          </a:solidFill>
        </p:spPr>
      </p:pic>
      <p:sp>
        <p:nvSpPr>
          <p:cNvPr id="3" name="TextBox 2"/>
          <p:cNvSpPr txBox="1"/>
          <p:nvPr/>
        </p:nvSpPr>
        <p:spPr>
          <a:xfrm>
            <a:off x="12700" y="0"/>
            <a:ext cx="2997200" cy="954107"/>
          </a:xfrm>
          <a:prstGeom prst="rect">
            <a:avLst/>
          </a:prstGeom>
          <a:noFill/>
        </p:spPr>
        <p:txBody>
          <a:bodyPr vert="horz" rtlCol="0">
            <a:spAutoFit/>
          </a:bodyPr>
          <a:lstStyle/>
          <a:p>
            <a:r>
              <a:rPr lang="en-GB" sz="2800" b="1" smtClean="0">
                <a:solidFill>
                  <a:srgbClr val="FFFFFF"/>
                </a:solidFill>
                <a:latin typeface="Century Gothic - 48"/>
              </a:rPr>
              <a:t>Roman </a:t>
            </a:r>
          </a:p>
          <a:p>
            <a:r>
              <a:rPr lang="en-GB" sz="2800" b="1" smtClean="0">
                <a:solidFill>
                  <a:srgbClr val="FFFFFF"/>
                </a:solidFill>
                <a:latin typeface="Century Gothic - 48"/>
              </a:rPr>
              <a:t>ruins</a:t>
            </a:r>
            <a:endParaRPr lang="en-GB" sz="2800" b="1">
              <a:solidFill>
                <a:srgbClr val="FFFFFF"/>
              </a:solidFill>
              <a:latin typeface="Century Gothic - 48"/>
            </a:endParaRPr>
          </a:p>
        </p:txBody>
      </p:sp>
      <p:sp>
        <p:nvSpPr>
          <p:cNvPr id="4" name="Freeform 3"/>
          <p:cNvSpPr/>
          <p:nvPr/>
        </p:nvSpPr>
        <p:spPr>
          <a:xfrm>
            <a:off x="7359777" y="176657"/>
            <a:ext cx="2644141" cy="5992496"/>
          </a:xfrm>
          <a:custGeom>
            <a:avLst/>
            <a:gdLst/>
            <a:ahLst/>
            <a:cxnLst/>
            <a:rect l="0" t="0" r="0" b="0"/>
            <a:pathLst>
              <a:path w="2644141" h="5992496">
                <a:moveTo>
                  <a:pt x="440690" y="0"/>
                </a:moveTo>
                <a:lnTo>
                  <a:pt x="2247392" y="0"/>
                </a:lnTo>
                <a:lnTo>
                  <a:pt x="2291715" y="20066"/>
                </a:lnTo>
                <a:lnTo>
                  <a:pt x="2370836" y="69850"/>
                </a:lnTo>
                <a:lnTo>
                  <a:pt x="2445766" y="170180"/>
                </a:lnTo>
                <a:lnTo>
                  <a:pt x="2481072" y="219329"/>
                </a:lnTo>
                <a:lnTo>
                  <a:pt x="2542921" y="359283"/>
                </a:lnTo>
                <a:lnTo>
                  <a:pt x="2586736" y="519176"/>
                </a:lnTo>
                <a:lnTo>
                  <a:pt x="2608961" y="609473"/>
                </a:lnTo>
                <a:lnTo>
                  <a:pt x="2631059" y="788797"/>
                </a:lnTo>
                <a:lnTo>
                  <a:pt x="2639695" y="889127"/>
                </a:lnTo>
                <a:lnTo>
                  <a:pt x="2639695" y="938276"/>
                </a:lnTo>
                <a:lnTo>
                  <a:pt x="2644140" y="998601"/>
                </a:lnTo>
                <a:lnTo>
                  <a:pt x="2644140" y="4993767"/>
                </a:lnTo>
                <a:lnTo>
                  <a:pt x="2639695" y="5043805"/>
                </a:lnTo>
                <a:lnTo>
                  <a:pt x="2639695" y="5094097"/>
                </a:lnTo>
                <a:lnTo>
                  <a:pt x="2631059" y="5193284"/>
                </a:lnTo>
                <a:lnTo>
                  <a:pt x="2608961" y="5372735"/>
                </a:lnTo>
                <a:lnTo>
                  <a:pt x="2565019" y="5542534"/>
                </a:lnTo>
                <a:lnTo>
                  <a:pt x="2542921" y="5622544"/>
                </a:lnTo>
                <a:lnTo>
                  <a:pt x="2481072" y="5762752"/>
                </a:lnTo>
                <a:lnTo>
                  <a:pt x="2410587" y="5862193"/>
                </a:lnTo>
                <a:lnTo>
                  <a:pt x="2370836" y="5912231"/>
                </a:lnTo>
                <a:lnTo>
                  <a:pt x="2291715" y="5962523"/>
                </a:lnTo>
                <a:lnTo>
                  <a:pt x="2247392" y="5982081"/>
                </a:lnTo>
                <a:lnTo>
                  <a:pt x="2225548" y="5982081"/>
                </a:lnTo>
                <a:lnTo>
                  <a:pt x="2203450" y="5992495"/>
                </a:lnTo>
                <a:lnTo>
                  <a:pt x="440690" y="5992495"/>
                </a:lnTo>
                <a:lnTo>
                  <a:pt x="414147" y="5982081"/>
                </a:lnTo>
                <a:lnTo>
                  <a:pt x="392303" y="5982081"/>
                </a:lnTo>
                <a:lnTo>
                  <a:pt x="347980" y="5962523"/>
                </a:lnTo>
                <a:lnTo>
                  <a:pt x="268859" y="5912231"/>
                </a:lnTo>
                <a:lnTo>
                  <a:pt x="193929" y="5812027"/>
                </a:lnTo>
                <a:lnTo>
                  <a:pt x="158623" y="5762752"/>
                </a:lnTo>
                <a:lnTo>
                  <a:pt x="97155" y="5622544"/>
                </a:lnTo>
                <a:lnTo>
                  <a:pt x="52832" y="5462905"/>
                </a:lnTo>
                <a:lnTo>
                  <a:pt x="30734" y="5372735"/>
                </a:lnTo>
                <a:lnTo>
                  <a:pt x="9017" y="5193284"/>
                </a:lnTo>
                <a:lnTo>
                  <a:pt x="0" y="5094097"/>
                </a:lnTo>
                <a:lnTo>
                  <a:pt x="0" y="889127"/>
                </a:lnTo>
                <a:lnTo>
                  <a:pt x="9017" y="788797"/>
                </a:lnTo>
                <a:lnTo>
                  <a:pt x="30734" y="609473"/>
                </a:lnTo>
                <a:lnTo>
                  <a:pt x="75057" y="439547"/>
                </a:lnTo>
                <a:lnTo>
                  <a:pt x="97155" y="359283"/>
                </a:lnTo>
                <a:lnTo>
                  <a:pt x="158623" y="219329"/>
                </a:lnTo>
                <a:lnTo>
                  <a:pt x="229235" y="119888"/>
                </a:lnTo>
                <a:lnTo>
                  <a:pt x="268859" y="69850"/>
                </a:lnTo>
                <a:lnTo>
                  <a:pt x="347980" y="20066"/>
                </a:lnTo>
                <a:lnTo>
                  <a:pt x="39230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340600" y="241300"/>
            <a:ext cx="2717800" cy="2169825"/>
          </a:xfrm>
          <a:prstGeom prst="rect">
            <a:avLst/>
          </a:prstGeom>
          <a:noFill/>
        </p:spPr>
        <p:txBody>
          <a:bodyPr vert="horz" rtlCol="0">
            <a:spAutoFit/>
          </a:bodyPr>
          <a:lstStyle/>
          <a:p>
            <a:pPr algn="ctr"/>
            <a:r>
              <a:rPr lang="en-GB" sz="1500" b="1" u="sng" smtClean="0">
                <a:solidFill>
                  <a:srgbClr val="000000"/>
                </a:solidFill>
                <a:latin typeface="Century Gothic - 26"/>
              </a:rPr>
              <a:t>Roman Baths</a:t>
            </a:r>
          </a:p>
          <a:p>
            <a:pPr algn="ctr"/>
            <a:endParaRPr lang="en-GB" sz="1500" b="1" u="sng" smtClean="0">
              <a:solidFill>
                <a:srgbClr val="000000"/>
              </a:solidFill>
              <a:latin typeface="Century Gothic - 26"/>
            </a:endParaRPr>
          </a:p>
          <a:p>
            <a:pPr algn="ctr"/>
            <a:r>
              <a:rPr lang="en-GB" sz="1500" b="1" u="sng" smtClean="0">
                <a:solidFill>
                  <a:srgbClr val="000000"/>
                </a:solidFill>
                <a:latin typeface="Century Gothic - 26"/>
              </a:rPr>
              <a:t>Th</a:t>
            </a:r>
            <a:r>
              <a:rPr lang="en-GB" sz="1500" smtClean="0">
                <a:solidFill>
                  <a:srgbClr val="000000"/>
                </a:solidFill>
                <a:latin typeface="Century Gothic - 26"/>
              </a:rPr>
              <a:t>ese are in  ​the town of  ​Bath. People  ​used to come  ​here to get fit,  ​get clean and  ​to meet  ​friends. The  ​water naturally  ​heated from  ​the rocks  ​below too. </a:t>
            </a:r>
            <a:endParaRPr lang="en-GB" sz="1500">
              <a:solidFill>
                <a:srgbClr val="000000"/>
              </a:solidFill>
              <a:latin typeface="Century Gothic - 26"/>
            </a:endParaRPr>
          </a:p>
        </p:txBody>
      </p:sp>
      <p:grpSp>
        <p:nvGrpSpPr>
          <p:cNvPr id="8" name="Group 7"/>
          <p:cNvGrpSpPr/>
          <p:nvPr/>
        </p:nvGrpSpPr>
        <p:grpSpPr>
          <a:xfrm>
            <a:off x="6966839" y="86614"/>
            <a:ext cx="3101087" cy="6487669"/>
            <a:chOff x="6966839" y="86614"/>
            <a:chExt cx="3101087" cy="6487669"/>
          </a:xfrm>
        </p:grpSpPr>
        <p:sp>
          <p:nvSpPr>
            <p:cNvPr id="6" name="Freeform 5"/>
            <p:cNvSpPr/>
            <p:nvPr/>
          </p:nvSpPr>
          <p:spPr>
            <a:xfrm>
              <a:off x="6966839" y="86614"/>
              <a:ext cx="3101087" cy="6487669"/>
            </a:xfrm>
            <a:custGeom>
              <a:avLst/>
              <a:gdLst/>
              <a:ahLst/>
              <a:cxnLst/>
              <a:rect l="0" t="0" r="0" b="0"/>
              <a:pathLst>
                <a:path w="3101087" h="6487669">
                  <a:moveTo>
                    <a:pt x="0" y="0"/>
                  </a:moveTo>
                  <a:lnTo>
                    <a:pt x="3101086" y="0"/>
                  </a:lnTo>
                  <a:lnTo>
                    <a:pt x="3101086" y="6487668"/>
                  </a:lnTo>
                  <a:lnTo>
                    <a:pt x="0" y="6487668"/>
                  </a:lnTo>
                  <a:close/>
                </a:path>
              </a:pathLst>
            </a:custGeom>
            <a:solidFill>
              <a:srgbClr val="7FFFD4"/>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035800" y="1397000"/>
              <a:ext cx="2870200" cy="415498"/>
            </a:xfrm>
            <a:prstGeom prst="rect">
              <a:avLst/>
            </a:prstGeom>
            <a:noFill/>
          </p:spPr>
          <p:txBody>
            <a:bodyPr vert="horz" rtlCol="0">
              <a:spAutoFit/>
            </a:bodyPr>
            <a:lstStyle/>
            <a:p>
              <a:r>
                <a:rPr lang="en-GB" sz="2100" smtClean="0">
                  <a:solidFill>
                    <a:srgbClr val="000000"/>
                  </a:solidFill>
                  <a:latin typeface="Arial - 35"/>
                </a:rPr>
                <a:t> What am I?</a:t>
              </a:r>
              <a:endParaRPr lang="en-GB" sz="2100">
                <a:solidFill>
                  <a:srgbClr val="000000"/>
                </a:solidFill>
                <a:latin typeface="Arial - 35"/>
              </a:endParaRPr>
            </a:p>
          </p:txBody>
        </p:sp>
      </p:grpSp>
    </p:spTree>
    <p:extLst>
      <p:ext uri="{BB962C8B-B14F-4D97-AF65-F5344CB8AC3E}">
        <p14:creationId xmlns:p14="http://schemas.microsoft.com/office/powerpoint/2010/main" val="885657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1104900" y="-76200"/>
            <a:ext cx="12629642" cy="7125970"/>
          </a:xfrm>
          <a:prstGeom prst="rect">
            <a:avLst/>
          </a:prstGeom>
          <a:solidFill>
            <a:scrgbClr r="0" g="0" b="0">
              <a:alpha val="0"/>
            </a:scrgbClr>
          </a:solidFill>
        </p:spPr>
      </p:pic>
      <p:sp>
        <p:nvSpPr>
          <p:cNvPr id="3" name="TextBox 2"/>
          <p:cNvSpPr txBox="1"/>
          <p:nvPr/>
        </p:nvSpPr>
        <p:spPr>
          <a:xfrm>
            <a:off x="12700" y="0"/>
            <a:ext cx="2997200" cy="954107"/>
          </a:xfrm>
          <a:prstGeom prst="rect">
            <a:avLst/>
          </a:prstGeom>
          <a:noFill/>
        </p:spPr>
        <p:txBody>
          <a:bodyPr vert="horz" rtlCol="0">
            <a:spAutoFit/>
          </a:bodyPr>
          <a:lstStyle/>
          <a:p>
            <a:r>
              <a:rPr lang="en-GB" sz="2800" b="1" smtClean="0">
                <a:solidFill>
                  <a:srgbClr val="FFFFFF"/>
                </a:solidFill>
                <a:latin typeface="Century Gothic - 48"/>
              </a:rPr>
              <a:t>Roman </a:t>
            </a:r>
          </a:p>
          <a:p>
            <a:r>
              <a:rPr lang="en-GB" sz="2800" b="1" smtClean="0">
                <a:solidFill>
                  <a:srgbClr val="FFFFFF"/>
                </a:solidFill>
                <a:latin typeface="Century Gothic - 48"/>
              </a:rPr>
              <a:t>ruins</a:t>
            </a:r>
            <a:endParaRPr lang="en-GB" sz="2800" b="1">
              <a:solidFill>
                <a:srgbClr val="FFFFFF"/>
              </a:solidFill>
              <a:latin typeface="Century Gothic - 48"/>
            </a:endParaRPr>
          </a:p>
        </p:txBody>
      </p:sp>
      <p:sp>
        <p:nvSpPr>
          <p:cNvPr id="4" name="Freeform 3"/>
          <p:cNvSpPr/>
          <p:nvPr/>
        </p:nvSpPr>
        <p:spPr>
          <a:xfrm>
            <a:off x="7359777" y="176657"/>
            <a:ext cx="2644141" cy="5992496"/>
          </a:xfrm>
          <a:custGeom>
            <a:avLst/>
            <a:gdLst/>
            <a:ahLst/>
            <a:cxnLst/>
            <a:rect l="0" t="0" r="0" b="0"/>
            <a:pathLst>
              <a:path w="2644141" h="5992496">
                <a:moveTo>
                  <a:pt x="440690" y="0"/>
                </a:moveTo>
                <a:lnTo>
                  <a:pt x="2247392" y="0"/>
                </a:lnTo>
                <a:lnTo>
                  <a:pt x="2291715" y="20066"/>
                </a:lnTo>
                <a:lnTo>
                  <a:pt x="2370836" y="69850"/>
                </a:lnTo>
                <a:lnTo>
                  <a:pt x="2445766" y="170180"/>
                </a:lnTo>
                <a:lnTo>
                  <a:pt x="2481072" y="219329"/>
                </a:lnTo>
                <a:lnTo>
                  <a:pt x="2542921" y="359283"/>
                </a:lnTo>
                <a:lnTo>
                  <a:pt x="2586736" y="519176"/>
                </a:lnTo>
                <a:lnTo>
                  <a:pt x="2608961" y="609473"/>
                </a:lnTo>
                <a:lnTo>
                  <a:pt x="2631059" y="788797"/>
                </a:lnTo>
                <a:lnTo>
                  <a:pt x="2639695" y="889127"/>
                </a:lnTo>
                <a:lnTo>
                  <a:pt x="2639695" y="938276"/>
                </a:lnTo>
                <a:lnTo>
                  <a:pt x="2644140" y="998601"/>
                </a:lnTo>
                <a:lnTo>
                  <a:pt x="2644140" y="4993767"/>
                </a:lnTo>
                <a:lnTo>
                  <a:pt x="2639695" y="5043805"/>
                </a:lnTo>
                <a:lnTo>
                  <a:pt x="2639695" y="5094097"/>
                </a:lnTo>
                <a:lnTo>
                  <a:pt x="2631059" y="5193284"/>
                </a:lnTo>
                <a:lnTo>
                  <a:pt x="2608961" y="5372735"/>
                </a:lnTo>
                <a:lnTo>
                  <a:pt x="2565019" y="5542534"/>
                </a:lnTo>
                <a:lnTo>
                  <a:pt x="2542921" y="5622544"/>
                </a:lnTo>
                <a:lnTo>
                  <a:pt x="2481072" y="5762752"/>
                </a:lnTo>
                <a:lnTo>
                  <a:pt x="2410587" y="5862193"/>
                </a:lnTo>
                <a:lnTo>
                  <a:pt x="2370836" y="5912231"/>
                </a:lnTo>
                <a:lnTo>
                  <a:pt x="2291715" y="5962523"/>
                </a:lnTo>
                <a:lnTo>
                  <a:pt x="2247392" y="5982081"/>
                </a:lnTo>
                <a:lnTo>
                  <a:pt x="2225548" y="5982081"/>
                </a:lnTo>
                <a:lnTo>
                  <a:pt x="2203450" y="5992495"/>
                </a:lnTo>
                <a:lnTo>
                  <a:pt x="440690" y="5992495"/>
                </a:lnTo>
                <a:lnTo>
                  <a:pt x="414147" y="5982081"/>
                </a:lnTo>
                <a:lnTo>
                  <a:pt x="392303" y="5982081"/>
                </a:lnTo>
                <a:lnTo>
                  <a:pt x="347980" y="5962523"/>
                </a:lnTo>
                <a:lnTo>
                  <a:pt x="268859" y="5912231"/>
                </a:lnTo>
                <a:lnTo>
                  <a:pt x="193929" y="5812027"/>
                </a:lnTo>
                <a:lnTo>
                  <a:pt x="158623" y="5762752"/>
                </a:lnTo>
                <a:lnTo>
                  <a:pt x="97155" y="5622544"/>
                </a:lnTo>
                <a:lnTo>
                  <a:pt x="52832" y="5462905"/>
                </a:lnTo>
                <a:lnTo>
                  <a:pt x="30734" y="5372735"/>
                </a:lnTo>
                <a:lnTo>
                  <a:pt x="9017" y="5193284"/>
                </a:lnTo>
                <a:lnTo>
                  <a:pt x="0" y="5094097"/>
                </a:lnTo>
                <a:lnTo>
                  <a:pt x="0" y="889127"/>
                </a:lnTo>
                <a:lnTo>
                  <a:pt x="9017" y="788797"/>
                </a:lnTo>
                <a:lnTo>
                  <a:pt x="30734" y="609473"/>
                </a:lnTo>
                <a:lnTo>
                  <a:pt x="75057" y="439547"/>
                </a:lnTo>
                <a:lnTo>
                  <a:pt x="97155" y="359283"/>
                </a:lnTo>
                <a:lnTo>
                  <a:pt x="158623" y="219329"/>
                </a:lnTo>
                <a:lnTo>
                  <a:pt x="229235" y="119888"/>
                </a:lnTo>
                <a:lnTo>
                  <a:pt x="268859" y="69850"/>
                </a:lnTo>
                <a:lnTo>
                  <a:pt x="347980" y="20066"/>
                </a:lnTo>
                <a:lnTo>
                  <a:pt x="39230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340600" y="241300"/>
            <a:ext cx="2717800" cy="2169825"/>
          </a:xfrm>
          <a:prstGeom prst="rect">
            <a:avLst/>
          </a:prstGeom>
          <a:noFill/>
        </p:spPr>
        <p:txBody>
          <a:bodyPr vert="horz" rtlCol="0">
            <a:spAutoFit/>
          </a:bodyPr>
          <a:lstStyle/>
          <a:p>
            <a:pPr algn="ctr"/>
            <a:r>
              <a:rPr lang="en-GB" sz="1500" b="1" u="sng" smtClean="0">
                <a:solidFill>
                  <a:srgbClr val="000000"/>
                </a:solidFill>
                <a:latin typeface="Century Gothic - 26"/>
              </a:rPr>
              <a:t>Roman Baths</a:t>
            </a:r>
          </a:p>
          <a:p>
            <a:pPr algn="ctr"/>
            <a:endParaRPr lang="en-GB" sz="1500" b="1" u="sng" smtClean="0">
              <a:solidFill>
                <a:srgbClr val="000000"/>
              </a:solidFill>
              <a:latin typeface="Century Gothic - 26"/>
            </a:endParaRPr>
          </a:p>
          <a:p>
            <a:pPr algn="ctr"/>
            <a:r>
              <a:rPr lang="en-GB" sz="1500" b="1" u="sng" smtClean="0">
                <a:solidFill>
                  <a:srgbClr val="000000"/>
                </a:solidFill>
                <a:latin typeface="Century Gothic - 26"/>
              </a:rPr>
              <a:t>Th</a:t>
            </a:r>
            <a:r>
              <a:rPr lang="en-GB" sz="1500" smtClean="0">
                <a:solidFill>
                  <a:srgbClr val="000000"/>
                </a:solidFill>
                <a:latin typeface="Century Gothic - 26"/>
              </a:rPr>
              <a:t>ese are in  ​the town of  ​Bath. People  ​used to come  ​here to get fit,  ​get clean and  ​to meet  ​friends. The  ​water naturally  ​heated from  ​the rocks  ​below too. </a:t>
            </a:r>
            <a:endParaRPr lang="en-GB" sz="1500">
              <a:solidFill>
                <a:srgbClr val="000000"/>
              </a:solidFill>
              <a:latin typeface="Century Gothic - 26"/>
            </a:endParaRPr>
          </a:p>
        </p:txBody>
      </p:sp>
    </p:spTree>
    <p:extLst>
      <p:ext uri="{BB962C8B-B14F-4D97-AF65-F5344CB8AC3E}">
        <p14:creationId xmlns:p14="http://schemas.microsoft.com/office/powerpoint/2010/main" val="2534399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1371600" y="-254000"/>
            <a:ext cx="13841985" cy="7818628"/>
          </a:xfrm>
          <a:prstGeom prst="rect">
            <a:avLst/>
          </a:prstGeom>
          <a:solidFill>
            <a:scrgbClr r="0" g="0" b="0">
              <a:alpha val="0"/>
            </a:scrgbClr>
          </a:solidFill>
        </p:spPr>
      </p:pic>
      <p:sp>
        <p:nvSpPr>
          <p:cNvPr id="3" name="TextBox 2"/>
          <p:cNvSpPr txBox="1"/>
          <p:nvPr/>
        </p:nvSpPr>
        <p:spPr>
          <a:xfrm>
            <a:off x="12700" y="0"/>
            <a:ext cx="2997200" cy="954107"/>
          </a:xfrm>
          <a:prstGeom prst="rect">
            <a:avLst/>
          </a:prstGeom>
          <a:noFill/>
        </p:spPr>
        <p:txBody>
          <a:bodyPr vert="horz" rtlCol="0">
            <a:spAutoFit/>
          </a:bodyPr>
          <a:lstStyle/>
          <a:p>
            <a:r>
              <a:rPr lang="en-GB" sz="2800" b="1" smtClean="0">
                <a:solidFill>
                  <a:srgbClr val="000000"/>
                </a:solidFill>
                <a:latin typeface="Century Gothic - 48"/>
              </a:rPr>
              <a:t>Roman </a:t>
            </a:r>
          </a:p>
          <a:p>
            <a:r>
              <a:rPr lang="en-GB" sz="2800" b="1" smtClean="0">
                <a:solidFill>
                  <a:srgbClr val="000000"/>
                </a:solidFill>
                <a:latin typeface="Century Gothic - 48"/>
              </a:rPr>
              <a:t>ruins</a:t>
            </a:r>
            <a:endParaRPr lang="en-GB" sz="2800" b="1">
              <a:solidFill>
                <a:srgbClr val="000000"/>
              </a:solidFill>
              <a:latin typeface="Century Gothic - 48"/>
            </a:endParaRPr>
          </a:p>
        </p:txBody>
      </p:sp>
      <p:sp>
        <p:nvSpPr>
          <p:cNvPr id="4" name="Freeform 3"/>
          <p:cNvSpPr/>
          <p:nvPr/>
        </p:nvSpPr>
        <p:spPr>
          <a:xfrm>
            <a:off x="7004177" y="430657"/>
            <a:ext cx="2978278" cy="6713602"/>
          </a:xfrm>
          <a:custGeom>
            <a:avLst/>
            <a:gdLst/>
            <a:ahLst/>
            <a:cxnLst/>
            <a:rect l="0" t="0" r="0" b="0"/>
            <a:pathLst>
              <a:path w="2978278" h="6713602">
                <a:moveTo>
                  <a:pt x="496316" y="0"/>
                </a:moveTo>
                <a:lnTo>
                  <a:pt x="2531364" y="0"/>
                </a:lnTo>
                <a:lnTo>
                  <a:pt x="2581275" y="22479"/>
                </a:lnTo>
                <a:lnTo>
                  <a:pt x="2670429" y="78232"/>
                </a:lnTo>
                <a:lnTo>
                  <a:pt x="2754884" y="190627"/>
                </a:lnTo>
                <a:lnTo>
                  <a:pt x="2794635" y="245745"/>
                </a:lnTo>
                <a:lnTo>
                  <a:pt x="2864231" y="402463"/>
                </a:lnTo>
                <a:lnTo>
                  <a:pt x="2913634" y="581660"/>
                </a:lnTo>
                <a:lnTo>
                  <a:pt x="2938653" y="682752"/>
                </a:lnTo>
                <a:lnTo>
                  <a:pt x="2963545" y="883666"/>
                </a:lnTo>
                <a:lnTo>
                  <a:pt x="2973197" y="996061"/>
                </a:lnTo>
                <a:lnTo>
                  <a:pt x="2973197" y="1051179"/>
                </a:lnTo>
                <a:lnTo>
                  <a:pt x="2978277" y="1118743"/>
                </a:lnTo>
                <a:lnTo>
                  <a:pt x="2978277" y="5594731"/>
                </a:lnTo>
                <a:lnTo>
                  <a:pt x="2973197" y="5650738"/>
                </a:lnTo>
                <a:lnTo>
                  <a:pt x="2973197" y="5707126"/>
                </a:lnTo>
                <a:lnTo>
                  <a:pt x="2963545" y="5818251"/>
                </a:lnTo>
                <a:lnTo>
                  <a:pt x="2938653" y="6019292"/>
                </a:lnTo>
                <a:lnTo>
                  <a:pt x="2889123" y="6209538"/>
                </a:lnTo>
                <a:lnTo>
                  <a:pt x="2864231" y="6299073"/>
                </a:lnTo>
                <a:lnTo>
                  <a:pt x="2794635" y="6456171"/>
                </a:lnTo>
                <a:lnTo>
                  <a:pt x="2715260" y="6567551"/>
                </a:lnTo>
                <a:lnTo>
                  <a:pt x="2670429" y="6623685"/>
                </a:lnTo>
                <a:lnTo>
                  <a:pt x="2581275" y="6680073"/>
                </a:lnTo>
                <a:lnTo>
                  <a:pt x="2531364" y="6701917"/>
                </a:lnTo>
                <a:lnTo>
                  <a:pt x="2506726" y="6701917"/>
                </a:lnTo>
                <a:lnTo>
                  <a:pt x="2481834" y="6713601"/>
                </a:lnTo>
                <a:lnTo>
                  <a:pt x="496316" y="6713601"/>
                </a:lnTo>
                <a:lnTo>
                  <a:pt x="466471" y="6701917"/>
                </a:lnTo>
                <a:lnTo>
                  <a:pt x="441833" y="6701917"/>
                </a:lnTo>
                <a:lnTo>
                  <a:pt x="391922" y="6680073"/>
                </a:lnTo>
                <a:lnTo>
                  <a:pt x="302895" y="6623685"/>
                </a:lnTo>
                <a:lnTo>
                  <a:pt x="218440" y="6511417"/>
                </a:lnTo>
                <a:lnTo>
                  <a:pt x="178689" y="6456171"/>
                </a:lnTo>
                <a:lnTo>
                  <a:pt x="109474" y="6299073"/>
                </a:lnTo>
                <a:lnTo>
                  <a:pt x="59563" y="6120257"/>
                </a:lnTo>
                <a:lnTo>
                  <a:pt x="34671" y="6019292"/>
                </a:lnTo>
                <a:lnTo>
                  <a:pt x="10160" y="5818251"/>
                </a:lnTo>
                <a:lnTo>
                  <a:pt x="0" y="5707126"/>
                </a:lnTo>
                <a:lnTo>
                  <a:pt x="0" y="996061"/>
                </a:lnTo>
                <a:lnTo>
                  <a:pt x="10160" y="883666"/>
                </a:lnTo>
                <a:lnTo>
                  <a:pt x="34671" y="682752"/>
                </a:lnTo>
                <a:lnTo>
                  <a:pt x="84582" y="492379"/>
                </a:lnTo>
                <a:lnTo>
                  <a:pt x="109474" y="402463"/>
                </a:lnTo>
                <a:lnTo>
                  <a:pt x="178689" y="245745"/>
                </a:lnTo>
                <a:lnTo>
                  <a:pt x="258191" y="134366"/>
                </a:lnTo>
                <a:lnTo>
                  <a:pt x="302895" y="78232"/>
                </a:lnTo>
                <a:lnTo>
                  <a:pt x="391922" y="22479"/>
                </a:lnTo>
                <a:lnTo>
                  <a:pt x="44183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112000" y="800100"/>
            <a:ext cx="2717800" cy="2246769"/>
          </a:xfrm>
          <a:prstGeom prst="rect">
            <a:avLst/>
          </a:prstGeom>
          <a:noFill/>
        </p:spPr>
        <p:txBody>
          <a:bodyPr vert="horz" rtlCol="0">
            <a:spAutoFit/>
          </a:bodyPr>
          <a:lstStyle/>
          <a:p>
            <a:pPr algn="ctr"/>
            <a:r>
              <a:rPr lang="en-GB" sz="1400" b="1" u="sng" smtClean="0">
                <a:solidFill>
                  <a:srgbClr val="000000"/>
                </a:solidFill>
                <a:latin typeface="Century Gothic - 24"/>
              </a:rPr>
              <a:t>Caerleon, Wales</a:t>
            </a:r>
          </a:p>
          <a:p>
            <a:pPr algn="ctr"/>
            <a:r>
              <a:rPr lang="en-GB" sz="1400" b="1" u="sng" smtClean="0">
                <a:solidFill>
                  <a:srgbClr val="000000"/>
                </a:solidFill>
                <a:latin typeface="Century Gothic - 24"/>
              </a:rPr>
              <a:t>A</a:t>
            </a:r>
            <a:r>
              <a:rPr lang="en-GB" sz="1400" smtClean="0">
                <a:solidFill>
                  <a:srgbClr val="000000"/>
                </a:solidFill>
                <a:latin typeface="Century Gothic - 24"/>
              </a:rPr>
              <a:t> 1st century fort  ​called 'Isca'.  ​Archaeologists  ​have discoverd  ​barracks and a  ​bathhouse  ​inside. Nearby,  ​there was also a  ​harbour and an  ​amphitheatre  ​where soldiers  ​would be  ​entertained by  ​gladiator fights.</a:t>
            </a:r>
            <a:endParaRPr lang="en-GB" sz="1400">
              <a:solidFill>
                <a:srgbClr val="000000"/>
              </a:solidFill>
              <a:latin typeface="Century Gothic - 24"/>
            </a:endParaRPr>
          </a:p>
        </p:txBody>
      </p:sp>
      <p:grpSp>
        <p:nvGrpSpPr>
          <p:cNvPr id="8" name="Group 7"/>
          <p:cNvGrpSpPr/>
          <p:nvPr/>
        </p:nvGrpSpPr>
        <p:grpSpPr>
          <a:xfrm>
            <a:off x="6687439" y="239014"/>
            <a:ext cx="3339085" cy="6985763"/>
            <a:chOff x="6687439" y="239014"/>
            <a:chExt cx="3339085" cy="6985763"/>
          </a:xfrm>
        </p:grpSpPr>
        <p:sp>
          <p:nvSpPr>
            <p:cNvPr id="6" name="Freeform 5"/>
            <p:cNvSpPr/>
            <p:nvPr/>
          </p:nvSpPr>
          <p:spPr>
            <a:xfrm>
              <a:off x="6687439" y="239014"/>
              <a:ext cx="3339085" cy="6985763"/>
            </a:xfrm>
            <a:custGeom>
              <a:avLst/>
              <a:gdLst/>
              <a:ahLst/>
              <a:cxnLst/>
              <a:rect l="0" t="0" r="0" b="0"/>
              <a:pathLst>
                <a:path w="3339085" h="6985763">
                  <a:moveTo>
                    <a:pt x="0" y="0"/>
                  </a:moveTo>
                  <a:lnTo>
                    <a:pt x="3339084" y="0"/>
                  </a:lnTo>
                  <a:lnTo>
                    <a:pt x="3339084" y="6985762"/>
                  </a:lnTo>
                  <a:lnTo>
                    <a:pt x="0" y="6985762"/>
                  </a:lnTo>
                  <a:close/>
                </a:path>
              </a:pathLst>
            </a:custGeom>
            <a:solidFill>
              <a:srgbClr val="7FFFD4"/>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769100" y="1651000"/>
              <a:ext cx="3048000" cy="446276"/>
            </a:xfrm>
            <a:prstGeom prst="rect">
              <a:avLst/>
            </a:prstGeom>
            <a:noFill/>
          </p:spPr>
          <p:txBody>
            <a:bodyPr vert="horz" rtlCol="0">
              <a:spAutoFit/>
            </a:bodyPr>
            <a:lstStyle/>
            <a:p>
              <a:r>
                <a:rPr lang="en-GB" sz="2300" smtClean="0">
                  <a:solidFill>
                    <a:srgbClr val="000000"/>
                  </a:solidFill>
                  <a:latin typeface="Arial - 38"/>
                </a:rPr>
                <a:t> What am I?</a:t>
              </a:r>
              <a:endParaRPr lang="en-GB" sz="2300">
                <a:solidFill>
                  <a:srgbClr val="000000"/>
                </a:solidFill>
                <a:latin typeface="Arial - 38"/>
              </a:endParaRPr>
            </a:p>
          </p:txBody>
        </p:sp>
      </p:grpSp>
    </p:spTree>
    <p:extLst>
      <p:ext uri="{BB962C8B-B14F-4D97-AF65-F5344CB8AC3E}">
        <p14:creationId xmlns:p14="http://schemas.microsoft.com/office/powerpoint/2010/main" val="1377003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1371600" y="-254000"/>
            <a:ext cx="13841985" cy="7818628"/>
          </a:xfrm>
          <a:prstGeom prst="rect">
            <a:avLst/>
          </a:prstGeom>
          <a:solidFill>
            <a:scrgbClr r="0" g="0" b="0">
              <a:alpha val="0"/>
            </a:scrgbClr>
          </a:solidFill>
        </p:spPr>
      </p:pic>
      <p:sp>
        <p:nvSpPr>
          <p:cNvPr id="3" name="TextBox 2"/>
          <p:cNvSpPr txBox="1"/>
          <p:nvPr/>
        </p:nvSpPr>
        <p:spPr>
          <a:xfrm>
            <a:off x="12700" y="0"/>
            <a:ext cx="2997200" cy="954107"/>
          </a:xfrm>
          <a:prstGeom prst="rect">
            <a:avLst/>
          </a:prstGeom>
          <a:noFill/>
        </p:spPr>
        <p:txBody>
          <a:bodyPr vert="horz" rtlCol="0">
            <a:spAutoFit/>
          </a:bodyPr>
          <a:lstStyle/>
          <a:p>
            <a:r>
              <a:rPr lang="en-GB" sz="2800" b="1" smtClean="0">
                <a:solidFill>
                  <a:srgbClr val="000000"/>
                </a:solidFill>
                <a:latin typeface="Century Gothic - 48"/>
              </a:rPr>
              <a:t>Roman </a:t>
            </a:r>
          </a:p>
          <a:p>
            <a:r>
              <a:rPr lang="en-GB" sz="2800" b="1" smtClean="0">
                <a:solidFill>
                  <a:srgbClr val="000000"/>
                </a:solidFill>
                <a:latin typeface="Century Gothic - 48"/>
              </a:rPr>
              <a:t>ruins</a:t>
            </a:r>
            <a:endParaRPr lang="en-GB" sz="2800" b="1">
              <a:solidFill>
                <a:srgbClr val="000000"/>
              </a:solidFill>
              <a:latin typeface="Century Gothic - 48"/>
            </a:endParaRPr>
          </a:p>
        </p:txBody>
      </p:sp>
      <p:sp>
        <p:nvSpPr>
          <p:cNvPr id="4" name="Freeform 3"/>
          <p:cNvSpPr/>
          <p:nvPr/>
        </p:nvSpPr>
        <p:spPr>
          <a:xfrm>
            <a:off x="7004177" y="430657"/>
            <a:ext cx="2978278" cy="6713602"/>
          </a:xfrm>
          <a:custGeom>
            <a:avLst/>
            <a:gdLst/>
            <a:ahLst/>
            <a:cxnLst/>
            <a:rect l="0" t="0" r="0" b="0"/>
            <a:pathLst>
              <a:path w="2978278" h="6713602">
                <a:moveTo>
                  <a:pt x="496316" y="0"/>
                </a:moveTo>
                <a:lnTo>
                  <a:pt x="2531364" y="0"/>
                </a:lnTo>
                <a:lnTo>
                  <a:pt x="2581275" y="22479"/>
                </a:lnTo>
                <a:lnTo>
                  <a:pt x="2670429" y="78232"/>
                </a:lnTo>
                <a:lnTo>
                  <a:pt x="2754884" y="190627"/>
                </a:lnTo>
                <a:lnTo>
                  <a:pt x="2794635" y="245745"/>
                </a:lnTo>
                <a:lnTo>
                  <a:pt x="2864231" y="402463"/>
                </a:lnTo>
                <a:lnTo>
                  <a:pt x="2913634" y="581660"/>
                </a:lnTo>
                <a:lnTo>
                  <a:pt x="2938653" y="682752"/>
                </a:lnTo>
                <a:lnTo>
                  <a:pt x="2963545" y="883666"/>
                </a:lnTo>
                <a:lnTo>
                  <a:pt x="2973197" y="996061"/>
                </a:lnTo>
                <a:lnTo>
                  <a:pt x="2973197" y="1051179"/>
                </a:lnTo>
                <a:lnTo>
                  <a:pt x="2978277" y="1118743"/>
                </a:lnTo>
                <a:lnTo>
                  <a:pt x="2978277" y="5594731"/>
                </a:lnTo>
                <a:lnTo>
                  <a:pt x="2973197" y="5650738"/>
                </a:lnTo>
                <a:lnTo>
                  <a:pt x="2973197" y="5707126"/>
                </a:lnTo>
                <a:lnTo>
                  <a:pt x="2963545" y="5818251"/>
                </a:lnTo>
                <a:lnTo>
                  <a:pt x="2938653" y="6019292"/>
                </a:lnTo>
                <a:lnTo>
                  <a:pt x="2889123" y="6209538"/>
                </a:lnTo>
                <a:lnTo>
                  <a:pt x="2864231" y="6299073"/>
                </a:lnTo>
                <a:lnTo>
                  <a:pt x="2794635" y="6456171"/>
                </a:lnTo>
                <a:lnTo>
                  <a:pt x="2715260" y="6567551"/>
                </a:lnTo>
                <a:lnTo>
                  <a:pt x="2670429" y="6623685"/>
                </a:lnTo>
                <a:lnTo>
                  <a:pt x="2581275" y="6680073"/>
                </a:lnTo>
                <a:lnTo>
                  <a:pt x="2531364" y="6701917"/>
                </a:lnTo>
                <a:lnTo>
                  <a:pt x="2506726" y="6701917"/>
                </a:lnTo>
                <a:lnTo>
                  <a:pt x="2481834" y="6713601"/>
                </a:lnTo>
                <a:lnTo>
                  <a:pt x="496316" y="6713601"/>
                </a:lnTo>
                <a:lnTo>
                  <a:pt x="466471" y="6701917"/>
                </a:lnTo>
                <a:lnTo>
                  <a:pt x="441833" y="6701917"/>
                </a:lnTo>
                <a:lnTo>
                  <a:pt x="391922" y="6680073"/>
                </a:lnTo>
                <a:lnTo>
                  <a:pt x="302895" y="6623685"/>
                </a:lnTo>
                <a:lnTo>
                  <a:pt x="218440" y="6511417"/>
                </a:lnTo>
                <a:lnTo>
                  <a:pt x="178689" y="6456171"/>
                </a:lnTo>
                <a:lnTo>
                  <a:pt x="109474" y="6299073"/>
                </a:lnTo>
                <a:lnTo>
                  <a:pt x="59563" y="6120257"/>
                </a:lnTo>
                <a:lnTo>
                  <a:pt x="34671" y="6019292"/>
                </a:lnTo>
                <a:lnTo>
                  <a:pt x="10160" y="5818251"/>
                </a:lnTo>
                <a:lnTo>
                  <a:pt x="0" y="5707126"/>
                </a:lnTo>
                <a:lnTo>
                  <a:pt x="0" y="996061"/>
                </a:lnTo>
                <a:lnTo>
                  <a:pt x="10160" y="883666"/>
                </a:lnTo>
                <a:lnTo>
                  <a:pt x="34671" y="682752"/>
                </a:lnTo>
                <a:lnTo>
                  <a:pt x="84582" y="492379"/>
                </a:lnTo>
                <a:lnTo>
                  <a:pt x="109474" y="402463"/>
                </a:lnTo>
                <a:lnTo>
                  <a:pt x="178689" y="245745"/>
                </a:lnTo>
                <a:lnTo>
                  <a:pt x="258191" y="134366"/>
                </a:lnTo>
                <a:lnTo>
                  <a:pt x="302895" y="78232"/>
                </a:lnTo>
                <a:lnTo>
                  <a:pt x="391922" y="22479"/>
                </a:lnTo>
                <a:lnTo>
                  <a:pt x="441833" y="0"/>
                </a:lnTo>
                <a:close/>
              </a:path>
            </a:pathLst>
          </a:custGeom>
          <a:solidFill>
            <a:srgbClr val="FFFFFF">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112000" y="800100"/>
            <a:ext cx="2717800" cy="2246769"/>
          </a:xfrm>
          <a:prstGeom prst="rect">
            <a:avLst/>
          </a:prstGeom>
          <a:noFill/>
        </p:spPr>
        <p:txBody>
          <a:bodyPr vert="horz" rtlCol="0">
            <a:spAutoFit/>
          </a:bodyPr>
          <a:lstStyle/>
          <a:p>
            <a:pPr algn="ctr"/>
            <a:r>
              <a:rPr lang="en-GB" sz="1400" b="1" u="sng" smtClean="0">
                <a:solidFill>
                  <a:srgbClr val="000000"/>
                </a:solidFill>
                <a:latin typeface="Century Gothic - 24"/>
              </a:rPr>
              <a:t>Caerleon, Wales</a:t>
            </a:r>
          </a:p>
          <a:p>
            <a:pPr algn="ctr"/>
            <a:r>
              <a:rPr lang="en-GB" sz="1400" b="1" u="sng" smtClean="0">
                <a:solidFill>
                  <a:srgbClr val="000000"/>
                </a:solidFill>
                <a:latin typeface="Century Gothic - 24"/>
              </a:rPr>
              <a:t>A</a:t>
            </a:r>
            <a:r>
              <a:rPr lang="en-GB" sz="1400" smtClean="0">
                <a:solidFill>
                  <a:srgbClr val="000000"/>
                </a:solidFill>
                <a:latin typeface="Century Gothic - 24"/>
              </a:rPr>
              <a:t> 1st century fort  ​called 'Isca'.  ​Archaeologists  ​have discoverd  ​barracks and a  ​bathhouse  ​inside. Nearby,  ​there was also a  ​harbour and an  ​amphitheatre  ​where soldiers  ​would be  ​entertained by  ​gladiator fights.</a:t>
            </a:r>
            <a:endParaRPr lang="en-GB" sz="1400">
              <a:solidFill>
                <a:srgbClr val="000000"/>
              </a:solidFill>
              <a:latin typeface="Century Gothic - 24"/>
            </a:endParaRPr>
          </a:p>
        </p:txBody>
      </p:sp>
    </p:spTree>
    <p:extLst>
      <p:ext uri="{BB962C8B-B14F-4D97-AF65-F5344CB8AC3E}">
        <p14:creationId xmlns:p14="http://schemas.microsoft.com/office/powerpoint/2010/main" val="4262152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Language, writing and numbers</a:t>
            </a:r>
            <a:endParaRPr lang="en-GB" sz="2100" b="1">
              <a:solidFill>
                <a:srgbClr val="000000"/>
              </a:solidFill>
              <a:latin typeface="Century Gothic - 35"/>
            </a:endParaRPr>
          </a:p>
        </p:txBody>
      </p:sp>
      <p:sp>
        <p:nvSpPr>
          <p:cNvPr id="4" name="Freeform 3"/>
          <p:cNvSpPr/>
          <p:nvPr/>
        </p:nvSpPr>
        <p:spPr>
          <a:xfrm>
            <a:off x="146177" y="735457"/>
            <a:ext cx="6685027" cy="2676526"/>
          </a:xfrm>
          <a:custGeom>
            <a:avLst/>
            <a:gdLst/>
            <a:ahLst/>
            <a:cxnLst/>
            <a:rect l="0" t="0" r="0" b="0"/>
            <a:pathLst>
              <a:path w="6685027" h="2676526">
                <a:moveTo>
                  <a:pt x="1114171" y="0"/>
                </a:moveTo>
                <a:lnTo>
                  <a:pt x="5681980" y="0"/>
                </a:lnTo>
                <a:lnTo>
                  <a:pt x="5793740" y="9017"/>
                </a:lnTo>
                <a:lnTo>
                  <a:pt x="5993892" y="31115"/>
                </a:lnTo>
                <a:lnTo>
                  <a:pt x="6183503" y="75946"/>
                </a:lnTo>
                <a:lnTo>
                  <a:pt x="6272657" y="97917"/>
                </a:lnTo>
                <a:lnTo>
                  <a:pt x="6428993" y="160528"/>
                </a:lnTo>
                <a:lnTo>
                  <a:pt x="6540119" y="231902"/>
                </a:lnTo>
                <a:lnTo>
                  <a:pt x="6595999" y="272161"/>
                </a:lnTo>
                <a:lnTo>
                  <a:pt x="6652006" y="352298"/>
                </a:lnTo>
                <a:lnTo>
                  <a:pt x="6673723" y="397129"/>
                </a:lnTo>
                <a:lnTo>
                  <a:pt x="6673723" y="419100"/>
                </a:lnTo>
                <a:lnTo>
                  <a:pt x="6685026" y="446151"/>
                </a:lnTo>
                <a:lnTo>
                  <a:pt x="6685026" y="2230628"/>
                </a:lnTo>
                <a:lnTo>
                  <a:pt x="6673723" y="2252980"/>
                </a:lnTo>
                <a:lnTo>
                  <a:pt x="6673723" y="2275332"/>
                </a:lnTo>
                <a:lnTo>
                  <a:pt x="6652006" y="2319655"/>
                </a:lnTo>
                <a:lnTo>
                  <a:pt x="6595999" y="2399919"/>
                </a:lnTo>
                <a:lnTo>
                  <a:pt x="6485001" y="2475738"/>
                </a:lnTo>
                <a:lnTo>
                  <a:pt x="6428993" y="2511425"/>
                </a:lnTo>
                <a:lnTo>
                  <a:pt x="6272657" y="2574036"/>
                </a:lnTo>
                <a:lnTo>
                  <a:pt x="6094349" y="2618486"/>
                </a:lnTo>
                <a:lnTo>
                  <a:pt x="5993892" y="2640838"/>
                </a:lnTo>
                <a:lnTo>
                  <a:pt x="5793740" y="2663317"/>
                </a:lnTo>
                <a:lnTo>
                  <a:pt x="5681980" y="2671952"/>
                </a:lnTo>
                <a:lnTo>
                  <a:pt x="5626862" y="2671952"/>
                </a:lnTo>
                <a:lnTo>
                  <a:pt x="5570855" y="2676525"/>
                </a:lnTo>
                <a:lnTo>
                  <a:pt x="1114171" y="2676525"/>
                </a:lnTo>
                <a:lnTo>
                  <a:pt x="1046861" y="2671952"/>
                </a:lnTo>
                <a:lnTo>
                  <a:pt x="991997" y="2671952"/>
                </a:lnTo>
                <a:lnTo>
                  <a:pt x="879983" y="2663317"/>
                </a:lnTo>
                <a:lnTo>
                  <a:pt x="679958" y="2640838"/>
                </a:lnTo>
                <a:lnTo>
                  <a:pt x="490220" y="2596007"/>
                </a:lnTo>
                <a:lnTo>
                  <a:pt x="401193" y="2574036"/>
                </a:lnTo>
                <a:lnTo>
                  <a:pt x="245491" y="2511425"/>
                </a:lnTo>
                <a:lnTo>
                  <a:pt x="133731" y="2440051"/>
                </a:lnTo>
                <a:lnTo>
                  <a:pt x="77851" y="2399919"/>
                </a:lnTo>
                <a:lnTo>
                  <a:pt x="22733" y="2319655"/>
                </a:lnTo>
                <a:lnTo>
                  <a:pt x="0" y="2275332"/>
                </a:lnTo>
                <a:lnTo>
                  <a:pt x="0" y="397129"/>
                </a:lnTo>
                <a:lnTo>
                  <a:pt x="22733" y="352298"/>
                </a:lnTo>
                <a:lnTo>
                  <a:pt x="77851" y="272161"/>
                </a:lnTo>
                <a:lnTo>
                  <a:pt x="189611" y="196342"/>
                </a:lnTo>
                <a:lnTo>
                  <a:pt x="245491" y="160528"/>
                </a:lnTo>
                <a:lnTo>
                  <a:pt x="401193" y="97917"/>
                </a:lnTo>
                <a:lnTo>
                  <a:pt x="579374" y="53594"/>
                </a:lnTo>
                <a:lnTo>
                  <a:pt x="679958" y="31115"/>
                </a:lnTo>
                <a:lnTo>
                  <a:pt x="879983" y="9017"/>
                </a:lnTo>
                <a:lnTo>
                  <a:pt x="991997" y="0"/>
                </a:lnTo>
                <a:close/>
              </a:path>
            </a:pathLst>
          </a:custGeom>
          <a:solidFill>
            <a:srgbClr val="AFEEEE">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03200" y="1028700"/>
            <a:ext cx="6705600" cy="877163"/>
          </a:xfrm>
          <a:prstGeom prst="rect">
            <a:avLst/>
          </a:prstGeom>
          <a:noFill/>
        </p:spPr>
        <p:txBody>
          <a:bodyPr vert="horz" rtlCol="0">
            <a:spAutoFit/>
          </a:bodyPr>
          <a:lstStyle/>
          <a:p>
            <a:pPr algn="ctr"/>
            <a:r>
              <a:rPr lang="en-GB" sz="1700" b="1" smtClean="0">
                <a:solidFill>
                  <a:srgbClr val="000000"/>
                </a:solidFill>
                <a:latin typeface="Century Gothic - 28"/>
              </a:rPr>
              <a:t>Before the Romans came, very few  ​people could read or write in Britain.  ​Instead, information was usually  ​passed from person to person by  ​word of mouth.</a:t>
            </a:r>
            <a:endParaRPr lang="en-GB" sz="1700" b="1">
              <a:solidFill>
                <a:srgbClr val="000000"/>
              </a:solidFill>
              <a:latin typeface="Century Gothic - 28"/>
            </a:endParaRPr>
          </a:p>
        </p:txBody>
      </p:sp>
      <p:sp>
        <p:nvSpPr>
          <p:cNvPr id="6" name="Freeform 5"/>
          <p:cNvSpPr/>
          <p:nvPr/>
        </p:nvSpPr>
        <p:spPr>
          <a:xfrm>
            <a:off x="2698877" y="3516757"/>
            <a:ext cx="7223380" cy="3497200"/>
          </a:xfrm>
          <a:custGeom>
            <a:avLst/>
            <a:gdLst/>
            <a:ahLst/>
            <a:cxnLst/>
            <a:rect l="0" t="0" r="0" b="0"/>
            <a:pathLst>
              <a:path w="7223380" h="3497200">
                <a:moveTo>
                  <a:pt x="1203960" y="0"/>
                </a:moveTo>
                <a:lnTo>
                  <a:pt x="6139432" y="0"/>
                </a:lnTo>
                <a:lnTo>
                  <a:pt x="6260465" y="11684"/>
                </a:lnTo>
                <a:lnTo>
                  <a:pt x="6476745" y="40767"/>
                </a:lnTo>
                <a:lnTo>
                  <a:pt x="6681343" y="99314"/>
                </a:lnTo>
                <a:lnTo>
                  <a:pt x="6777736" y="128016"/>
                </a:lnTo>
                <a:lnTo>
                  <a:pt x="6946773" y="209804"/>
                </a:lnTo>
                <a:lnTo>
                  <a:pt x="7066534" y="302895"/>
                </a:lnTo>
                <a:lnTo>
                  <a:pt x="7126986" y="355600"/>
                </a:lnTo>
                <a:lnTo>
                  <a:pt x="7187692" y="460375"/>
                </a:lnTo>
                <a:lnTo>
                  <a:pt x="7211187" y="518922"/>
                </a:lnTo>
                <a:lnTo>
                  <a:pt x="7211187" y="547624"/>
                </a:lnTo>
                <a:lnTo>
                  <a:pt x="7223379" y="582803"/>
                </a:lnTo>
                <a:lnTo>
                  <a:pt x="7223379" y="2914269"/>
                </a:lnTo>
                <a:lnTo>
                  <a:pt x="7211187" y="2943479"/>
                </a:lnTo>
                <a:lnTo>
                  <a:pt x="7211187" y="2972943"/>
                </a:lnTo>
                <a:lnTo>
                  <a:pt x="7187692" y="3030728"/>
                </a:lnTo>
                <a:lnTo>
                  <a:pt x="7126986" y="3135503"/>
                </a:lnTo>
                <a:lnTo>
                  <a:pt x="7007225" y="3234563"/>
                </a:lnTo>
                <a:lnTo>
                  <a:pt x="6946773" y="3281172"/>
                </a:lnTo>
                <a:lnTo>
                  <a:pt x="6777736" y="3363087"/>
                </a:lnTo>
                <a:lnTo>
                  <a:pt x="6585204" y="3421126"/>
                </a:lnTo>
                <a:lnTo>
                  <a:pt x="6476745" y="3450336"/>
                </a:lnTo>
                <a:lnTo>
                  <a:pt x="6260465" y="3479673"/>
                </a:lnTo>
                <a:lnTo>
                  <a:pt x="6139432" y="3491103"/>
                </a:lnTo>
                <a:lnTo>
                  <a:pt x="6079998" y="3491103"/>
                </a:lnTo>
                <a:lnTo>
                  <a:pt x="6019545" y="3497199"/>
                </a:lnTo>
                <a:lnTo>
                  <a:pt x="1203960" y="3497199"/>
                </a:lnTo>
                <a:lnTo>
                  <a:pt x="1131189" y="3491103"/>
                </a:lnTo>
                <a:lnTo>
                  <a:pt x="1071880" y="3491103"/>
                </a:lnTo>
                <a:lnTo>
                  <a:pt x="950849" y="3479673"/>
                </a:lnTo>
                <a:lnTo>
                  <a:pt x="734695" y="3450336"/>
                </a:lnTo>
                <a:lnTo>
                  <a:pt x="529717" y="3391789"/>
                </a:lnTo>
                <a:lnTo>
                  <a:pt x="433451" y="3363087"/>
                </a:lnTo>
                <a:lnTo>
                  <a:pt x="265303" y="3281172"/>
                </a:lnTo>
                <a:lnTo>
                  <a:pt x="144399" y="3188081"/>
                </a:lnTo>
                <a:lnTo>
                  <a:pt x="84201" y="3135503"/>
                </a:lnTo>
                <a:lnTo>
                  <a:pt x="24511" y="3030728"/>
                </a:lnTo>
                <a:lnTo>
                  <a:pt x="0" y="2972943"/>
                </a:lnTo>
                <a:lnTo>
                  <a:pt x="0" y="518922"/>
                </a:lnTo>
                <a:lnTo>
                  <a:pt x="24511" y="460375"/>
                </a:lnTo>
                <a:lnTo>
                  <a:pt x="84201" y="355600"/>
                </a:lnTo>
                <a:lnTo>
                  <a:pt x="204851" y="256540"/>
                </a:lnTo>
                <a:lnTo>
                  <a:pt x="265303" y="209804"/>
                </a:lnTo>
                <a:lnTo>
                  <a:pt x="433451" y="128016"/>
                </a:lnTo>
                <a:lnTo>
                  <a:pt x="626110" y="69977"/>
                </a:lnTo>
                <a:lnTo>
                  <a:pt x="734695" y="40767"/>
                </a:lnTo>
                <a:lnTo>
                  <a:pt x="950849" y="11684"/>
                </a:lnTo>
                <a:lnTo>
                  <a:pt x="1071880" y="0"/>
                </a:lnTo>
                <a:close/>
              </a:path>
            </a:pathLst>
          </a:custGeom>
          <a:solidFill>
            <a:srgbClr val="FF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692400" y="3683000"/>
            <a:ext cx="7213600" cy="1246495"/>
          </a:xfrm>
          <a:prstGeom prst="rect">
            <a:avLst/>
          </a:prstGeom>
          <a:noFill/>
        </p:spPr>
        <p:txBody>
          <a:bodyPr vert="horz" rtlCol="0">
            <a:spAutoFit/>
          </a:bodyPr>
          <a:lstStyle/>
          <a:p>
            <a:pPr algn="ctr"/>
            <a:r>
              <a:rPr lang="en-GB" sz="1500" b="1" smtClean="0">
                <a:solidFill>
                  <a:srgbClr val="000000"/>
                </a:solidFill>
                <a:latin typeface="Century Gothic - 25"/>
              </a:rPr>
              <a:t>The Romans wrote down their history, their  ​literature and their laws. Their language was  ​called Latin, and it wasn’t long before some  ​people in Britain started to use it too.  ​However, it only really caught on in the new  ​Roman towns - most people living in the  ​countryside stuck to their old Celtic  ​language.</a:t>
            </a:r>
            <a:endParaRPr lang="en-GB" sz="1500" b="1">
              <a:solidFill>
                <a:srgbClr val="000000"/>
              </a:solidFill>
              <a:latin typeface="Century Gothic - 25"/>
            </a:endParaRPr>
          </a:p>
        </p:txBody>
      </p:sp>
      <p:grpSp>
        <p:nvGrpSpPr>
          <p:cNvPr id="11" name="Group 10"/>
          <p:cNvGrpSpPr/>
          <p:nvPr/>
        </p:nvGrpSpPr>
        <p:grpSpPr>
          <a:xfrm>
            <a:off x="2343150" y="3509137"/>
            <a:ext cx="7711822" cy="3590672"/>
            <a:chOff x="2343150" y="3509137"/>
            <a:chExt cx="7711822" cy="3590672"/>
          </a:xfrm>
        </p:grpSpPr>
        <p:sp>
          <p:nvSpPr>
            <p:cNvPr id="8" name="Freeform 7"/>
            <p:cNvSpPr/>
            <p:nvPr/>
          </p:nvSpPr>
          <p:spPr>
            <a:xfrm>
              <a:off x="2343150" y="3509137"/>
              <a:ext cx="7711822" cy="3590672"/>
            </a:xfrm>
            <a:custGeom>
              <a:avLst/>
              <a:gdLst/>
              <a:ahLst/>
              <a:cxnLst/>
              <a:rect l="0" t="0" r="0" b="0"/>
              <a:pathLst>
                <a:path w="7711822" h="3590672">
                  <a:moveTo>
                    <a:pt x="0" y="0"/>
                  </a:moveTo>
                  <a:lnTo>
                    <a:pt x="7711821" y="0"/>
                  </a:lnTo>
                  <a:lnTo>
                    <a:pt x="7711821" y="3590671"/>
                  </a:lnTo>
                  <a:lnTo>
                    <a:pt x="0" y="3590671"/>
                  </a:lnTo>
                  <a:close/>
                </a:path>
              </a:pathLst>
            </a:custGeom>
            <a:solidFill>
              <a:srgbClr val="7FFFD4"/>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8"/>
            <p:cNvSpPr/>
            <p:nvPr/>
          </p:nvSpPr>
          <p:spPr>
            <a:xfrm>
              <a:off x="2945003" y="3723259"/>
              <a:ext cx="6814186" cy="3233675"/>
            </a:xfrm>
            <a:custGeom>
              <a:avLst/>
              <a:gdLst/>
              <a:ahLst/>
              <a:cxnLst/>
              <a:rect l="0" t="0" r="0" b="0"/>
              <a:pathLst>
                <a:path w="6814186" h="3233675">
                  <a:moveTo>
                    <a:pt x="251079" y="623189"/>
                  </a:moveTo>
                  <a:lnTo>
                    <a:pt x="465836" y="492633"/>
                  </a:lnTo>
                  <a:lnTo>
                    <a:pt x="780415" y="369316"/>
                  </a:lnTo>
                  <a:lnTo>
                    <a:pt x="1215390" y="243078"/>
                  </a:lnTo>
                  <a:lnTo>
                    <a:pt x="1739900" y="144526"/>
                  </a:lnTo>
                  <a:lnTo>
                    <a:pt x="2221611" y="82550"/>
                  </a:lnTo>
                  <a:lnTo>
                    <a:pt x="2808732" y="29083"/>
                  </a:lnTo>
                  <a:lnTo>
                    <a:pt x="3414522" y="2159"/>
                  </a:lnTo>
                  <a:lnTo>
                    <a:pt x="3899916" y="0"/>
                  </a:lnTo>
                  <a:lnTo>
                    <a:pt x="4524375" y="15621"/>
                  </a:lnTo>
                  <a:lnTo>
                    <a:pt x="4980813" y="60325"/>
                  </a:lnTo>
                  <a:lnTo>
                    <a:pt x="5508244" y="141986"/>
                  </a:lnTo>
                  <a:lnTo>
                    <a:pt x="6034786" y="291719"/>
                  </a:lnTo>
                  <a:lnTo>
                    <a:pt x="6281166" y="395859"/>
                  </a:lnTo>
                  <a:lnTo>
                    <a:pt x="6477127" y="504825"/>
                  </a:lnTo>
                  <a:lnTo>
                    <a:pt x="6633083" y="631952"/>
                  </a:lnTo>
                  <a:lnTo>
                    <a:pt x="6750685" y="777748"/>
                  </a:lnTo>
                  <a:lnTo>
                    <a:pt x="6814185" y="980440"/>
                  </a:lnTo>
                  <a:lnTo>
                    <a:pt x="6797294" y="1146683"/>
                  </a:lnTo>
                  <a:lnTo>
                    <a:pt x="6704965" y="1346327"/>
                  </a:lnTo>
                  <a:lnTo>
                    <a:pt x="6552819" y="1491234"/>
                  </a:lnTo>
                  <a:lnTo>
                    <a:pt x="6364224" y="1615821"/>
                  </a:lnTo>
                  <a:lnTo>
                    <a:pt x="6152388" y="1715135"/>
                  </a:lnTo>
                  <a:lnTo>
                    <a:pt x="5859272" y="1824990"/>
                  </a:lnTo>
                  <a:lnTo>
                    <a:pt x="5496179" y="1899666"/>
                  </a:lnTo>
                  <a:lnTo>
                    <a:pt x="5120005" y="1943862"/>
                  </a:lnTo>
                  <a:lnTo>
                    <a:pt x="4710176" y="1960753"/>
                  </a:lnTo>
                  <a:lnTo>
                    <a:pt x="4722368" y="2139569"/>
                  </a:lnTo>
                  <a:lnTo>
                    <a:pt x="4641088" y="2321433"/>
                  </a:lnTo>
                  <a:lnTo>
                    <a:pt x="4500118" y="2521966"/>
                  </a:lnTo>
                  <a:lnTo>
                    <a:pt x="4304157" y="2692908"/>
                  </a:lnTo>
                  <a:lnTo>
                    <a:pt x="4002659" y="2900807"/>
                  </a:lnTo>
                  <a:lnTo>
                    <a:pt x="3769233" y="3019679"/>
                  </a:lnTo>
                  <a:lnTo>
                    <a:pt x="3483610" y="3133471"/>
                  </a:lnTo>
                  <a:lnTo>
                    <a:pt x="3150362" y="3233674"/>
                  </a:lnTo>
                  <a:lnTo>
                    <a:pt x="3459353" y="3007995"/>
                  </a:lnTo>
                  <a:lnTo>
                    <a:pt x="3803777" y="2713355"/>
                  </a:lnTo>
                  <a:lnTo>
                    <a:pt x="3932555" y="2547112"/>
                  </a:lnTo>
                  <a:lnTo>
                    <a:pt x="4011041" y="2371725"/>
                  </a:lnTo>
                  <a:lnTo>
                    <a:pt x="4020312" y="2227707"/>
                  </a:lnTo>
                  <a:lnTo>
                    <a:pt x="3970909" y="2100580"/>
                  </a:lnTo>
                  <a:lnTo>
                    <a:pt x="3865372" y="1961642"/>
                  </a:lnTo>
                  <a:lnTo>
                    <a:pt x="3162554" y="1946529"/>
                  </a:lnTo>
                  <a:lnTo>
                    <a:pt x="2613660" y="1916938"/>
                  </a:lnTo>
                  <a:lnTo>
                    <a:pt x="2089023" y="1869186"/>
                  </a:lnTo>
                  <a:lnTo>
                    <a:pt x="1720342" y="1818386"/>
                  </a:lnTo>
                  <a:lnTo>
                    <a:pt x="1315212" y="1742059"/>
                  </a:lnTo>
                  <a:lnTo>
                    <a:pt x="1003427" y="1676146"/>
                  </a:lnTo>
                  <a:lnTo>
                    <a:pt x="659003" y="1564132"/>
                  </a:lnTo>
                  <a:lnTo>
                    <a:pt x="302514" y="1393952"/>
                  </a:lnTo>
                  <a:lnTo>
                    <a:pt x="167132" y="1314196"/>
                  </a:lnTo>
                  <a:lnTo>
                    <a:pt x="68199" y="1225169"/>
                  </a:lnTo>
                  <a:lnTo>
                    <a:pt x="0" y="1113155"/>
                  </a:lnTo>
                  <a:lnTo>
                    <a:pt x="6604" y="972185"/>
                  </a:lnTo>
                  <a:lnTo>
                    <a:pt x="23368" y="864108"/>
                  </a:lnTo>
                  <a:lnTo>
                    <a:pt x="121412" y="734314"/>
                  </a:lnTo>
                  <a:close/>
                </a:path>
              </a:pathLst>
            </a:custGeom>
            <a:solidFill>
              <a:srgbClr val="C0FFFF"/>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695700" y="4152900"/>
              <a:ext cx="6324600" cy="415498"/>
            </a:xfrm>
            <a:prstGeom prst="rect">
              <a:avLst/>
            </a:prstGeom>
            <a:noFill/>
          </p:spPr>
          <p:txBody>
            <a:bodyPr vert="horz" rtlCol="0">
              <a:spAutoFit/>
            </a:bodyPr>
            <a:lstStyle/>
            <a:p>
              <a:pPr algn="ctr"/>
              <a:r>
                <a:rPr lang="en-GB" sz="2100" smtClean="0">
                  <a:solidFill>
                    <a:srgbClr val="000000"/>
                  </a:solidFill>
                  <a:latin typeface="Arial - 36"/>
                </a:rPr>
                <a:t>What language did the  ​Roman's speak?</a:t>
              </a:r>
              <a:endParaRPr lang="en-GB" sz="2100">
                <a:solidFill>
                  <a:srgbClr val="000000"/>
                </a:solidFill>
                <a:latin typeface="Arial - 36"/>
              </a:endParaRPr>
            </a:p>
          </p:txBody>
        </p:sp>
      </p:grpSp>
    </p:spTree>
    <p:extLst>
      <p:ext uri="{BB962C8B-B14F-4D97-AF65-F5344CB8AC3E}">
        <p14:creationId xmlns:p14="http://schemas.microsoft.com/office/powerpoint/2010/main" val="13755121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Language, writing and numbers</a:t>
            </a:r>
            <a:endParaRPr lang="en-GB" sz="2100" b="1">
              <a:solidFill>
                <a:srgbClr val="000000"/>
              </a:solidFill>
              <a:latin typeface="Century Gothic - 35"/>
            </a:endParaRPr>
          </a:p>
        </p:txBody>
      </p:sp>
      <p:sp>
        <p:nvSpPr>
          <p:cNvPr id="4" name="Freeform 3"/>
          <p:cNvSpPr/>
          <p:nvPr/>
        </p:nvSpPr>
        <p:spPr>
          <a:xfrm>
            <a:off x="3397377" y="633857"/>
            <a:ext cx="6685027" cy="2676526"/>
          </a:xfrm>
          <a:custGeom>
            <a:avLst/>
            <a:gdLst/>
            <a:ahLst/>
            <a:cxnLst/>
            <a:rect l="0" t="0" r="0" b="0"/>
            <a:pathLst>
              <a:path w="6685027" h="2676526">
                <a:moveTo>
                  <a:pt x="1114171" y="0"/>
                </a:moveTo>
                <a:lnTo>
                  <a:pt x="5681980" y="0"/>
                </a:lnTo>
                <a:lnTo>
                  <a:pt x="5793740" y="9017"/>
                </a:lnTo>
                <a:lnTo>
                  <a:pt x="5993892" y="31115"/>
                </a:lnTo>
                <a:lnTo>
                  <a:pt x="6183503" y="75946"/>
                </a:lnTo>
                <a:lnTo>
                  <a:pt x="6272657" y="97917"/>
                </a:lnTo>
                <a:lnTo>
                  <a:pt x="6428994" y="160528"/>
                </a:lnTo>
                <a:lnTo>
                  <a:pt x="6540119" y="231902"/>
                </a:lnTo>
                <a:lnTo>
                  <a:pt x="6595999" y="272161"/>
                </a:lnTo>
                <a:lnTo>
                  <a:pt x="6652006" y="352298"/>
                </a:lnTo>
                <a:lnTo>
                  <a:pt x="6673723" y="397129"/>
                </a:lnTo>
                <a:lnTo>
                  <a:pt x="6673723" y="419100"/>
                </a:lnTo>
                <a:lnTo>
                  <a:pt x="6685026" y="446151"/>
                </a:lnTo>
                <a:lnTo>
                  <a:pt x="6685026" y="2230628"/>
                </a:lnTo>
                <a:lnTo>
                  <a:pt x="6673723" y="2252980"/>
                </a:lnTo>
                <a:lnTo>
                  <a:pt x="6673723" y="2275332"/>
                </a:lnTo>
                <a:lnTo>
                  <a:pt x="6652006" y="2319655"/>
                </a:lnTo>
                <a:lnTo>
                  <a:pt x="6595999" y="2399919"/>
                </a:lnTo>
                <a:lnTo>
                  <a:pt x="6485001" y="2475738"/>
                </a:lnTo>
                <a:lnTo>
                  <a:pt x="6428994" y="2511425"/>
                </a:lnTo>
                <a:lnTo>
                  <a:pt x="6272657" y="2574036"/>
                </a:lnTo>
                <a:lnTo>
                  <a:pt x="6094349" y="2618486"/>
                </a:lnTo>
                <a:lnTo>
                  <a:pt x="5993892" y="2640838"/>
                </a:lnTo>
                <a:lnTo>
                  <a:pt x="5793740" y="2663317"/>
                </a:lnTo>
                <a:lnTo>
                  <a:pt x="5681980" y="2671952"/>
                </a:lnTo>
                <a:lnTo>
                  <a:pt x="5626862" y="2671952"/>
                </a:lnTo>
                <a:lnTo>
                  <a:pt x="5570855" y="2676525"/>
                </a:lnTo>
                <a:lnTo>
                  <a:pt x="1114171" y="2676525"/>
                </a:lnTo>
                <a:lnTo>
                  <a:pt x="1046861" y="2671952"/>
                </a:lnTo>
                <a:lnTo>
                  <a:pt x="991997" y="2671952"/>
                </a:lnTo>
                <a:lnTo>
                  <a:pt x="879983" y="2663317"/>
                </a:lnTo>
                <a:lnTo>
                  <a:pt x="679958" y="2640838"/>
                </a:lnTo>
                <a:lnTo>
                  <a:pt x="490220" y="2596007"/>
                </a:lnTo>
                <a:lnTo>
                  <a:pt x="401193" y="2574036"/>
                </a:lnTo>
                <a:lnTo>
                  <a:pt x="245491" y="2511425"/>
                </a:lnTo>
                <a:lnTo>
                  <a:pt x="133731" y="2440051"/>
                </a:lnTo>
                <a:lnTo>
                  <a:pt x="77851" y="2399919"/>
                </a:lnTo>
                <a:lnTo>
                  <a:pt x="22733" y="2319655"/>
                </a:lnTo>
                <a:lnTo>
                  <a:pt x="0" y="2275332"/>
                </a:lnTo>
                <a:lnTo>
                  <a:pt x="0" y="397129"/>
                </a:lnTo>
                <a:lnTo>
                  <a:pt x="22733" y="352298"/>
                </a:lnTo>
                <a:lnTo>
                  <a:pt x="77851" y="272161"/>
                </a:lnTo>
                <a:lnTo>
                  <a:pt x="189611" y="196342"/>
                </a:lnTo>
                <a:lnTo>
                  <a:pt x="245491" y="160528"/>
                </a:lnTo>
                <a:lnTo>
                  <a:pt x="401193" y="97917"/>
                </a:lnTo>
                <a:lnTo>
                  <a:pt x="579374" y="53594"/>
                </a:lnTo>
                <a:lnTo>
                  <a:pt x="679958" y="31115"/>
                </a:lnTo>
                <a:lnTo>
                  <a:pt x="879983" y="9017"/>
                </a:lnTo>
                <a:lnTo>
                  <a:pt x="991997" y="0"/>
                </a:lnTo>
                <a:close/>
              </a:path>
            </a:pathLst>
          </a:custGeom>
          <a:solidFill>
            <a:srgbClr val="FF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390900" y="914400"/>
            <a:ext cx="6731000" cy="877163"/>
          </a:xfrm>
          <a:prstGeom prst="rect">
            <a:avLst/>
          </a:prstGeom>
          <a:noFill/>
        </p:spPr>
        <p:txBody>
          <a:bodyPr vert="horz" rtlCol="0">
            <a:spAutoFit/>
          </a:bodyPr>
          <a:lstStyle/>
          <a:p>
            <a:pPr algn="ctr"/>
            <a:r>
              <a:rPr lang="en-GB" sz="1700" b="1" smtClean="0">
                <a:solidFill>
                  <a:srgbClr val="000000"/>
                </a:solidFill>
                <a:latin typeface="Century Gothic - 28"/>
              </a:rPr>
              <a:t>We've still got lots of words and  ​phrases today that come from Latin.  ​Words like ‘exit’, which means ‘he or  ​she goes out’, and ‘pedestrian’,  ​which means ‘going on foot’.</a:t>
            </a:r>
            <a:endParaRPr lang="en-GB" sz="1700" b="1">
              <a:solidFill>
                <a:srgbClr val="000000"/>
              </a:solidFill>
              <a:latin typeface="Century Gothic - 28"/>
            </a:endParaRPr>
          </a:p>
        </p:txBody>
      </p:sp>
      <p:sp>
        <p:nvSpPr>
          <p:cNvPr id="6" name="Freeform 5"/>
          <p:cNvSpPr/>
          <p:nvPr/>
        </p:nvSpPr>
        <p:spPr>
          <a:xfrm>
            <a:off x="146177" y="3935857"/>
            <a:ext cx="7223380" cy="2455800"/>
          </a:xfrm>
          <a:custGeom>
            <a:avLst/>
            <a:gdLst/>
            <a:ahLst/>
            <a:cxnLst/>
            <a:rect l="0" t="0" r="0" b="0"/>
            <a:pathLst>
              <a:path w="7223380" h="2455800">
                <a:moveTo>
                  <a:pt x="1203960" y="0"/>
                </a:moveTo>
                <a:lnTo>
                  <a:pt x="6139434" y="0"/>
                </a:lnTo>
                <a:lnTo>
                  <a:pt x="6260465" y="8255"/>
                </a:lnTo>
                <a:lnTo>
                  <a:pt x="6476745" y="28575"/>
                </a:lnTo>
                <a:lnTo>
                  <a:pt x="6681343" y="69723"/>
                </a:lnTo>
                <a:lnTo>
                  <a:pt x="6777736" y="89916"/>
                </a:lnTo>
                <a:lnTo>
                  <a:pt x="6946773" y="147320"/>
                </a:lnTo>
                <a:lnTo>
                  <a:pt x="7066534" y="212725"/>
                </a:lnTo>
                <a:lnTo>
                  <a:pt x="7126986" y="249682"/>
                </a:lnTo>
                <a:lnTo>
                  <a:pt x="7187692" y="323342"/>
                </a:lnTo>
                <a:lnTo>
                  <a:pt x="7211187" y="364363"/>
                </a:lnTo>
                <a:lnTo>
                  <a:pt x="7211187" y="384556"/>
                </a:lnTo>
                <a:lnTo>
                  <a:pt x="7223379" y="409194"/>
                </a:lnTo>
                <a:lnTo>
                  <a:pt x="7223379" y="2046478"/>
                </a:lnTo>
                <a:lnTo>
                  <a:pt x="7211187" y="2066925"/>
                </a:lnTo>
                <a:lnTo>
                  <a:pt x="7211187" y="2087626"/>
                </a:lnTo>
                <a:lnTo>
                  <a:pt x="7187692" y="2128266"/>
                </a:lnTo>
                <a:lnTo>
                  <a:pt x="7126986" y="2201799"/>
                </a:lnTo>
                <a:lnTo>
                  <a:pt x="7007225" y="2271395"/>
                </a:lnTo>
                <a:lnTo>
                  <a:pt x="6946773" y="2304033"/>
                </a:lnTo>
                <a:lnTo>
                  <a:pt x="6777736" y="2361565"/>
                </a:lnTo>
                <a:lnTo>
                  <a:pt x="6585204" y="2402332"/>
                </a:lnTo>
                <a:lnTo>
                  <a:pt x="6476745" y="2422906"/>
                </a:lnTo>
                <a:lnTo>
                  <a:pt x="6260465" y="2443480"/>
                </a:lnTo>
                <a:lnTo>
                  <a:pt x="6139434" y="2451481"/>
                </a:lnTo>
                <a:lnTo>
                  <a:pt x="6079998" y="2451481"/>
                </a:lnTo>
                <a:lnTo>
                  <a:pt x="6019545" y="2455799"/>
                </a:lnTo>
                <a:lnTo>
                  <a:pt x="1203960" y="2455799"/>
                </a:lnTo>
                <a:lnTo>
                  <a:pt x="1131189" y="2451481"/>
                </a:lnTo>
                <a:lnTo>
                  <a:pt x="1071880" y="2451481"/>
                </a:lnTo>
                <a:lnTo>
                  <a:pt x="950849" y="2443480"/>
                </a:lnTo>
                <a:lnTo>
                  <a:pt x="734695" y="2422906"/>
                </a:lnTo>
                <a:lnTo>
                  <a:pt x="529717" y="2381758"/>
                </a:lnTo>
                <a:lnTo>
                  <a:pt x="433451" y="2361565"/>
                </a:lnTo>
                <a:lnTo>
                  <a:pt x="265303" y="2304033"/>
                </a:lnTo>
                <a:lnTo>
                  <a:pt x="144399" y="2238756"/>
                </a:lnTo>
                <a:lnTo>
                  <a:pt x="84201" y="2201799"/>
                </a:lnTo>
                <a:lnTo>
                  <a:pt x="24511" y="2128266"/>
                </a:lnTo>
                <a:lnTo>
                  <a:pt x="0" y="2087626"/>
                </a:lnTo>
                <a:lnTo>
                  <a:pt x="0" y="364363"/>
                </a:lnTo>
                <a:lnTo>
                  <a:pt x="24511" y="323342"/>
                </a:lnTo>
                <a:lnTo>
                  <a:pt x="84201" y="249682"/>
                </a:lnTo>
                <a:lnTo>
                  <a:pt x="204851" y="180086"/>
                </a:lnTo>
                <a:lnTo>
                  <a:pt x="265303" y="147320"/>
                </a:lnTo>
                <a:lnTo>
                  <a:pt x="433451" y="89916"/>
                </a:lnTo>
                <a:lnTo>
                  <a:pt x="626110" y="49149"/>
                </a:lnTo>
                <a:lnTo>
                  <a:pt x="734695" y="28575"/>
                </a:lnTo>
                <a:lnTo>
                  <a:pt x="950849" y="8255"/>
                </a:lnTo>
                <a:lnTo>
                  <a:pt x="1071880" y="0"/>
                </a:lnTo>
                <a:close/>
              </a:path>
            </a:pathLst>
          </a:custGeom>
          <a:solidFill>
            <a:srgbClr val="C0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90500" y="4140200"/>
            <a:ext cx="7239000" cy="784830"/>
          </a:xfrm>
          <a:prstGeom prst="rect">
            <a:avLst/>
          </a:prstGeom>
          <a:noFill/>
        </p:spPr>
        <p:txBody>
          <a:bodyPr vert="horz" rtlCol="0">
            <a:spAutoFit/>
          </a:bodyPr>
          <a:lstStyle/>
          <a:p>
            <a:pPr algn="ctr"/>
            <a:r>
              <a:rPr lang="en-GB" sz="1500" b="1" smtClean="0">
                <a:solidFill>
                  <a:srgbClr val="000000"/>
                </a:solidFill>
                <a:latin typeface="Century Gothic - 25"/>
              </a:rPr>
              <a:t>Our coins are based on a Roman design  ​and some of the lettering is in Latin. Written  ​around the edge of some £1 coins is the  ​phrase 'decus et tutamen' which means  ​'glory and protection'.</a:t>
            </a:r>
            <a:endParaRPr lang="en-GB" sz="1500" b="1">
              <a:solidFill>
                <a:srgbClr val="000000"/>
              </a:solidFill>
              <a:latin typeface="Century Gothic - 25"/>
            </a:endParaRPr>
          </a:p>
        </p:txBody>
      </p:sp>
      <p:pic>
        <p:nvPicPr>
          <p:cNvPr id="8" name="Picture 7"/>
          <p:cNvPicPr>
            <a:picLocks/>
          </p:cNvPicPr>
          <p:nvPr/>
        </p:nvPicPr>
        <p:blipFill>
          <a:blip r:embed="rId3">
            <a:extLst>
              <a:ext uri="{28A0092B-C50C-407E-A947-70E740481C1C}">
                <a14:useLocalDpi xmlns:a14="http://schemas.microsoft.com/office/drawing/2010/main" val="0"/>
              </a:ext>
            </a:extLst>
          </a:blip>
          <a:stretch>
            <a:fillRect/>
          </a:stretch>
        </p:blipFill>
        <p:spPr>
          <a:xfrm rot="1148400">
            <a:off x="7023100" y="4533900"/>
            <a:ext cx="3413125" cy="2537587"/>
          </a:xfrm>
          <a:prstGeom prst="rect">
            <a:avLst/>
          </a:prstGeom>
          <a:solidFill>
            <a:scrgbClr r="0" g="0" b="0">
              <a:alpha val="0"/>
            </a:scrgbClr>
          </a:solidFill>
        </p:spPr>
      </p:pic>
      <p:pic>
        <p:nvPicPr>
          <p:cNvPr id="9" name="Picture 8"/>
          <p:cNvPicPr>
            <a:picLocks/>
          </p:cNvPicPr>
          <p:nvPr/>
        </p:nvPicPr>
        <p:blipFill>
          <a:blip r:embed="rId4">
            <a:extLst>
              <a:ext uri="{28A0092B-C50C-407E-A947-70E740481C1C}">
                <a14:useLocalDpi xmlns:a14="http://schemas.microsoft.com/office/drawing/2010/main" val="0"/>
              </a:ext>
            </a:extLst>
          </a:blip>
          <a:stretch>
            <a:fillRect/>
          </a:stretch>
        </p:blipFill>
        <p:spPr>
          <a:xfrm>
            <a:off x="228600" y="647700"/>
            <a:ext cx="1602486" cy="1579626"/>
          </a:xfrm>
          <a:prstGeom prst="rect">
            <a:avLst/>
          </a:prstGeom>
          <a:solidFill>
            <a:scrgbClr r="0" g="0" b="0">
              <a:alpha val="0"/>
            </a:scrgbClr>
          </a:solidFill>
        </p:spPr>
      </p:pic>
      <p:pic>
        <p:nvPicPr>
          <p:cNvPr id="10" name="Picture 9"/>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2044700" y="1498600"/>
            <a:ext cx="1284732" cy="2227580"/>
          </a:xfrm>
          <a:prstGeom prst="rect">
            <a:avLst/>
          </a:prstGeom>
          <a:solidFill>
            <a:scrgbClr r="0" g="0" b="0">
              <a:alpha val="0"/>
            </a:scrgbClr>
          </a:solidFill>
        </p:spPr>
      </p:pic>
    </p:spTree>
    <p:extLst>
      <p:ext uri="{BB962C8B-B14F-4D97-AF65-F5344CB8AC3E}">
        <p14:creationId xmlns:p14="http://schemas.microsoft.com/office/powerpoint/2010/main" val="4274829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Technology</a:t>
            </a:r>
            <a:endParaRPr lang="en-GB" sz="2100" b="1">
              <a:solidFill>
                <a:srgbClr val="000000"/>
              </a:solidFill>
              <a:latin typeface="Century Gothic - 35"/>
            </a:endParaRPr>
          </a:p>
        </p:txBody>
      </p:sp>
      <p:sp>
        <p:nvSpPr>
          <p:cNvPr id="4" name="Freeform 3"/>
          <p:cNvSpPr/>
          <p:nvPr/>
        </p:nvSpPr>
        <p:spPr>
          <a:xfrm>
            <a:off x="5632577" y="75057"/>
            <a:ext cx="4472687" cy="5585207"/>
          </a:xfrm>
          <a:custGeom>
            <a:avLst/>
            <a:gdLst/>
            <a:ahLst/>
            <a:cxnLst/>
            <a:rect l="0" t="0" r="0" b="0"/>
            <a:pathLst>
              <a:path w="4472687" h="5585207">
                <a:moveTo>
                  <a:pt x="745490" y="0"/>
                </a:moveTo>
                <a:lnTo>
                  <a:pt x="3801491" y="0"/>
                </a:lnTo>
                <a:lnTo>
                  <a:pt x="3876421" y="18796"/>
                </a:lnTo>
                <a:lnTo>
                  <a:pt x="4010406" y="65024"/>
                </a:lnTo>
                <a:lnTo>
                  <a:pt x="4137025" y="158623"/>
                </a:lnTo>
                <a:lnTo>
                  <a:pt x="4196715" y="204470"/>
                </a:lnTo>
                <a:lnTo>
                  <a:pt x="4301363" y="335026"/>
                </a:lnTo>
                <a:lnTo>
                  <a:pt x="4375531" y="483743"/>
                </a:lnTo>
                <a:lnTo>
                  <a:pt x="4412996" y="567817"/>
                </a:lnTo>
                <a:lnTo>
                  <a:pt x="4450588" y="735330"/>
                </a:lnTo>
                <a:lnTo>
                  <a:pt x="4465066" y="828675"/>
                </a:lnTo>
                <a:lnTo>
                  <a:pt x="4465066" y="874649"/>
                </a:lnTo>
                <a:lnTo>
                  <a:pt x="4472686" y="930656"/>
                </a:lnTo>
                <a:lnTo>
                  <a:pt x="4472686" y="4654296"/>
                </a:lnTo>
                <a:lnTo>
                  <a:pt x="4465066" y="4700778"/>
                </a:lnTo>
                <a:lnTo>
                  <a:pt x="4465066" y="4747895"/>
                </a:lnTo>
                <a:lnTo>
                  <a:pt x="4450588" y="4840351"/>
                </a:lnTo>
                <a:lnTo>
                  <a:pt x="4412996" y="5007483"/>
                </a:lnTo>
                <a:lnTo>
                  <a:pt x="4338828" y="5165852"/>
                </a:lnTo>
                <a:lnTo>
                  <a:pt x="4301363" y="5240020"/>
                </a:lnTo>
                <a:lnTo>
                  <a:pt x="4196715" y="5370830"/>
                </a:lnTo>
                <a:lnTo>
                  <a:pt x="4077462" y="5463540"/>
                </a:lnTo>
                <a:lnTo>
                  <a:pt x="4010406" y="5510403"/>
                </a:lnTo>
                <a:lnTo>
                  <a:pt x="3876421" y="5557139"/>
                </a:lnTo>
                <a:lnTo>
                  <a:pt x="3801491" y="5575427"/>
                </a:lnTo>
                <a:lnTo>
                  <a:pt x="3764661" y="5575427"/>
                </a:lnTo>
                <a:lnTo>
                  <a:pt x="3727323" y="5585206"/>
                </a:lnTo>
                <a:lnTo>
                  <a:pt x="745490" y="5585206"/>
                </a:lnTo>
                <a:lnTo>
                  <a:pt x="700405" y="5575427"/>
                </a:lnTo>
                <a:lnTo>
                  <a:pt x="663702" y="5575427"/>
                </a:lnTo>
                <a:lnTo>
                  <a:pt x="588772" y="5557139"/>
                </a:lnTo>
                <a:lnTo>
                  <a:pt x="454914" y="5510403"/>
                </a:lnTo>
                <a:lnTo>
                  <a:pt x="328041" y="5416804"/>
                </a:lnTo>
                <a:lnTo>
                  <a:pt x="268351" y="5370830"/>
                </a:lnTo>
                <a:lnTo>
                  <a:pt x="164338" y="5240020"/>
                </a:lnTo>
                <a:lnTo>
                  <a:pt x="89408" y="5091557"/>
                </a:lnTo>
                <a:lnTo>
                  <a:pt x="52197" y="5007483"/>
                </a:lnTo>
                <a:lnTo>
                  <a:pt x="15240" y="4840351"/>
                </a:lnTo>
                <a:lnTo>
                  <a:pt x="0" y="4747895"/>
                </a:lnTo>
                <a:lnTo>
                  <a:pt x="0" y="828675"/>
                </a:lnTo>
                <a:lnTo>
                  <a:pt x="15240" y="735330"/>
                </a:lnTo>
                <a:lnTo>
                  <a:pt x="52197" y="567817"/>
                </a:lnTo>
                <a:lnTo>
                  <a:pt x="126873" y="409575"/>
                </a:lnTo>
                <a:lnTo>
                  <a:pt x="164338" y="335026"/>
                </a:lnTo>
                <a:lnTo>
                  <a:pt x="268351" y="204470"/>
                </a:lnTo>
                <a:lnTo>
                  <a:pt x="387731" y="111760"/>
                </a:lnTo>
                <a:lnTo>
                  <a:pt x="454914" y="65024"/>
                </a:lnTo>
                <a:lnTo>
                  <a:pt x="588772" y="18796"/>
                </a:lnTo>
                <a:lnTo>
                  <a:pt x="663702" y="0"/>
                </a:lnTo>
                <a:close/>
              </a:path>
            </a:pathLst>
          </a:custGeom>
          <a:solidFill>
            <a:srgbClr val="C0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854700" y="203200"/>
            <a:ext cx="4191000" cy="2400657"/>
          </a:xfrm>
          <a:prstGeom prst="rect">
            <a:avLst/>
          </a:prstGeom>
          <a:noFill/>
        </p:spPr>
        <p:txBody>
          <a:bodyPr vert="horz" rtlCol="0">
            <a:spAutoFit/>
          </a:bodyPr>
          <a:lstStyle/>
          <a:p>
            <a:r>
              <a:rPr lang="en-GB" sz="1500" b="1" smtClean="0">
                <a:solidFill>
                  <a:srgbClr val="000000"/>
                </a:solidFill>
                <a:latin typeface="Century Gothic - 26"/>
              </a:rPr>
              <a:t>Although they didn’t  ​invent the arch, the  ​Romans were the first  ​people to build arches  ​into big buildings and  ​aqueducts. Romans used  ​aqueducts to supply towns with water from  ​springs, rivers or lakes.  ​Aqueducts were like a  ​bridge with a stone  ​channel to carry water  ​on top.</a:t>
            </a:r>
          </a:p>
          <a:p>
            <a:endParaRPr lang="en-GB" sz="1500" b="1" smtClean="0">
              <a:solidFill>
                <a:srgbClr val="000000"/>
              </a:solidFill>
              <a:latin typeface="Century Gothic - 26"/>
            </a:endParaRPr>
          </a:p>
          <a:p>
            <a:endParaRPr lang="en-GB" sz="1500" b="1">
              <a:solidFill>
                <a:srgbClr val="000000"/>
              </a:solidFill>
              <a:latin typeface="Century Gothic - 26"/>
            </a:endParaRPr>
          </a:p>
        </p:txBody>
      </p:sp>
      <p:pic>
        <p:nvPicPr>
          <p:cNvPr id="6" name="Picture 5"/>
          <p:cNvPicPr>
            <a:picLocks/>
          </p:cNvPicPr>
          <p:nvPr/>
        </p:nvPicPr>
        <p:blipFill>
          <a:blip r:embed="rId3">
            <a:extLst>
              <a:ext uri="{28A0092B-C50C-407E-A947-70E740481C1C}">
                <a14:useLocalDpi xmlns:a14="http://schemas.microsoft.com/office/drawing/2010/main" val="0"/>
              </a:ext>
            </a:extLst>
          </a:blip>
          <a:stretch>
            <a:fillRect/>
          </a:stretch>
        </p:blipFill>
        <p:spPr>
          <a:xfrm>
            <a:off x="76200" y="1422400"/>
            <a:ext cx="5455666" cy="4112133"/>
          </a:xfrm>
          <a:prstGeom prst="rect">
            <a:avLst/>
          </a:prstGeom>
          <a:solidFill>
            <a:scrgbClr r="0" g="0" b="0">
              <a:alpha val="0"/>
            </a:scrgbClr>
          </a:solidFill>
        </p:spPr>
      </p:pic>
      <p:grpSp>
        <p:nvGrpSpPr>
          <p:cNvPr id="10" name="Group 9"/>
          <p:cNvGrpSpPr/>
          <p:nvPr/>
        </p:nvGrpSpPr>
        <p:grpSpPr>
          <a:xfrm>
            <a:off x="5005578" y="51054"/>
            <a:ext cx="5131055" cy="5742941"/>
            <a:chOff x="5005578" y="51054"/>
            <a:chExt cx="5131055" cy="5742941"/>
          </a:xfrm>
        </p:grpSpPr>
        <p:sp>
          <p:nvSpPr>
            <p:cNvPr id="7" name="Freeform 6"/>
            <p:cNvSpPr/>
            <p:nvPr/>
          </p:nvSpPr>
          <p:spPr>
            <a:xfrm>
              <a:off x="5352415" y="51054"/>
              <a:ext cx="4784218" cy="5742941"/>
            </a:xfrm>
            <a:custGeom>
              <a:avLst/>
              <a:gdLst/>
              <a:ahLst/>
              <a:cxnLst/>
              <a:rect l="0" t="0" r="0" b="0"/>
              <a:pathLst>
                <a:path w="4784218" h="5742941">
                  <a:moveTo>
                    <a:pt x="0" y="0"/>
                  </a:moveTo>
                  <a:lnTo>
                    <a:pt x="4784217" y="0"/>
                  </a:lnTo>
                  <a:lnTo>
                    <a:pt x="4784217" y="5742940"/>
                  </a:lnTo>
                  <a:lnTo>
                    <a:pt x="0" y="5742940"/>
                  </a:lnTo>
                  <a:close/>
                </a:path>
              </a:pathLst>
            </a:custGeom>
            <a:solidFill>
              <a:srgbClr val="7FFFD4"/>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p:cNvCxnSpPr/>
            <p:nvPr/>
          </p:nvCxnSpPr>
          <p:spPr>
            <a:xfrm flipH="1">
              <a:off x="5005578" y="1142492"/>
              <a:ext cx="479425" cy="520192"/>
            </a:xfrm>
            <a:prstGeom prst="line">
              <a:avLst/>
            </a:prstGeom>
            <a:ln w="38100" cap="flat" cmpd="sng" algn="ctr">
              <a:solidFill>
                <a:srgbClr val="000000"/>
              </a:solidFill>
              <a:prstDash val="solid"/>
              <a:miter lim="800000"/>
              <a:headEnd type="oval" w="med" len="sm"/>
              <a:tailEnd type="triangle" w="med" len="sm"/>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972300" y="863600"/>
              <a:ext cx="1320800" cy="1061829"/>
            </a:xfrm>
            <a:prstGeom prst="rect">
              <a:avLst/>
            </a:prstGeom>
            <a:noFill/>
          </p:spPr>
          <p:txBody>
            <a:bodyPr vert="horz" rtlCol="0">
              <a:spAutoFit/>
            </a:bodyPr>
            <a:lstStyle/>
            <a:p>
              <a:pPr algn="ctr"/>
              <a:r>
                <a:rPr lang="en-GB" sz="2100" smtClean="0">
                  <a:solidFill>
                    <a:srgbClr val="000000"/>
                  </a:solidFill>
                  <a:latin typeface="Arial - 35"/>
                </a:rPr>
                <a:t>What </a:t>
              </a:r>
            </a:p>
            <a:p>
              <a:pPr algn="ctr"/>
              <a:r>
                <a:rPr lang="en-GB" sz="2100" smtClean="0">
                  <a:solidFill>
                    <a:srgbClr val="000000"/>
                  </a:solidFill>
                  <a:latin typeface="Arial - 35"/>
                </a:rPr>
                <a:t>is </a:t>
              </a:r>
            </a:p>
            <a:p>
              <a:pPr algn="ctr"/>
              <a:r>
                <a:rPr lang="en-GB" sz="2100" smtClean="0">
                  <a:solidFill>
                    <a:srgbClr val="000000"/>
                  </a:solidFill>
                  <a:latin typeface="Arial - 35"/>
                </a:rPr>
                <a:t>this?</a:t>
              </a:r>
              <a:endParaRPr lang="en-GB" sz="2100">
                <a:solidFill>
                  <a:srgbClr val="000000"/>
                </a:solidFill>
                <a:latin typeface="Arial - 35"/>
              </a:endParaRPr>
            </a:p>
          </p:txBody>
        </p:sp>
      </p:grpSp>
    </p:spTree>
    <p:extLst>
      <p:ext uri="{BB962C8B-B14F-4D97-AF65-F5344CB8AC3E}">
        <p14:creationId xmlns:p14="http://schemas.microsoft.com/office/powerpoint/2010/main" val="3525769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Technology</a:t>
            </a:r>
            <a:endParaRPr lang="en-GB" sz="2100" b="1">
              <a:solidFill>
                <a:srgbClr val="000000"/>
              </a:solidFill>
              <a:latin typeface="Century Gothic - 35"/>
            </a:endParaRPr>
          </a:p>
        </p:txBody>
      </p:sp>
      <p:sp>
        <p:nvSpPr>
          <p:cNvPr id="4" name="Freeform 3"/>
          <p:cNvSpPr/>
          <p:nvPr/>
        </p:nvSpPr>
        <p:spPr>
          <a:xfrm>
            <a:off x="5632577" y="75057"/>
            <a:ext cx="4472687" cy="5585207"/>
          </a:xfrm>
          <a:custGeom>
            <a:avLst/>
            <a:gdLst/>
            <a:ahLst/>
            <a:cxnLst/>
            <a:rect l="0" t="0" r="0" b="0"/>
            <a:pathLst>
              <a:path w="4472687" h="5585207">
                <a:moveTo>
                  <a:pt x="745490" y="0"/>
                </a:moveTo>
                <a:lnTo>
                  <a:pt x="3801491" y="0"/>
                </a:lnTo>
                <a:lnTo>
                  <a:pt x="3876421" y="18796"/>
                </a:lnTo>
                <a:lnTo>
                  <a:pt x="4010406" y="65024"/>
                </a:lnTo>
                <a:lnTo>
                  <a:pt x="4137025" y="158623"/>
                </a:lnTo>
                <a:lnTo>
                  <a:pt x="4196715" y="204470"/>
                </a:lnTo>
                <a:lnTo>
                  <a:pt x="4301363" y="335026"/>
                </a:lnTo>
                <a:lnTo>
                  <a:pt x="4375531" y="483743"/>
                </a:lnTo>
                <a:lnTo>
                  <a:pt x="4412996" y="567817"/>
                </a:lnTo>
                <a:lnTo>
                  <a:pt x="4450588" y="735330"/>
                </a:lnTo>
                <a:lnTo>
                  <a:pt x="4465066" y="828675"/>
                </a:lnTo>
                <a:lnTo>
                  <a:pt x="4465066" y="874649"/>
                </a:lnTo>
                <a:lnTo>
                  <a:pt x="4472686" y="930656"/>
                </a:lnTo>
                <a:lnTo>
                  <a:pt x="4472686" y="4654296"/>
                </a:lnTo>
                <a:lnTo>
                  <a:pt x="4465066" y="4700778"/>
                </a:lnTo>
                <a:lnTo>
                  <a:pt x="4465066" y="4747895"/>
                </a:lnTo>
                <a:lnTo>
                  <a:pt x="4450588" y="4840351"/>
                </a:lnTo>
                <a:lnTo>
                  <a:pt x="4412996" y="5007483"/>
                </a:lnTo>
                <a:lnTo>
                  <a:pt x="4338828" y="5165852"/>
                </a:lnTo>
                <a:lnTo>
                  <a:pt x="4301363" y="5240020"/>
                </a:lnTo>
                <a:lnTo>
                  <a:pt x="4196715" y="5370830"/>
                </a:lnTo>
                <a:lnTo>
                  <a:pt x="4077462" y="5463540"/>
                </a:lnTo>
                <a:lnTo>
                  <a:pt x="4010406" y="5510403"/>
                </a:lnTo>
                <a:lnTo>
                  <a:pt x="3876421" y="5557139"/>
                </a:lnTo>
                <a:lnTo>
                  <a:pt x="3801491" y="5575427"/>
                </a:lnTo>
                <a:lnTo>
                  <a:pt x="3764661" y="5575427"/>
                </a:lnTo>
                <a:lnTo>
                  <a:pt x="3727323" y="5585206"/>
                </a:lnTo>
                <a:lnTo>
                  <a:pt x="745490" y="5585206"/>
                </a:lnTo>
                <a:lnTo>
                  <a:pt x="700405" y="5575427"/>
                </a:lnTo>
                <a:lnTo>
                  <a:pt x="663702" y="5575427"/>
                </a:lnTo>
                <a:lnTo>
                  <a:pt x="588772" y="5557139"/>
                </a:lnTo>
                <a:lnTo>
                  <a:pt x="454914" y="5510403"/>
                </a:lnTo>
                <a:lnTo>
                  <a:pt x="328041" y="5416804"/>
                </a:lnTo>
                <a:lnTo>
                  <a:pt x="268351" y="5370830"/>
                </a:lnTo>
                <a:lnTo>
                  <a:pt x="164338" y="5240020"/>
                </a:lnTo>
                <a:lnTo>
                  <a:pt x="89408" y="5091557"/>
                </a:lnTo>
                <a:lnTo>
                  <a:pt x="52197" y="5007483"/>
                </a:lnTo>
                <a:lnTo>
                  <a:pt x="15240" y="4840351"/>
                </a:lnTo>
                <a:lnTo>
                  <a:pt x="0" y="4747895"/>
                </a:lnTo>
                <a:lnTo>
                  <a:pt x="0" y="828675"/>
                </a:lnTo>
                <a:lnTo>
                  <a:pt x="15240" y="735330"/>
                </a:lnTo>
                <a:lnTo>
                  <a:pt x="52197" y="567817"/>
                </a:lnTo>
                <a:lnTo>
                  <a:pt x="126873" y="409575"/>
                </a:lnTo>
                <a:lnTo>
                  <a:pt x="164338" y="335026"/>
                </a:lnTo>
                <a:lnTo>
                  <a:pt x="268351" y="204470"/>
                </a:lnTo>
                <a:lnTo>
                  <a:pt x="387731" y="111760"/>
                </a:lnTo>
                <a:lnTo>
                  <a:pt x="454914" y="65024"/>
                </a:lnTo>
                <a:lnTo>
                  <a:pt x="588772" y="18796"/>
                </a:lnTo>
                <a:lnTo>
                  <a:pt x="663702" y="0"/>
                </a:lnTo>
                <a:close/>
              </a:path>
            </a:pathLst>
          </a:custGeom>
          <a:solidFill>
            <a:srgbClr val="C0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854700" y="203200"/>
            <a:ext cx="4191000" cy="2400657"/>
          </a:xfrm>
          <a:prstGeom prst="rect">
            <a:avLst/>
          </a:prstGeom>
          <a:noFill/>
        </p:spPr>
        <p:txBody>
          <a:bodyPr vert="horz" rtlCol="0">
            <a:spAutoFit/>
          </a:bodyPr>
          <a:lstStyle/>
          <a:p>
            <a:r>
              <a:rPr lang="en-GB" sz="1500" b="1" smtClean="0">
                <a:solidFill>
                  <a:srgbClr val="000000"/>
                </a:solidFill>
                <a:latin typeface="Century Gothic - 26"/>
              </a:rPr>
              <a:t>Although they didn’t  ​invent the arch, the  ​Romans were the first  ​people to build arches  ​into big buildings and  ​aqueducts. Romans used  ​aqueducts to supply towns with water from  ​springs, rivers or lakes.  ​Aqueducts were like a  ​bridge with a stone  ​channel to carry water  ​on top.</a:t>
            </a:r>
          </a:p>
          <a:p>
            <a:endParaRPr lang="en-GB" sz="1500" b="1" smtClean="0">
              <a:solidFill>
                <a:srgbClr val="000000"/>
              </a:solidFill>
              <a:latin typeface="Century Gothic - 26"/>
            </a:endParaRPr>
          </a:p>
          <a:p>
            <a:endParaRPr lang="en-GB" sz="1500" b="1">
              <a:solidFill>
                <a:srgbClr val="000000"/>
              </a:solidFill>
              <a:latin typeface="Century Gothic - 26"/>
            </a:endParaRPr>
          </a:p>
        </p:txBody>
      </p:sp>
      <p:pic>
        <p:nvPicPr>
          <p:cNvPr id="6" name="Picture 5"/>
          <p:cNvPicPr>
            <a:picLocks/>
          </p:cNvPicPr>
          <p:nvPr/>
        </p:nvPicPr>
        <p:blipFill>
          <a:blip r:embed="rId3">
            <a:extLst>
              <a:ext uri="{28A0092B-C50C-407E-A947-70E740481C1C}">
                <a14:useLocalDpi xmlns:a14="http://schemas.microsoft.com/office/drawing/2010/main" val="0"/>
              </a:ext>
            </a:extLst>
          </a:blip>
          <a:stretch>
            <a:fillRect/>
          </a:stretch>
        </p:blipFill>
        <p:spPr>
          <a:xfrm>
            <a:off x="76200" y="1422400"/>
            <a:ext cx="5455666" cy="4112133"/>
          </a:xfrm>
          <a:prstGeom prst="rect">
            <a:avLst/>
          </a:prstGeom>
          <a:solidFill>
            <a:scrgbClr r="0" g="0" b="0">
              <a:alpha val="0"/>
            </a:scrgbClr>
          </a:solidFill>
        </p:spPr>
      </p:pic>
    </p:spTree>
    <p:extLst>
      <p:ext uri="{BB962C8B-B14F-4D97-AF65-F5344CB8AC3E}">
        <p14:creationId xmlns:p14="http://schemas.microsoft.com/office/powerpoint/2010/main" val="24782449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939800" y="-152400"/>
            <a:ext cx="12113006" cy="7363206"/>
          </a:xfrm>
          <a:prstGeom prst="rect">
            <a:avLst/>
          </a:prstGeom>
          <a:solidFill>
            <a:scrgbClr r="0" g="0" b="0">
              <a:alpha val="0"/>
            </a:scrgbClr>
          </a:solidFill>
        </p:spPr>
      </p:pic>
      <p:sp>
        <p:nvSpPr>
          <p:cNvPr id="3" name="TextBox 2"/>
          <p:cNvSpPr txBox="1"/>
          <p:nvPr/>
        </p:nvSpPr>
        <p:spPr>
          <a:xfrm>
            <a:off x="25400" y="38100"/>
            <a:ext cx="7543800" cy="415498"/>
          </a:xfrm>
          <a:prstGeom prst="rect">
            <a:avLst/>
          </a:prstGeom>
          <a:noFill/>
        </p:spPr>
        <p:txBody>
          <a:bodyPr vert="horz" rtlCol="0">
            <a:spAutoFit/>
          </a:bodyPr>
          <a:lstStyle/>
          <a:p>
            <a:r>
              <a:rPr lang="en-GB" sz="2100" b="1" smtClean="0">
                <a:solidFill>
                  <a:srgbClr val="000000"/>
                </a:solidFill>
                <a:latin typeface="Century Gothic - 35"/>
              </a:rPr>
              <a:t>Technology</a:t>
            </a:r>
            <a:endParaRPr lang="en-GB" sz="2100" b="1">
              <a:solidFill>
                <a:srgbClr val="000000"/>
              </a:solidFill>
              <a:latin typeface="Century Gothic - 35"/>
            </a:endParaRPr>
          </a:p>
        </p:txBody>
      </p:sp>
      <p:sp>
        <p:nvSpPr>
          <p:cNvPr id="4" name="Freeform 3"/>
          <p:cNvSpPr/>
          <p:nvPr/>
        </p:nvSpPr>
        <p:spPr>
          <a:xfrm>
            <a:off x="285877" y="722757"/>
            <a:ext cx="9578085" cy="2118107"/>
          </a:xfrm>
          <a:custGeom>
            <a:avLst/>
            <a:gdLst/>
            <a:ahLst/>
            <a:cxnLst/>
            <a:rect l="0" t="0" r="0" b="0"/>
            <a:pathLst>
              <a:path w="9578085" h="2118107">
                <a:moveTo>
                  <a:pt x="1596390" y="0"/>
                </a:moveTo>
                <a:lnTo>
                  <a:pt x="8140827" y="0"/>
                </a:lnTo>
                <a:lnTo>
                  <a:pt x="8301228" y="7112"/>
                </a:lnTo>
                <a:lnTo>
                  <a:pt x="8587994" y="24638"/>
                </a:lnTo>
                <a:lnTo>
                  <a:pt x="8859393" y="60198"/>
                </a:lnTo>
                <a:lnTo>
                  <a:pt x="8987155" y="77597"/>
                </a:lnTo>
                <a:lnTo>
                  <a:pt x="9211308" y="127000"/>
                </a:lnTo>
                <a:lnTo>
                  <a:pt x="9370058" y="183515"/>
                </a:lnTo>
                <a:lnTo>
                  <a:pt x="9450197" y="215392"/>
                </a:lnTo>
                <a:lnTo>
                  <a:pt x="9530715" y="278892"/>
                </a:lnTo>
                <a:lnTo>
                  <a:pt x="9561957" y="314198"/>
                </a:lnTo>
                <a:lnTo>
                  <a:pt x="9561957" y="331724"/>
                </a:lnTo>
                <a:lnTo>
                  <a:pt x="9578084" y="352933"/>
                </a:lnTo>
                <a:lnTo>
                  <a:pt x="9578084" y="1765046"/>
                </a:lnTo>
                <a:lnTo>
                  <a:pt x="9561957" y="1782699"/>
                </a:lnTo>
                <a:lnTo>
                  <a:pt x="9561957" y="1800606"/>
                </a:lnTo>
                <a:lnTo>
                  <a:pt x="9530715" y="1835658"/>
                </a:lnTo>
                <a:lnTo>
                  <a:pt x="9450197" y="1899031"/>
                </a:lnTo>
                <a:lnTo>
                  <a:pt x="9291445" y="1959102"/>
                </a:lnTo>
                <a:lnTo>
                  <a:pt x="9211308" y="1987169"/>
                </a:lnTo>
                <a:lnTo>
                  <a:pt x="8987155" y="2036826"/>
                </a:lnTo>
                <a:lnTo>
                  <a:pt x="8731885" y="2072005"/>
                </a:lnTo>
                <a:lnTo>
                  <a:pt x="8587994" y="2089658"/>
                </a:lnTo>
                <a:lnTo>
                  <a:pt x="8301228" y="2107438"/>
                </a:lnTo>
                <a:lnTo>
                  <a:pt x="8140827" y="2114423"/>
                </a:lnTo>
                <a:lnTo>
                  <a:pt x="8061960" y="2114423"/>
                </a:lnTo>
                <a:lnTo>
                  <a:pt x="7981823" y="2118106"/>
                </a:lnTo>
                <a:lnTo>
                  <a:pt x="1596390" y="2118106"/>
                </a:lnTo>
                <a:lnTo>
                  <a:pt x="1499997" y="2114423"/>
                </a:lnTo>
                <a:lnTo>
                  <a:pt x="1421257" y="2114423"/>
                </a:lnTo>
                <a:lnTo>
                  <a:pt x="1260856" y="2107438"/>
                </a:lnTo>
                <a:lnTo>
                  <a:pt x="974217" y="2089658"/>
                </a:lnTo>
                <a:lnTo>
                  <a:pt x="702437" y="2054225"/>
                </a:lnTo>
                <a:lnTo>
                  <a:pt x="574802" y="2036826"/>
                </a:lnTo>
                <a:lnTo>
                  <a:pt x="351790" y="1987169"/>
                </a:lnTo>
                <a:lnTo>
                  <a:pt x="191516" y="1930908"/>
                </a:lnTo>
                <a:lnTo>
                  <a:pt x="111633" y="1899031"/>
                </a:lnTo>
                <a:lnTo>
                  <a:pt x="32512" y="1835658"/>
                </a:lnTo>
                <a:lnTo>
                  <a:pt x="0" y="1800606"/>
                </a:lnTo>
                <a:lnTo>
                  <a:pt x="0" y="314198"/>
                </a:lnTo>
                <a:lnTo>
                  <a:pt x="32512" y="278892"/>
                </a:lnTo>
                <a:lnTo>
                  <a:pt x="111633" y="215392"/>
                </a:lnTo>
                <a:lnTo>
                  <a:pt x="271653" y="155321"/>
                </a:lnTo>
                <a:lnTo>
                  <a:pt x="351790" y="127000"/>
                </a:lnTo>
                <a:lnTo>
                  <a:pt x="574802" y="77597"/>
                </a:lnTo>
                <a:lnTo>
                  <a:pt x="830199" y="42418"/>
                </a:lnTo>
                <a:lnTo>
                  <a:pt x="974217" y="24638"/>
                </a:lnTo>
                <a:lnTo>
                  <a:pt x="1260856" y="7112"/>
                </a:lnTo>
                <a:lnTo>
                  <a:pt x="1421257" y="0"/>
                </a:lnTo>
                <a:close/>
              </a:path>
            </a:pathLst>
          </a:custGeom>
          <a:solidFill>
            <a:srgbClr val="C0FFFF">
              <a:alpha val="60000"/>
            </a:srgbClr>
          </a:solidFill>
          <a:ln w="38100" cap="flat" cmpd="sng" algn="ctr">
            <a:solidFill>
              <a:srgbClr val="000000">
                <a:alpha val="6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23900" y="850900"/>
            <a:ext cx="9194800" cy="1015663"/>
          </a:xfrm>
          <a:prstGeom prst="rect">
            <a:avLst/>
          </a:prstGeom>
          <a:noFill/>
        </p:spPr>
        <p:txBody>
          <a:bodyPr vert="horz" rtlCol="0">
            <a:spAutoFit/>
          </a:bodyPr>
          <a:lstStyle/>
          <a:p>
            <a:r>
              <a:rPr lang="en-GB" sz="1500" b="1" smtClean="0">
                <a:solidFill>
                  <a:srgbClr val="000000"/>
                </a:solidFill>
                <a:latin typeface="Century Gothic - 26"/>
              </a:rPr>
              <a:t>The Romans liked to keep clean. Towns and forts had  ​underground drains to take away dirty water and  ​sewage. The drain pipes were flushed with water from  ​the baths, so they didn't get too smelly. </a:t>
            </a:r>
          </a:p>
          <a:p>
            <a:endParaRPr lang="en-GB" sz="1500" b="1">
              <a:solidFill>
                <a:srgbClr val="000000"/>
              </a:solidFill>
              <a:latin typeface="Century Gothic - 26"/>
            </a:endParaRPr>
          </a:p>
        </p:txBody>
      </p:sp>
      <p:sp>
        <p:nvSpPr>
          <p:cNvPr id="6" name="Freeform 5"/>
          <p:cNvSpPr/>
          <p:nvPr/>
        </p:nvSpPr>
        <p:spPr>
          <a:xfrm>
            <a:off x="5096891" y="3062478"/>
            <a:ext cx="4335400" cy="3611119"/>
          </a:xfrm>
          <a:custGeom>
            <a:avLst/>
            <a:gdLst/>
            <a:ahLst/>
            <a:cxnLst/>
            <a:rect l="0" t="0" r="0" b="0"/>
            <a:pathLst>
              <a:path w="4335400" h="3611119">
                <a:moveTo>
                  <a:pt x="159766" y="695960"/>
                </a:moveTo>
                <a:lnTo>
                  <a:pt x="296418" y="550164"/>
                </a:lnTo>
                <a:lnTo>
                  <a:pt x="496570" y="412496"/>
                </a:lnTo>
                <a:lnTo>
                  <a:pt x="773303" y="271399"/>
                </a:lnTo>
                <a:lnTo>
                  <a:pt x="1107059" y="161417"/>
                </a:lnTo>
                <a:lnTo>
                  <a:pt x="1413510" y="92202"/>
                </a:lnTo>
                <a:lnTo>
                  <a:pt x="1787017" y="32512"/>
                </a:lnTo>
                <a:lnTo>
                  <a:pt x="2172462" y="2540"/>
                </a:lnTo>
                <a:lnTo>
                  <a:pt x="2481326" y="0"/>
                </a:lnTo>
                <a:lnTo>
                  <a:pt x="2878582" y="17526"/>
                </a:lnTo>
                <a:lnTo>
                  <a:pt x="3169031" y="67437"/>
                </a:lnTo>
                <a:lnTo>
                  <a:pt x="3504565" y="158496"/>
                </a:lnTo>
                <a:lnTo>
                  <a:pt x="3839464" y="325755"/>
                </a:lnTo>
                <a:lnTo>
                  <a:pt x="3996309" y="442087"/>
                </a:lnTo>
                <a:lnTo>
                  <a:pt x="4121023" y="563753"/>
                </a:lnTo>
                <a:lnTo>
                  <a:pt x="4220210" y="705739"/>
                </a:lnTo>
                <a:lnTo>
                  <a:pt x="4295013" y="868553"/>
                </a:lnTo>
                <a:lnTo>
                  <a:pt x="4335399" y="1094867"/>
                </a:lnTo>
                <a:lnTo>
                  <a:pt x="4324731" y="1280541"/>
                </a:lnTo>
                <a:lnTo>
                  <a:pt x="4265930" y="1503426"/>
                </a:lnTo>
                <a:lnTo>
                  <a:pt x="4169156" y="1665351"/>
                </a:lnTo>
                <a:lnTo>
                  <a:pt x="4049141" y="1804416"/>
                </a:lnTo>
                <a:lnTo>
                  <a:pt x="3914267" y="1915414"/>
                </a:lnTo>
                <a:lnTo>
                  <a:pt x="3727831" y="2037969"/>
                </a:lnTo>
                <a:lnTo>
                  <a:pt x="3496818" y="2121281"/>
                </a:lnTo>
                <a:lnTo>
                  <a:pt x="3257550" y="2170811"/>
                </a:lnTo>
                <a:lnTo>
                  <a:pt x="2996819" y="2189734"/>
                </a:lnTo>
                <a:lnTo>
                  <a:pt x="3004439" y="2389378"/>
                </a:lnTo>
                <a:lnTo>
                  <a:pt x="2952877" y="2592451"/>
                </a:lnTo>
                <a:lnTo>
                  <a:pt x="2863088" y="2816352"/>
                </a:lnTo>
                <a:lnTo>
                  <a:pt x="2738374" y="3007233"/>
                </a:lnTo>
                <a:lnTo>
                  <a:pt x="2546604" y="3239389"/>
                </a:lnTo>
                <a:lnTo>
                  <a:pt x="2398141" y="3372232"/>
                </a:lnTo>
                <a:lnTo>
                  <a:pt x="2216404" y="3499231"/>
                </a:lnTo>
                <a:lnTo>
                  <a:pt x="2004441" y="3611118"/>
                </a:lnTo>
                <a:lnTo>
                  <a:pt x="2200910" y="3359150"/>
                </a:lnTo>
                <a:lnTo>
                  <a:pt x="2420112" y="3030093"/>
                </a:lnTo>
                <a:lnTo>
                  <a:pt x="2502027" y="2844419"/>
                </a:lnTo>
                <a:lnTo>
                  <a:pt x="2551938" y="2648585"/>
                </a:lnTo>
                <a:lnTo>
                  <a:pt x="2557907" y="2487676"/>
                </a:lnTo>
                <a:lnTo>
                  <a:pt x="2526411" y="2345690"/>
                </a:lnTo>
                <a:lnTo>
                  <a:pt x="2459355" y="2190623"/>
                </a:lnTo>
                <a:lnTo>
                  <a:pt x="2012061" y="2173732"/>
                </a:lnTo>
                <a:lnTo>
                  <a:pt x="1662938" y="2140712"/>
                </a:lnTo>
                <a:lnTo>
                  <a:pt x="1329182" y="2087372"/>
                </a:lnTo>
                <a:lnTo>
                  <a:pt x="1094613" y="2030730"/>
                </a:lnTo>
                <a:lnTo>
                  <a:pt x="836803" y="1945386"/>
                </a:lnTo>
                <a:lnTo>
                  <a:pt x="638429" y="1871726"/>
                </a:lnTo>
                <a:lnTo>
                  <a:pt x="419354" y="1746758"/>
                </a:lnTo>
                <a:lnTo>
                  <a:pt x="192405" y="1556766"/>
                </a:lnTo>
                <a:lnTo>
                  <a:pt x="106299" y="1467612"/>
                </a:lnTo>
                <a:lnTo>
                  <a:pt x="43434" y="1368171"/>
                </a:lnTo>
                <a:lnTo>
                  <a:pt x="0" y="1243203"/>
                </a:lnTo>
                <a:lnTo>
                  <a:pt x="4191" y="1085723"/>
                </a:lnTo>
                <a:lnTo>
                  <a:pt x="14859" y="964946"/>
                </a:lnTo>
                <a:lnTo>
                  <a:pt x="77216" y="820039"/>
                </a:lnTo>
                <a:close/>
              </a:path>
            </a:pathLst>
          </a:custGeom>
          <a:solidFill>
            <a:srgbClr val="D2B48C">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5676900" y="3454400"/>
            <a:ext cx="3403600" cy="738664"/>
          </a:xfrm>
          <a:prstGeom prst="rect">
            <a:avLst/>
          </a:prstGeom>
          <a:noFill/>
        </p:spPr>
        <p:txBody>
          <a:bodyPr vert="horz" rtlCol="0">
            <a:spAutoFit/>
          </a:bodyPr>
          <a:lstStyle/>
          <a:p>
            <a:pPr algn="ctr"/>
            <a:r>
              <a:rPr lang="en-GB" sz="2100" smtClean="0">
                <a:solidFill>
                  <a:srgbClr val="000000"/>
                </a:solidFill>
                <a:latin typeface="Arial - 35"/>
              </a:rPr>
              <a:t>Why were these</a:t>
            </a:r>
          </a:p>
          <a:p>
            <a:pPr algn="ctr"/>
            <a:r>
              <a:rPr lang="en-GB" sz="2100" smtClean="0">
                <a:solidFill>
                  <a:srgbClr val="000000"/>
                </a:solidFill>
                <a:latin typeface="Arial - 35"/>
              </a:rPr>
              <a:t>important?</a:t>
            </a:r>
            <a:endParaRPr lang="en-GB" sz="2100">
              <a:solidFill>
                <a:srgbClr val="000000"/>
              </a:solidFill>
              <a:latin typeface="Arial - 35"/>
            </a:endParaRPr>
          </a:p>
        </p:txBody>
      </p:sp>
      <p:sp>
        <p:nvSpPr>
          <p:cNvPr id="8" name="Freeform 7"/>
          <p:cNvSpPr/>
          <p:nvPr/>
        </p:nvSpPr>
        <p:spPr>
          <a:xfrm>
            <a:off x="1027303" y="4008882"/>
            <a:ext cx="3182621" cy="2111630"/>
          </a:xfrm>
          <a:custGeom>
            <a:avLst/>
            <a:gdLst/>
            <a:ahLst/>
            <a:cxnLst/>
            <a:rect l="0" t="0" r="0" b="0"/>
            <a:pathLst>
              <a:path w="3182621" h="2111630">
                <a:moveTo>
                  <a:pt x="0" y="0"/>
                </a:moveTo>
                <a:lnTo>
                  <a:pt x="3182620" y="0"/>
                </a:lnTo>
                <a:lnTo>
                  <a:pt x="3182620" y="2111629"/>
                </a:lnTo>
                <a:lnTo>
                  <a:pt x="0" y="2111629"/>
                </a:lnTo>
                <a:close/>
              </a:path>
            </a:pathLst>
          </a:custGeom>
          <a:solidFill>
            <a:srgbClr val="FFFFE0">
              <a:alpha val="80000"/>
            </a:srgbClr>
          </a:solidFill>
          <a:ln w="38100" cap="flat" cmpd="sng" algn="ctr">
            <a:solidFill>
              <a:srgbClr val="0000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079500" y="4025900"/>
            <a:ext cx="3175000" cy="784830"/>
          </a:xfrm>
          <a:prstGeom prst="rect">
            <a:avLst/>
          </a:prstGeom>
          <a:noFill/>
        </p:spPr>
        <p:txBody>
          <a:bodyPr vert="horz" rtlCol="0">
            <a:spAutoFit/>
          </a:bodyPr>
          <a:lstStyle/>
          <a:p>
            <a:r>
              <a:rPr lang="en-GB" sz="1500" b="1" smtClean="0">
                <a:solidFill>
                  <a:srgbClr val="000000"/>
                </a:solidFill>
                <a:latin typeface="Century Gothic - 26"/>
              </a:rPr>
              <a:t>Fresh water and  ​sewers are  ​important. Without  ​them, people risk catching diseases.</a:t>
            </a:r>
            <a:endParaRPr lang="en-GB" sz="1500" b="1">
              <a:solidFill>
                <a:srgbClr val="000000"/>
              </a:solidFill>
              <a:latin typeface="Century Gothic - 26"/>
            </a:endParaRPr>
          </a:p>
        </p:txBody>
      </p:sp>
    </p:spTree>
    <p:extLst>
      <p:ext uri="{BB962C8B-B14F-4D97-AF65-F5344CB8AC3E}">
        <p14:creationId xmlns:p14="http://schemas.microsoft.com/office/powerpoint/2010/main" val="775101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70360" y="1778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435100" y="927100"/>
            <a:ext cx="7497191" cy="1477328"/>
          </a:xfrm>
          <a:prstGeom prst="rect">
            <a:avLst/>
          </a:prstGeom>
          <a:noFill/>
        </p:spPr>
        <p:txBody>
          <a:bodyPr vert="horz" rtlCol="0">
            <a:spAutoFit/>
          </a:bodyPr>
          <a:lstStyle/>
          <a:p>
            <a:r>
              <a:rPr lang="en-GB" smtClean="0">
                <a:solidFill>
                  <a:srgbClr val="000000"/>
                </a:solidFill>
                <a:latin typeface="XCCW Joined 6a - 30"/>
              </a:rPr>
              <a:t>The History Association needs your help!</a:t>
            </a:r>
          </a:p>
          <a:p>
            <a:r>
              <a:rPr lang="en-GB" smtClean="0">
                <a:solidFill>
                  <a:srgbClr val="000000"/>
                </a:solidFill>
                <a:latin typeface="XCCW Joined 6a - 30"/>
              </a:rPr>
              <a:t>The Queen wants to regenerate and modernise the UK.</a:t>
            </a:r>
          </a:p>
          <a:p>
            <a:r>
              <a:rPr lang="en-GB" smtClean="0">
                <a:solidFill>
                  <a:srgbClr val="000000"/>
                </a:solidFill>
                <a:latin typeface="XCCW Joined 6a - 30"/>
              </a:rPr>
              <a:t>You need to convince me of 3 legacies you think should be kept.</a:t>
            </a:r>
          </a:p>
          <a:p>
            <a:r>
              <a:rPr lang="en-GB" smtClean="0">
                <a:solidFill>
                  <a:srgbClr val="000000"/>
                </a:solidFill>
                <a:latin typeface="XCCW Joined 6a - 30"/>
              </a:rPr>
              <a:t>Which ones do </a:t>
            </a:r>
            <a:r>
              <a:rPr lang="en-GB" u="sng" smtClean="0">
                <a:solidFill>
                  <a:srgbClr val="000000"/>
                </a:solidFill>
                <a:latin typeface="XCCW Joined 6a - 30"/>
              </a:rPr>
              <a:t>you</a:t>
            </a:r>
            <a:r>
              <a:rPr lang="en-GB" smtClean="0">
                <a:solidFill>
                  <a:srgbClr val="000000"/>
                </a:solidFill>
                <a:latin typeface="XCCW Joined 6a - 30"/>
              </a:rPr>
              <a:t> think are the most significant?</a:t>
            </a:r>
          </a:p>
          <a:p>
            <a:r>
              <a:rPr lang="en-GB" smtClean="0">
                <a:solidFill>
                  <a:srgbClr val="000000"/>
                </a:solidFill>
                <a:latin typeface="XCCW Joined 6a - 30"/>
              </a:rPr>
              <a:t>Why?</a:t>
            </a:r>
            <a:endParaRPr lang="en-GB">
              <a:solidFill>
                <a:srgbClr val="000000"/>
              </a:solidFill>
              <a:latin typeface="XCCW Joined 6a - 30"/>
            </a:endParaRPr>
          </a:p>
        </p:txBody>
      </p:sp>
    </p:spTree>
    <p:extLst>
      <p:ext uri="{BB962C8B-B14F-4D97-AF65-F5344CB8AC3E}">
        <p14:creationId xmlns:p14="http://schemas.microsoft.com/office/powerpoint/2010/main" val="31748819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70360" y="1778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324100" y="1816100"/>
            <a:ext cx="7497191" cy="1061829"/>
          </a:xfrm>
          <a:prstGeom prst="rect">
            <a:avLst/>
          </a:prstGeom>
          <a:noFill/>
        </p:spPr>
        <p:txBody>
          <a:bodyPr vert="horz" rtlCol="0">
            <a:spAutoFit/>
          </a:bodyPr>
          <a:lstStyle/>
          <a:p>
            <a:r>
              <a:rPr lang="en-GB" sz="2100" smtClean="0">
                <a:solidFill>
                  <a:srgbClr val="000000"/>
                </a:solidFill>
                <a:latin typeface="XCCW Joined 6a - 36"/>
              </a:rPr>
              <a:t>Decide which legacies you will argue are kept.</a:t>
            </a:r>
          </a:p>
          <a:p>
            <a:r>
              <a:rPr lang="en-GB" sz="2100" smtClean="0">
                <a:solidFill>
                  <a:srgbClr val="000000"/>
                </a:solidFill>
                <a:latin typeface="XCCW Joined 6a - 36"/>
              </a:rPr>
              <a:t>You will have to convince the Queen! She will want you to explain your reasons!</a:t>
            </a:r>
            <a:endParaRPr lang="en-GB" sz="2100">
              <a:solidFill>
                <a:srgbClr val="000000"/>
              </a:solidFill>
              <a:latin typeface="XCCW Joined 6a - 36"/>
            </a:endParaRPr>
          </a:p>
        </p:txBody>
      </p:sp>
    </p:spTree>
    <p:extLst>
      <p:ext uri="{BB962C8B-B14F-4D97-AF65-F5344CB8AC3E}">
        <p14:creationId xmlns:p14="http://schemas.microsoft.com/office/powerpoint/2010/main" val="37990773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44960" y="127000"/>
            <a:ext cx="9506007" cy="9723967"/>
          </a:xfrm>
          <a:custGeom>
            <a:avLst/>
            <a:gdLst/>
            <a:ahLst/>
            <a:cxnLst/>
            <a:rect l="0" t="0" r="0" b="0"/>
            <a:pathLst>
              <a:path w="9506007" h="9723967">
                <a:moveTo>
                  <a:pt x="0" y="0"/>
                </a:moveTo>
                <a:lnTo>
                  <a:pt x="9506006" y="0"/>
                </a:lnTo>
                <a:lnTo>
                  <a:pt x="9506006" y="9723966"/>
                </a:lnTo>
                <a:lnTo>
                  <a:pt x="0" y="9723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reeform 3"/>
          <p:cNvSpPr/>
          <p:nvPr/>
        </p:nvSpPr>
        <p:spPr>
          <a:xfrm>
            <a:off x="842433" y="1659467"/>
            <a:ext cx="8458201" cy="3014134"/>
          </a:xfrm>
          <a:custGeom>
            <a:avLst/>
            <a:gdLst/>
            <a:ahLst/>
            <a:cxnLst/>
            <a:rect l="0" t="0" r="0" b="0"/>
            <a:pathLst>
              <a:path w="8458201" h="3014134">
                <a:moveTo>
                  <a:pt x="1409700" y="0"/>
                </a:moveTo>
                <a:lnTo>
                  <a:pt x="7188872" y="0"/>
                </a:lnTo>
                <a:lnTo>
                  <a:pt x="7330441" y="10260"/>
                </a:lnTo>
                <a:lnTo>
                  <a:pt x="7583585" y="35057"/>
                </a:lnTo>
                <a:lnTo>
                  <a:pt x="7823534" y="85507"/>
                </a:lnTo>
                <a:lnTo>
                  <a:pt x="7936310" y="110305"/>
                </a:lnTo>
                <a:lnTo>
                  <a:pt x="8134267" y="180848"/>
                </a:lnTo>
                <a:lnTo>
                  <a:pt x="8274639" y="261225"/>
                </a:lnTo>
                <a:lnTo>
                  <a:pt x="8345424" y="306544"/>
                </a:lnTo>
                <a:lnTo>
                  <a:pt x="8416209" y="396753"/>
                </a:lnTo>
                <a:lnTo>
                  <a:pt x="8443805" y="447203"/>
                </a:lnTo>
                <a:lnTo>
                  <a:pt x="8443805" y="472001"/>
                </a:lnTo>
                <a:lnTo>
                  <a:pt x="8458200" y="502355"/>
                </a:lnTo>
                <a:lnTo>
                  <a:pt x="8458200" y="2511778"/>
                </a:lnTo>
                <a:lnTo>
                  <a:pt x="8443805" y="2537002"/>
                </a:lnTo>
                <a:lnTo>
                  <a:pt x="8443805" y="2562226"/>
                </a:lnTo>
                <a:lnTo>
                  <a:pt x="8416209" y="2612248"/>
                </a:lnTo>
                <a:lnTo>
                  <a:pt x="8345424" y="2702459"/>
                </a:lnTo>
                <a:lnTo>
                  <a:pt x="8205056" y="2787966"/>
                </a:lnTo>
                <a:lnTo>
                  <a:pt x="8134267" y="2828154"/>
                </a:lnTo>
                <a:lnTo>
                  <a:pt x="7936310" y="2898698"/>
                </a:lnTo>
                <a:lnTo>
                  <a:pt x="7710758" y="2948720"/>
                </a:lnTo>
                <a:lnTo>
                  <a:pt x="7583585" y="2973944"/>
                </a:lnTo>
                <a:lnTo>
                  <a:pt x="7330441" y="2999168"/>
                </a:lnTo>
                <a:lnTo>
                  <a:pt x="7188872" y="3009002"/>
                </a:lnTo>
                <a:lnTo>
                  <a:pt x="7119285" y="3009002"/>
                </a:lnTo>
                <a:lnTo>
                  <a:pt x="7048500" y="3014133"/>
                </a:lnTo>
                <a:lnTo>
                  <a:pt x="1409700" y="3014133"/>
                </a:lnTo>
                <a:lnTo>
                  <a:pt x="1324517" y="3009002"/>
                </a:lnTo>
                <a:lnTo>
                  <a:pt x="1254934" y="3009002"/>
                </a:lnTo>
                <a:lnTo>
                  <a:pt x="1113363" y="2999168"/>
                </a:lnTo>
                <a:lnTo>
                  <a:pt x="860217" y="2973944"/>
                </a:lnTo>
                <a:lnTo>
                  <a:pt x="620268" y="2923496"/>
                </a:lnTo>
                <a:lnTo>
                  <a:pt x="507492" y="2898698"/>
                </a:lnTo>
                <a:lnTo>
                  <a:pt x="310733" y="2828154"/>
                </a:lnTo>
                <a:lnTo>
                  <a:pt x="169165" y="2747777"/>
                </a:lnTo>
                <a:lnTo>
                  <a:pt x="98381" y="2702459"/>
                </a:lnTo>
                <a:lnTo>
                  <a:pt x="28795" y="2612248"/>
                </a:lnTo>
                <a:lnTo>
                  <a:pt x="0" y="2562226"/>
                </a:lnTo>
                <a:lnTo>
                  <a:pt x="0" y="447203"/>
                </a:lnTo>
                <a:lnTo>
                  <a:pt x="28795" y="396753"/>
                </a:lnTo>
                <a:lnTo>
                  <a:pt x="98381" y="306544"/>
                </a:lnTo>
                <a:lnTo>
                  <a:pt x="239949" y="221036"/>
                </a:lnTo>
                <a:lnTo>
                  <a:pt x="310733" y="180848"/>
                </a:lnTo>
                <a:lnTo>
                  <a:pt x="507492" y="110305"/>
                </a:lnTo>
                <a:lnTo>
                  <a:pt x="733044" y="60282"/>
                </a:lnTo>
                <a:lnTo>
                  <a:pt x="860217" y="35057"/>
                </a:lnTo>
                <a:lnTo>
                  <a:pt x="1113363" y="10260"/>
                </a:lnTo>
                <a:lnTo>
                  <a:pt x="1254934" y="0"/>
                </a:lnTo>
                <a:close/>
              </a:path>
            </a:pathLst>
          </a:custGeom>
          <a:solidFill>
            <a:srgbClr val="98FB98"/>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reeform 4"/>
          <p:cNvSpPr/>
          <p:nvPr/>
        </p:nvSpPr>
        <p:spPr>
          <a:xfrm>
            <a:off x="880533" y="4834467"/>
            <a:ext cx="8443385" cy="2482851"/>
          </a:xfrm>
          <a:custGeom>
            <a:avLst/>
            <a:gdLst/>
            <a:ahLst/>
            <a:cxnLst/>
            <a:rect l="0" t="0" r="0" b="0"/>
            <a:pathLst>
              <a:path w="8443385" h="2482851">
                <a:moveTo>
                  <a:pt x="1407231" y="0"/>
                </a:moveTo>
                <a:lnTo>
                  <a:pt x="7176280" y="0"/>
                </a:lnTo>
                <a:lnTo>
                  <a:pt x="7317600" y="8452"/>
                </a:lnTo>
                <a:lnTo>
                  <a:pt x="7570301" y="28877"/>
                </a:lnTo>
                <a:lnTo>
                  <a:pt x="7809830" y="70434"/>
                </a:lnTo>
                <a:lnTo>
                  <a:pt x="7922409" y="90862"/>
                </a:lnTo>
                <a:lnTo>
                  <a:pt x="8120018" y="148971"/>
                </a:lnTo>
                <a:lnTo>
                  <a:pt x="8260145" y="215180"/>
                </a:lnTo>
                <a:lnTo>
                  <a:pt x="8330805" y="252510"/>
                </a:lnTo>
                <a:lnTo>
                  <a:pt x="8401466" y="326820"/>
                </a:lnTo>
                <a:lnTo>
                  <a:pt x="8429014" y="368376"/>
                </a:lnTo>
                <a:lnTo>
                  <a:pt x="8429014" y="388804"/>
                </a:lnTo>
                <a:lnTo>
                  <a:pt x="8443384" y="413808"/>
                </a:lnTo>
                <a:lnTo>
                  <a:pt x="8443384" y="2069042"/>
                </a:lnTo>
                <a:lnTo>
                  <a:pt x="8429014" y="2089820"/>
                </a:lnTo>
                <a:lnTo>
                  <a:pt x="8429014" y="2110598"/>
                </a:lnTo>
                <a:lnTo>
                  <a:pt x="8401466" y="2151803"/>
                </a:lnTo>
                <a:lnTo>
                  <a:pt x="8330805" y="2226113"/>
                </a:lnTo>
                <a:lnTo>
                  <a:pt x="8190683" y="2296549"/>
                </a:lnTo>
                <a:lnTo>
                  <a:pt x="8120018" y="2329652"/>
                </a:lnTo>
                <a:lnTo>
                  <a:pt x="7922409" y="2387761"/>
                </a:lnTo>
                <a:lnTo>
                  <a:pt x="7697251" y="2428968"/>
                </a:lnTo>
                <a:lnTo>
                  <a:pt x="7570301" y="2449745"/>
                </a:lnTo>
                <a:lnTo>
                  <a:pt x="7317600" y="2470522"/>
                </a:lnTo>
                <a:lnTo>
                  <a:pt x="7176280" y="2478624"/>
                </a:lnTo>
                <a:lnTo>
                  <a:pt x="7106814" y="2478624"/>
                </a:lnTo>
                <a:lnTo>
                  <a:pt x="7036153" y="2482850"/>
                </a:lnTo>
                <a:lnTo>
                  <a:pt x="1407231" y="2482850"/>
                </a:lnTo>
                <a:lnTo>
                  <a:pt x="1322197" y="2478624"/>
                </a:lnTo>
                <a:lnTo>
                  <a:pt x="1252736" y="2478624"/>
                </a:lnTo>
                <a:lnTo>
                  <a:pt x="1111412" y="2470522"/>
                </a:lnTo>
                <a:lnTo>
                  <a:pt x="858709" y="2449745"/>
                </a:lnTo>
                <a:lnTo>
                  <a:pt x="619182" y="2408188"/>
                </a:lnTo>
                <a:lnTo>
                  <a:pt x="506603" y="2387761"/>
                </a:lnTo>
                <a:lnTo>
                  <a:pt x="310189" y="2329652"/>
                </a:lnTo>
                <a:lnTo>
                  <a:pt x="168869" y="2263444"/>
                </a:lnTo>
                <a:lnTo>
                  <a:pt x="98208" y="2226113"/>
                </a:lnTo>
                <a:lnTo>
                  <a:pt x="28744" y="2151803"/>
                </a:lnTo>
                <a:lnTo>
                  <a:pt x="0" y="2110598"/>
                </a:lnTo>
                <a:lnTo>
                  <a:pt x="0" y="368376"/>
                </a:lnTo>
                <a:lnTo>
                  <a:pt x="28744" y="326820"/>
                </a:lnTo>
                <a:lnTo>
                  <a:pt x="98208" y="252510"/>
                </a:lnTo>
                <a:lnTo>
                  <a:pt x="239528" y="182075"/>
                </a:lnTo>
                <a:lnTo>
                  <a:pt x="310189" y="148971"/>
                </a:lnTo>
                <a:lnTo>
                  <a:pt x="506603" y="90862"/>
                </a:lnTo>
                <a:lnTo>
                  <a:pt x="731760" y="49656"/>
                </a:lnTo>
                <a:lnTo>
                  <a:pt x="858709" y="28877"/>
                </a:lnTo>
                <a:lnTo>
                  <a:pt x="1111412" y="8452"/>
                </a:lnTo>
                <a:lnTo>
                  <a:pt x="1252736" y="0"/>
                </a:lnTo>
                <a:close/>
              </a:path>
            </a:pathLst>
          </a:custGeom>
          <a:solidFill>
            <a:srgbClr val="FFAD5B"/>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00100" y="1981200"/>
            <a:ext cx="8390128" cy="461665"/>
          </a:xfrm>
          <a:prstGeom prst="rect">
            <a:avLst/>
          </a:prstGeom>
          <a:noFill/>
        </p:spPr>
        <p:txBody>
          <a:bodyPr vert="horz" rtlCol="0">
            <a:spAutoFit/>
          </a:bodyPr>
          <a:lstStyle/>
          <a:p>
            <a:pPr algn="ctr"/>
            <a:r>
              <a:rPr lang="en-GB" sz="1200" smtClean="0">
                <a:solidFill>
                  <a:srgbClr val="000000"/>
                </a:solidFill>
                <a:latin typeface="XCCW Joined 6a - 20"/>
              </a:rPr>
              <a:t>You can </a:t>
            </a:r>
            <a:r>
              <a:rPr lang="en-GB" sz="1200" u="sng" smtClean="0">
                <a:solidFill>
                  <a:srgbClr val="000000"/>
                </a:solidFill>
                <a:latin typeface="XCCW Joined 6a - 20"/>
              </a:rPr>
              <a:t>choose</a:t>
            </a:r>
            <a:r>
              <a:rPr lang="en-GB" sz="1200" smtClean="0">
                <a:solidFill>
                  <a:srgbClr val="000000"/>
                </a:solidFill>
                <a:latin typeface="XCCW Joined 6a - 20"/>
              </a:rPr>
              <a:t> to </a:t>
            </a:r>
            <a:r>
              <a:rPr lang="en-GB" sz="1200" b="1" u="sng" smtClean="0">
                <a:solidFill>
                  <a:srgbClr val="000000"/>
                </a:solidFill>
                <a:latin typeface="XCCW Joined 6a - 20"/>
              </a:rPr>
              <a:t>write a letter to the Queen</a:t>
            </a:r>
            <a:r>
              <a:rPr lang="en-GB" sz="1200" smtClean="0">
                <a:solidFill>
                  <a:srgbClr val="000000"/>
                </a:solidFill>
                <a:latin typeface="XCCW Joined 6a - 20"/>
              </a:rPr>
              <a:t> or produce a </a:t>
            </a:r>
            <a:r>
              <a:rPr lang="en-GB" sz="1200" b="1" u="sng" smtClean="0">
                <a:solidFill>
                  <a:srgbClr val="000000"/>
                </a:solidFill>
                <a:latin typeface="XCCW Joined 6a - 20"/>
              </a:rPr>
              <a:t>poster/mindmap</a:t>
            </a:r>
            <a:r>
              <a:rPr lang="en-GB" sz="1200" smtClean="0">
                <a:solidFill>
                  <a:srgbClr val="000000"/>
                </a:solidFill>
                <a:latin typeface="XCCW Joined 6a - 20"/>
              </a:rPr>
              <a:t> about 'what the Romans have done for us'. You must include information about your 3 most significant legacies and what makes them significant today.</a:t>
            </a:r>
            <a:endParaRPr lang="en-GB" sz="1200">
              <a:solidFill>
                <a:srgbClr val="000000"/>
              </a:solidFill>
              <a:latin typeface="XCCW Joined 6a - 20"/>
            </a:endParaRPr>
          </a:p>
        </p:txBody>
      </p:sp>
      <p:sp>
        <p:nvSpPr>
          <p:cNvPr id="7" name="TextBox 6"/>
          <p:cNvSpPr txBox="1"/>
          <p:nvPr/>
        </p:nvSpPr>
        <p:spPr>
          <a:xfrm>
            <a:off x="3937000" y="304800"/>
            <a:ext cx="1630045" cy="477054"/>
          </a:xfrm>
          <a:prstGeom prst="rect">
            <a:avLst/>
          </a:prstGeom>
          <a:noFill/>
        </p:spPr>
        <p:txBody>
          <a:bodyPr vert="horz" rtlCol="0">
            <a:spAutoFit/>
          </a:bodyPr>
          <a:lstStyle/>
          <a:p>
            <a:r>
              <a:rPr lang="en-GB" sz="2500" b="1" u="sng" smtClean="0">
                <a:solidFill>
                  <a:srgbClr val="000000"/>
                </a:solidFill>
                <a:latin typeface="XCCW Joined 6a - 42"/>
              </a:rPr>
              <a:t>Task</a:t>
            </a:r>
            <a:endParaRPr lang="en-GB" sz="2500" b="1" u="sng">
              <a:solidFill>
                <a:srgbClr val="000000"/>
              </a:solidFill>
              <a:latin typeface="XCCW Joined 6a - 42"/>
            </a:endParaRPr>
          </a:p>
        </p:txBody>
      </p:sp>
      <p:sp>
        <p:nvSpPr>
          <p:cNvPr id="8" name="TextBox 7"/>
          <p:cNvSpPr txBox="1"/>
          <p:nvPr/>
        </p:nvSpPr>
        <p:spPr>
          <a:xfrm>
            <a:off x="965200" y="5016500"/>
            <a:ext cx="8390128" cy="646331"/>
          </a:xfrm>
          <a:prstGeom prst="rect">
            <a:avLst/>
          </a:prstGeom>
          <a:noFill/>
        </p:spPr>
        <p:txBody>
          <a:bodyPr vert="horz" rtlCol="0">
            <a:spAutoFit/>
          </a:bodyPr>
          <a:lstStyle/>
          <a:p>
            <a:pPr algn="ctr"/>
            <a:r>
              <a:rPr lang="en-GB" sz="1200" smtClean="0">
                <a:solidFill>
                  <a:srgbClr val="000000"/>
                </a:solidFill>
                <a:latin typeface="XCCW Joined 6a - 20"/>
              </a:rPr>
              <a:t>If you choose to write a letter to the Queen arguing your case for our chosen legacy, explain why the legacy is so important, what it means to you, what life would be like without it and why it is important to preserve aspects of British History.</a:t>
            </a:r>
            <a:endParaRPr lang="en-GB" sz="1200">
              <a:solidFill>
                <a:srgbClr val="000000"/>
              </a:solidFill>
              <a:latin typeface="XCCW Joined 6a - 20"/>
            </a:endParaRPr>
          </a:p>
        </p:txBody>
      </p:sp>
    </p:spTree>
    <p:extLst>
      <p:ext uri="{BB962C8B-B14F-4D97-AF65-F5344CB8AC3E}">
        <p14:creationId xmlns:p14="http://schemas.microsoft.com/office/powerpoint/2010/main" val="4158706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p:cNvPicPr>
            <a:picLocks/>
          </p:cNvPicPr>
          <p:nvPr/>
        </p:nvPicPr>
        <p:blipFill>
          <a:blip r:embed="rId2">
            <a:extLst>
              <a:ext uri="{28A0092B-C50C-407E-A947-70E740481C1C}">
                <a14:useLocalDpi xmlns:a14="http://schemas.microsoft.com/office/drawing/2010/main" val="0"/>
              </a:ext>
            </a:extLst>
          </a:blip>
          <a:stretch>
            <a:fillRect/>
          </a:stretch>
        </p:blipFill>
        <p:spPr>
          <a:xfrm>
            <a:off x="-4152900" y="-2133600"/>
            <a:ext cx="16226410" cy="12391009"/>
          </a:xfrm>
          <a:prstGeom prst="rect">
            <a:avLst/>
          </a:prstGeom>
          <a:solidFill>
            <a:scrgbClr r="0" g="0" b="0">
              <a:alpha val="0"/>
            </a:scrgbClr>
          </a:solidFill>
        </p:spPr>
      </p:pic>
      <p:sp>
        <p:nvSpPr>
          <p:cNvPr id="3" name="Freeform 2"/>
          <p:cNvSpPr/>
          <p:nvPr/>
        </p:nvSpPr>
        <p:spPr>
          <a:xfrm>
            <a:off x="395760" y="292100"/>
            <a:ext cx="9226607" cy="9342967"/>
          </a:xfrm>
          <a:custGeom>
            <a:avLst/>
            <a:gdLst/>
            <a:ahLst/>
            <a:cxnLst/>
            <a:rect l="0" t="0" r="0" b="0"/>
            <a:pathLst>
              <a:path w="9226607" h="9342967">
                <a:moveTo>
                  <a:pt x="0" y="0"/>
                </a:moveTo>
                <a:lnTo>
                  <a:pt x="9226606" y="0"/>
                </a:lnTo>
                <a:lnTo>
                  <a:pt x="9226606" y="9342966"/>
                </a:lnTo>
                <a:lnTo>
                  <a:pt x="0" y="9342966"/>
                </a:lnTo>
                <a:close/>
              </a:path>
            </a:pathLst>
          </a:custGeom>
          <a:solidFill>
            <a:srgbClr val="E6E6FA">
              <a:alpha val="80000"/>
            </a:srgbClr>
          </a:solidFill>
          <a:ln w="127000" cap="flat" cmpd="sng" algn="ctr">
            <a:solidFill>
              <a:srgbClr val="8B8B00">
                <a:alpha val="80000"/>
              </a:srgb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016000" y="787400"/>
            <a:ext cx="8443722" cy="1692771"/>
          </a:xfrm>
          <a:prstGeom prst="rect">
            <a:avLst/>
          </a:prstGeom>
          <a:noFill/>
        </p:spPr>
        <p:txBody>
          <a:bodyPr vert="horz" rtlCol="0">
            <a:spAutoFit/>
          </a:bodyPr>
          <a:lstStyle/>
          <a:p>
            <a:pPr algn="ctr"/>
            <a:endParaRPr lang="en-GB" smtClean="0"/>
          </a:p>
          <a:p>
            <a:pPr algn="ctr"/>
            <a:r>
              <a:rPr lang="en-GB" smtClean="0"/>
              <a:t>'</a:t>
            </a:r>
            <a:r>
              <a:rPr lang="en-GB" sz="2500" u="sng" smtClean="0">
                <a:solidFill>
                  <a:srgbClr val="000000"/>
                </a:solidFill>
                <a:latin typeface="XCCW Joined 6a - 42"/>
              </a:rPr>
              <a:t>Like a Roman'</a:t>
            </a:r>
          </a:p>
          <a:p>
            <a:pPr algn="ctr"/>
            <a:r>
              <a:rPr lang="en-GB" sz="2500" u="sng" smtClean="0">
                <a:solidFill>
                  <a:srgbClr val="000000"/>
                </a:solidFill>
                <a:latin typeface="XCCW Joined 6a - 42"/>
              </a:rPr>
              <a:t>C</a:t>
            </a:r>
            <a:r>
              <a:rPr lang="en-GB" smtClean="0">
                <a:solidFill>
                  <a:srgbClr val="000000"/>
                </a:solidFill>
                <a:latin typeface="XCCW Joined 6a - 30"/>
              </a:rPr>
              <a:t>lick on the link to learn the song! </a:t>
            </a:r>
          </a:p>
          <a:p>
            <a:pPr algn="ctr"/>
            <a:r>
              <a:rPr lang="en-GB" smtClean="0">
                <a:solidFill>
                  <a:srgbClr val="000000"/>
                </a:solidFill>
                <a:latin typeface="XCCW Joined 6a - 30"/>
              </a:rPr>
              <a:t>You could film yourself performing and send it to me if you like - I would love to see you perform!</a:t>
            </a:r>
            <a:endParaRPr lang="en-GB">
              <a:solidFill>
                <a:srgbClr val="000000"/>
              </a:solidFill>
              <a:latin typeface="XCCW Joined 6a - 30"/>
            </a:endParaRPr>
          </a:p>
        </p:txBody>
      </p:sp>
      <p:pic>
        <p:nvPicPr>
          <p:cNvPr id="5" name="Picture 4"/>
          <p:cNvPicPr>
            <a:picLocks/>
          </p:cNvPicPr>
          <p:nvPr/>
        </p:nvPicPr>
        <p:blipFill>
          <a:blip r:embed="rId3">
            <a:extLst>
              <a:ext uri="{28A0092B-C50C-407E-A947-70E740481C1C}">
                <a14:useLocalDpi xmlns:a14="http://schemas.microsoft.com/office/drawing/2010/main" val="0"/>
              </a:ext>
            </a:extLst>
          </a:blip>
          <a:stretch>
            <a:fillRect/>
          </a:stretch>
        </p:blipFill>
        <p:spPr>
          <a:xfrm rot="3718800">
            <a:off x="-469900" y="165100"/>
            <a:ext cx="3571494" cy="2363597"/>
          </a:xfrm>
          <a:prstGeom prst="rect">
            <a:avLst/>
          </a:prstGeom>
          <a:solidFill>
            <a:scrgbClr r="0" g="0" b="0">
              <a:alpha val="0"/>
            </a:scrgbClr>
          </a:solidFill>
        </p:spPr>
      </p:pic>
      <p:sp>
        <p:nvSpPr>
          <p:cNvPr id="6" name="TextBox 5">
            <a:hlinkClick r:id="rId4"/>
          </p:cNvPr>
          <p:cNvSpPr txBox="1"/>
          <p:nvPr/>
        </p:nvSpPr>
        <p:spPr>
          <a:xfrm>
            <a:off x="2273300" y="6070600"/>
            <a:ext cx="5527116" cy="276999"/>
          </a:xfrm>
          <a:prstGeom prst="rect">
            <a:avLst/>
          </a:prstGeom>
          <a:noFill/>
        </p:spPr>
        <p:txBody>
          <a:bodyPr vert="horz" rtlCol="0">
            <a:spAutoFit/>
          </a:bodyPr>
          <a:lstStyle/>
          <a:p>
            <a:r>
              <a:rPr lang="en-GB" sz="1200" smtClean="0">
                <a:solidFill>
                  <a:srgbClr val="000000"/>
                </a:solidFill>
                <a:latin typeface="Arial - 20"/>
              </a:rPr>
              <a:t>https://www.youtube.com/watch?v=pFz12iq6zTc</a:t>
            </a:r>
            <a:endParaRPr lang="en-GB" sz="1200">
              <a:solidFill>
                <a:srgbClr val="000000"/>
              </a:solidFill>
              <a:latin typeface="Arial - 20"/>
            </a:endParaRPr>
          </a:p>
        </p:txBody>
      </p:sp>
    </p:spTree>
    <p:extLst>
      <p:ext uri="{BB962C8B-B14F-4D97-AF65-F5344CB8AC3E}">
        <p14:creationId xmlns:p14="http://schemas.microsoft.com/office/powerpoint/2010/main" val="38009583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58100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690</Words>
  <Application>Microsoft Office PowerPoint</Application>
  <PresentationFormat>Custom</PresentationFormat>
  <Paragraphs>133</Paragraphs>
  <Slides>32</Slides>
  <Notes>0</Notes>
  <HiddenSlides>0</HiddenSlides>
  <MMClips>0</MMClips>
  <ScaleCrop>false</ScaleCrop>
  <HeadingPairs>
    <vt:vector size="6" baseType="variant">
      <vt:variant>
        <vt:lpstr>Fonts Used</vt:lpstr>
      </vt:variant>
      <vt:variant>
        <vt:i4>26</vt:i4>
      </vt:variant>
      <vt:variant>
        <vt:lpstr>Theme</vt:lpstr>
      </vt:variant>
      <vt:variant>
        <vt:i4>1</vt:i4>
      </vt:variant>
      <vt:variant>
        <vt:lpstr>Slide Titles</vt:lpstr>
      </vt:variant>
      <vt:variant>
        <vt:i4>32</vt:i4>
      </vt:variant>
    </vt:vector>
  </HeadingPairs>
  <TitlesOfParts>
    <vt:vector size="59" baseType="lpstr">
      <vt:lpstr>Arial - 20</vt:lpstr>
      <vt:lpstr>Arial - 35</vt:lpstr>
      <vt:lpstr>XCCW Joined 6a - 20</vt:lpstr>
      <vt:lpstr>Century Gothic - 25</vt:lpstr>
      <vt:lpstr>Calibri Light</vt:lpstr>
      <vt:lpstr>Century Gothic - 47</vt:lpstr>
      <vt:lpstr>Century Gothic - 36</vt:lpstr>
      <vt:lpstr>XCCW Joined 6a - 30</vt:lpstr>
      <vt:lpstr>Arial - 19</vt:lpstr>
      <vt:lpstr>XCCW Joined 6a - 42</vt:lpstr>
      <vt:lpstr>Century Gothic - 24</vt:lpstr>
      <vt:lpstr>Century Gothic - 27</vt:lpstr>
      <vt:lpstr>Arial - 36</vt:lpstr>
      <vt:lpstr>Arial</vt:lpstr>
      <vt:lpstr>Century Gothic - 28</vt:lpstr>
      <vt:lpstr>Century Gothic - 35</vt:lpstr>
      <vt:lpstr>XCCW Joined 6a - 28</vt:lpstr>
      <vt:lpstr>Century Gothic - 26</vt:lpstr>
      <vt:lpstr>Calibri</vt:lpstr>
      <vt:lpstr>XCCW Joined 6a - 31</vt:lpstr>
      <vt:lpstr>XCCW Joined 6a - 36</vt:lpstr>
      <vt:lpstr>Arial - 18</vt:lpstr>
      <vt:lpstr>Arial - 50</vt:lpstr>
      <vt:lpstr>Arial - 38</vt:lpstr>
      <vt:lpstr>Century Gothic - 48</vt:lpstr>
      <vt:lpstr>XCCW Joined 6a - 26</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Cleveley</dc:creator>
  <cp:lastModifiedBy>Holly Cleveley</cp:lastModifiedBy>
  <cp:revision>1</cp:revision>
  <dcterms:created xsi:type="dcterms:W3CDTF">2021-01-28T08:50:10Z</dcterms:created>
  <dcterms:modified xsi:type="dcterms:W3CDTF">2021-01-28T08:50:18Z</dcterms:modified>
</cp:coreProperties>
</file>