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56" r:id="rId2"/>
    <p:sldId id="257" r:id="rId3"/>
    <p:sldId id="259" r:id="rId4"/>
    <p:sldId id="258" r:id="rId5"/>
    <p:sldId id="261" r:id="rId6"/>
    <p:sldId id="262" r:id="rId7"/>
    <p:sldId id="263" r:id="rId8"/>
    <p:sldId id="264" r:id="rId9"/>
    <p:sldId id="267" r:id="rId10"/>
    <p:sldId id="268" r:id="rId11"/>
    <p:sldId id="269" r:id="rId12"/>
    <p:sldId id="273" r:id="rId13"/>
    <p:sldId id="270" r:id="rId14"/>
    <p:sldId id="271" r:id="rId15"/>
    <p:sldId id="272" r:id="rId16"/>
    <p:sldId id="274" r:id="rId17"/>
    <p:sldId id="265" r:id="rId18"/>
    <p:sldId id="266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3" autoAdjust="0"/>
    <p:restoredTop sz="86909" autoAdjust="0"/>
  </p:normalViewPr>
  <p:slideViewPr>
    <p:cSldViewPr snapToGrid="0">
      <p:cViewPr varScale="1">
        <p:scale>
          <a:sx n="64" d="100"/>
          <a:sy n="64" d="100"/>
        </p:scale>
        <p:origin x="96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9B4408-870A-469C-A410-223C859F069F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9C63B4-78B7-44A3-9280-5FE0330BD0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48468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5FE28A-B1A5-42AC-83DD-510D655F8333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4BC4AC-E0AE-4CBE-8FE7-B93041668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504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dirty="0" smtClean="0"/>
              <a:t>Ma </a:t>
            </a:r>
            <a:r>
              <a:rPr lang="en-GB" altLang="en-US" dirty="0" err="1" smtClean="0"/>
              <a:t>famille</a:t>
            </a:r>
            <a:r>
              <a:rPr lang="en-GB" altLang="en-US" dirty="0" smtClean="0"/>
              <a:t> (my family)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dirty="0" smtClean="0"/>
              <a:t>mon frère (brother), ma </a:t>
            </a:r>
            <a:r>
              <a:rPr lang="en-GB" altLang="en-US" dirty="0" err="1" smtClean="0"/>
              <a:t>soeur</a:t>
            </a:r>
            <a:r>
              <a:rPr lang="en-GB" altLang="en-US" dirty="0" smtClean="0"/>
              <a:t>(sister), ma </a:t>
            </a:r>
            <a:r>
              <a:rPr lang="en-GB" altLang="en-US" dirty="0" err="1" smtClean="0"/>
              <a:t>mère</a:t>
            </a:r>
            <a:r>
              <a:rPr lang="en-GB" altLang="en-US" dirty="0" smtClean="0"/>
              <a:t> (mother), mon </a:t>
            </a:r>
            <a:r>
              <a:rPr lang="en-GB" altLang="en-US" dirty="0" err="1" smtClean="0"/>
              <a:t>père</a:t>
            </a:r>
            <a:r>
              <a:rPr lang="en-GB" altLang="en-US" dirty="0" smtClean="0"/>
              <a:t> (father), </a:t>
            </a:r>
            <a:r>
              <a:rPr lang="en-GB" altLang="en-US" dirty="0" err="1" smtClean="0"/>
              <a:t>mes</a:t>
            </a:r>
            <a:r>
              <a:rPr lang="en-GB" altLang="en-US" dirty="0" smtClean="0"/>
              <a:t> parents (parents), mon grand-</a:t>
            </a:r>
            <a:r>
              <a:rPr lang="en-GB" altLang="en-US" dirty="0" err="1" smtClean="0"/>
              <a:t>père</a:t>
            </a:r>
            <a:r>
              <a:rPr lang="en-GB" altLang="en-US" dirty="0" smtClean="0"/>
              <a:t> (grandfather), ma grand-</a:t>
            </a:r>
            <a:r>
              <a:rPr lang="en-GB" altLang="en-US" dirty="0" err="1" smtClean="0"/>
              <a:t>mère</a:t>
            </a:r>
            <a:r>
              <a:rPr lang="en-GB" altLang="en-US" dirty="0" smtClean="0"/>
              <a:t>(grandmother)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BC4AC-E0AE-4CBE-8FE7-B9304166827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98086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GB" altLang="en-US" dirty="0" smtClean="0"/>
              <a:t>Go through the relationships -  mother father sister brother grand father grandmother and pets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dirty="0" smtClean="0"/>
              <a:t>After this slide, it would be useful to go through the slides one more time with the key family words missing.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BC4AC-E0AE-4CBE-8FE7-B9304166827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72328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My father’s name is Homer.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BC4AC-E0AE-4CBE-8FE7-B9304166827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5818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My mother’s name is Marge.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BC4AC-E0AE-4CBE-8FE7-B9304166827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34156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1200" b="1" dirty="0" err="1" smtClean="0">
                <a:latin typeface="XCCW Joined 6a" panose="03050602040000000000" pitchFamily="66" charset="0"/>
              </a:rPr>
              <a:t>Tu</a:t>
            </a:r>
            <a:r>
              <a:rPr lang="en-GB" altLang="en-US" sz="1200" b="1" dirty="0" smtClean="0">
                <a:latin typeface="XCCW Joined 6a" panose="03050602040000000000" pitchFamily="66" charset="0"/>
              </a:rPr>
              <a:t> as des frères </a:t>
            </a:r>
            <a:r>
              <a:rPr lang="en-GB" altLang="en-US" sz="1200" b="1" dirty="0" err="1" smtClean="0">
                <a:latin typeface="XCCW Joined 6a" panose="03050602040000000000" pitchFamily="66" charset="0"/>
              </a:rPr>
              <a:t>ou</a:t>
            </a:r>
            <a:r>
              <a:rPr lang="en-GB" altLang="en-US" sz="1200" b="1" dirty="0" smtClean="0">
                <a:latin typeface="XCCW Joined 6a" panose="03050602040000000000" pitchFamily="66" charset="0"/>
              </a:rPr>
              <a:t> des </a:t>
            </a:r>
            <a:r>
              <a:rPr lang="en-GB" altLang="en-US" sz="1200" b="1" dirty="0" err="1" smtClean="0">
                <a:latin typeface="XCCW Joined 6a" panose="03050602040000000000" pitchFamily="66" charset="0"/>
              </a:rPr>
              <a:t>soeurs</a:t>
            </a:r>
            <a:r>
              <a:rPr lang="en-GB" altLang="en-US" sz="1200" b="1" dirty="0" smtClean="0">
                <a:latin typeface="XCCW Joined 6a" panose="03050602040000000000" pitchFamily="66" charset="0"/>
              </a:rPr>
              <a:t>? (Do</a:t>
            </a:r>
            <a:r>
              <a:rPr lang="en-GB" altLang="en-US" sz="1200" b="1" baseline="0" dirty="0" smtClean="0">
                <a:latin typeface="XCCW Joined 6a" panose="03050602040000000000" pitchFamily="66" charset="0"/>
              </a:rPr>
              <a:t> you have any brothers or sisters?)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1200" b="1" baseline="0" dirty="0" smtClean="0">
                <a:latin typeface="XCCW Joined 6a" panose="03050602040000000000" pitchFamily="66" charset="0"/>
              </a:rPr>
              <a:t>Yes, I have a brother named Bart.</a:t>
            </a:r>
            <a:endParaRPr lang="en-GB" altLang="en-US" sz="1200" b="1" dirty="0" smtClean="0">
              <a:latin typeface="XCCW Joined 6a" panose="03050602040000000000" pitchFamily="66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BC4AC-E0AE-4CBE-8FE7-B9304166827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5823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And</a:t>
            </a:r>
            <a:r>
              <a:rPr lang="en-GB" baseline="0" dirty="0" smtClean="0"/>
              <a:t> a sister named Maggie.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BC4AC-E0AE-4CBE-8FE7-B9304166827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02217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BC4AC-E0AE-4CBE-8FE7-B9304166827F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1476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BC4AC-E0AE-4CBE-8FE7-B9304166827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20078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BC4AC-E0AE-4CBE-8FE7-B9304166827F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2880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BC4AC-E0AE-4CBE-8FE7-B9304166827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8174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BC4AC-E0AE-4CBE-8FE7-B9304166827F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78585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BC4AC-E0AE-4CBE-8FE7-B9304166827F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9360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BC4AC-E0AE-4CBE-8FE7-B9304166827F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00948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BC4AC-E0AE-4CBE-8FE7-B9304166827F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20705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9272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9525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58362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97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260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27452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4865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093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070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853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3329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810D6C-BAE5-4040-8797-6C7AF8BADD6A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0155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5.png"/><Relationship Id="rId4" Type="http://schemas.openxmlformats.org/officeDocument/2006/relationships/image" Target="../media/image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1.jpg"/><Relationship Id="rId4" Type="http://schemas.openxmlformats.org/officeDocument/2006/relationships/audio" Target="../media/audio5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5.png"/><Relationship Id="rId4" Type="http://schemas.openxmlformats.org/officeDocument/2006/relationships/image" Target="../media/image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1.jpg"/><Relationship Id="rId4" Type="http://schemas.openxmlformats.org/officeDocument/2006/relationships/audio" Target="../media/audio8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9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5.png"/><Relationship Id="rId4" Type="http://schemas.openxmlformats.org/officeDocument/2006/relationships/image" Target="../media/image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5.png"/><Relationship Id="rId4" Type="http://schemas.openxmlformats.org/officeDocument/2006/relationships/image" Target="../media/image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5.png"/><Relationship Id="rId4" Type="http://schemas.openxmlformats.org/officeDocument/2006/relationships/image" Target="../media/image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2.wav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14.png"/><Relationship Id="rId4" Type="http://schemas.openxmlformats.org/officeDocument/2006/relationships/image" Target="../media/image1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3.wav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5.png"/><Relationship Id="rId4" Type="http://schemas.openxmlformats.org/officeDocument/2006/relationships/image" Target="../media/image1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4.wav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5.png"/><Relationship Id="rId4" Type="http://schemas.openxmlformats.org/officeDocument/2006/relationships/image" Target="../media/image1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5.wav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8715" y="1410652"/>
            <a:ext cx="7464765" cy="3024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6598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85900" y="1280160"/>
            <a:ext cx="921258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u="sng" dirty="0" smtClean="0">
                <a:latin typeface="XCCW Joined 6a" panose="03050602040000000000" pitchFamily="66" charset="0"/>
              </a:rPr>
              <a:t>LO: I am learning the names of family members in French.</a:t>
            </a:r>
            <a:endParaRPr lang="en-GB" sz="4400" b="1" u="sng" dirty="0"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9221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376" y="771525"/>
            <a:ext cx="4397375" cy="573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4"/>
          <p:cNvSpPr txBox="1">
            <a:spLocks noChangeArrowheads="1"/>
          </p:cNvSpPr>
          <p:nvPr/>
        </p:nvSpPr>
        <p:spPr bwMode="auto">
          <a:xfrm>
            <a:off x="2430463" y="1"/>
            <a:ext cx="7315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6600" b="1" dirty="0">
                <a:latin typeface="XCCW Joined 6a" panose="03050602040000000000" pitchFamily="66" charset="0"/>
              </a:rPr>
              <a:t>Ma </a:t>
            </a:r>
            <a:r>
              <a:rPr lang="en-GB" altLang="en-US" sz="6600" b="1" dirty="0" err="1">
                <a:latin typeface="XCCW Joined 6a" panose="03050602040000000000" pitchFamily="66" charset="0"/>
              </a:rPr>
              <a:t>famille</a:t>
            </a:r>
            <a:endParaRPr lang="en-GB" altLang="en-US" sz="6600" b="1" dirty="0"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1438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ma_famill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DBZ_Simpsons_Family_Tree_by_Marruche_we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6246" y="129903"/>
            <a:ext cx="5999227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2"/>
          <p:cNvSpPr txBox="1">
            <a:spLocks noChangeArrowheads="1"/>
          </p:cNvSpPr>
          <p:nvPr/>
        </p:nvSpPr>
        <p:spPr bwMode="auto">
          <a:xfrm>
            <a:off x="2409622" y="5596116"/>
            <a:ext cx="8446338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3600" b="1">
                <a:latin typeface="XCCW Joined 6a" panose="03050602040000000000" pitchFamily="66" charset="0"/>
              </a:rPr>
              <a:t>Comment s’appelle </a:t>
            </a:r>
            <a:r>
              <a:rPr lang="en-GB" altLang="en-US" sz="4000" b="1">
                <a:latin typeface="XCCW Joined 6a" panose="03050602040000000000" pitchFamily="66" charset="0"/>
              </a:rPr>
              <a:t>_________         </a:t>
            </a:r>
            <a:r>
              <a:rPr lang="en-GB" altLang="en-US" sz="3600" b="1">
                <a:latin typeface="XCCW Joined 6a" panose="03050602040000000000" pitchFamily="66" charset="0"/>
              </a:rPr>
              <a:t>de Lisa?</a:t>
            </a:r>
          </a:p>
        </p:txBody>
      </p:sp>
    </p:spTree>
    <p:extLst>
      <p:ext uri="{BB962C8B-B14F-4D97-AF65-F5344CB8AC3E}">
        <p14:creationId xmlns:p14="http://schemas.microsoft.com/office/powerpoint/2010/main" val="4164671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215" y="2566670"/>
            <a:ext cx="2701925" cy="373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ular Callout 2"/>
          <p:cNvSpPr/>
          <p:nvPr/>
        </p:nvSpPr>
        <p:spPr>
          <a:xfrm>
            <a:off x="4604703" y="2336483"/>
            <a:ext cx="2001837" cy="1574800"/>
          </a:xfrm>
          <a:prstGeom prst="wedgeRoundRectCallout">
            <a:avLst>
              <a:gd name="adj1" fmla="val -63601"/>
              <a:gd name="adj2" fmla="val 25862"/>
              <a:gd name="adj3" fmla="val 16667"/>
            </a:avLst>
          </a:prstGeom>
          <a:solidFill>
            <a:srgbClr val="A4DCFE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Mon </a:t>
            </a:r>
            <a:r>
              <a:rPr lang="en-GB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père</a:t>
            </a: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</a:t>
            </a:r>
            <a:r>
              <a:rPr lang="en-GB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s’appelleHomer</a:t>
            </a: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4" name="Content Placeholder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06540" y="706120"/>
            <a:ext cx="4351338" cy="4462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731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mon_per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935" y="2863850"/>
            <a:ext cx="2701925" cy="373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ular Callout 2"/>
          <p:cNvSpPr/>
          <p:nvPr/>
        </p:nvSpPr>
        <p:spPr>
          <a:xfrm>
            <a:off x="4650423" y="2633663"/>
            <a:ext cx="2001837" cy="1574800"/>
          </a:xfrm>
          <a:prstGeom prst="wedgeRoundRectCallout">
            <a:avLst>
              <a:gd name="adj1" fmla="val -63601"/>
              <a:gd name="adj2" fmla="val 25862"/>
              <a:gd name="adj3" fmla="val 16667"/>
            </a:avLst>
          </a:prstGeom>
          <a:solidFill>
            <a:srgbClr val="A4DCFE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Ma </a:t>
            </a:r>
            <a:r>
              <a:rPr lang="en-GB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mère</a:t>
            </a: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</a:t>
            </a:r>
            <a:r>
              <a:rPr lang="en-GB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s’appelle</a:t>
            </a: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Marge.</a:t>
            </a:r>
          </a:p>
        </p:txBody>
      </p:sp>
      <p:pic>
        <p:nvPicPr>
          <p:cNvPr id="4" name="Content Placeholder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226935" y="307975"/>
            <a:ext cx="3187700" cy="5848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601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ma_mer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997075" y="0"/>
            <a:ext cx="8975725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4400" b="1" dirty="0" err="1">
                <a:latin typeface="XCCW Joined 6a" panose="03050602040000000000" pitchFamily="66" charset="0"/>
              </a:rPr>
              <a:t>Tu</a:t>
            </a:r>
            <a:r>
              <a:rPr lang="en-GB" altLang="en-US" sz="4400" b="1" dirty="0">
                <a:latin typeface="XCCW Joined 6a" panose="03050602040000000000" pitchFamily="66" charset="0"/>
              </a:rPr>
              <a:t> as </a:t>
            </a:r>
            <a:r>
              <a:rPr lang="en-GB" altLang="en-US" sz="4400" b="1" dirty="0" smtClean="0">
                <a:latin typeface="XCCW Joined 6a" panose="03050602040000000000" pitchFamily="66" charset="0"/>
              </a:rPr>
              <a:t>des frères </a:t>
            </a:r>
            <a:r>
              <a:rPr lang="en-GB" altLang="en-US" sz="4400" b="1" dirty="0" err="1">
                <a:latin typeface="XCCW Joined 6a" panose="03050602040000000000" pitchFamily="66" charset="0"/>
              </a:rPr>
              <a:t>ou</a:t>
            </a:r>
            <a:r>
              <a:rPr lang="en-GB" altLang="en-US" sz="4400" b="1" dirty="0">
                <a:latin typeface="XCCW Joined 6a" panose="03050602040000000000" pitchFamily="66" charset="0"/>
              </a:rPr>
              <a:t> </a:t>
            </a:r>
            <a:r>
              <a:rPr lang="en-GB" altLang="en-US" sz="4400" b="1" dirty="0" smtClean="0">
                <a:latin typeface="XCCW Joined 6a" panose="03050602040000000000" pitchFamily="66" charset="0"/>
              </a:rPr>
              <a:t>des </a:t>
            </a:r>
            <a:r>
              <a:rPr lang="en-GB" altLang="en-US" sz="4400" b="1" dirty="0" err="1" smtClean="0">
                <a:latin typeface="XCCW Joined 6a" panose="03050602040000000000" pitchFamily="66" charset="0"/>
              </a:rPr>
              <a:t>soeurs</a:t>
            </a:r>
            <a:r>
              <a:rPr lang="en-GB" altLang="en-US" sz="4400" b="1" dirty="0" smtClean="0">
                <a:latin typeface="XCCW Joined 6a" panose="03050602040000000000" pitchFamily="66" charset="0"/>
              </a:rPr>
              <a:t>?</a:t>
            </a:r>
            <a:endParaRPr lang="en-GB" altLang="en-US" sz="4400" b="1" dirty="0">
              <a:latin typeface="XCCW Joined 6a" panose="03050602040000000000" pitchFamily="66" charset="0"/>
            </a:endParaRPr>
          </a:p>
        </p:txBody>
      </p:sp>
      <p:pic>
        <p:nvPicPr>
          <p:cNvPr id="3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2475" y="2716212"/>
            <a:ext cx="2701925" cy="373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ular Callout 3"/>
          <p:cNvSpPr/>
          <p:nvPr/>
        </p:nvSpPr>
        <p:spPr>
          <a:xfrm>
            <a:off x="4398963" y="1622425"/>
            <a:ext cx="2341562" cy="2438400"/>
          </a:xfrm>
          <a:prstGeom prst="wedgeRoundRectCallout">
            <a:avLst>
              <a:gd name="adj1" fmla="val -63601"/>
              <a:gd name="adj2" fmla="val 25862"/>
              <a:gd name="adj3" fmla="val 16667"/>
            </a:avLst>
          </a:prstGeom>
          <a:solidFill>
            <a:srgbClr val="A4DCFE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Oui</a:t>
            </a:r>
            <a:r>
              <a:rPr lang="en-GB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, </a:t>
            </a:r>
            <a:r>
              <a:rPr lang="en-GB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j’ai</a:t>
            </a: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un frère qui </a:t>
            </a:r>
            <a:r>
              <a:rPr lang="en-GB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s’appelle</a:t>
            </a: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 Bart.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1138" y="2716212"/>
            <a:ext cx="2570162" cy="3351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8688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u_as_freres_ou_soeur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u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8155" y="2686526"/>
            <a:ext cx="2701925" cy="373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ular Callout 2"/>
          <p:cNvSpPr/>
          <p:nvPr/>
        </p:nvSpPr>
        <p:spPr>
          <a:xfrm>
            <a:off x="5176203" y="855663"/>
            <a:ext cx="2651125" cy="2438400"/>
          </a:xfrm>
          <a:prstGeom prst="wedgeRoundRectCallout">
            <a:avLst>
              <a:gd name="adj1" fmla="val -63601"/>
              <a:gd name="adj2" fmla="val 25862"/>
              <a:gd name="adj3" fmla="val 16667"/>
            </a:avLst>
          </a:prstGeom>
          <a:solidFill>
            <a:srgbClr val="A4DCFE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..et </a:t>
            </a:r>
            <a:r>
              <a:rPr lang="en-GB" sz="28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une</a:t>
            </a:r>
            <a:r>
              <a:rPr lang="en-GB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</a:t>
            </a:r>
            <a:r>
              <a:rPr lang="en-GB" sz="28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soeur</a:t>
            </a:r>
            <a:r>
              <a:rPr lang="en-GB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qui </a:t>
            </a:r>
            <a:r>
              <a:rPr lang="en-GB" sz="28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s’appelle</a:t>
            </a:r>
            <a:r>
              <a:rPr lang="en-GB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Maggie.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0133" y="4073843"/>
            <a:ext cx="2489200" cy="232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0065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t une soeu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951355" y="0"/>
            <a:ext cx="897572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4800" b="1" dirty="0" err="1">
                <a:latin typeface="XCCW Joined 6a" panose="03050602040000000000" pitchFamily="66" charset="0"/>
              </a:rPr>
              <a:t>Tu</a:t>
            </a:r>
            <a:r>
              <a:rPr lang="en-GB" altLang="en-US" sz="4800" b="1" dirty="0">
                <a:latin typeface="XCCW Joined 6a" panose="03050602040000000000" pitchFamily="66" charset="0"/>
              </a:rPr>
              <a:t> as des </a:t>
            </a:r>
            <a:r>
              <a:rPr lang="en-GB" altLang="en-US" sz="4800" b="1" dirty="0" err="1">
                <a:latin typeface="XCCW Joined 6a" panose="03050602040000000000" pitchFamily="66" charset="0"/>
              </a:rPr>
              <a:t>animaux</a:t>
            </a:r>
            <a:r>
              <a:rPr lang="en-GB" altLang="en-US" sz="4800" b="1" dirty="0">
                <a:latin typeface="XCCW Joined 6a" panose="03050602040000000000" pitchFamily="66" charset="0"/>
              </a:rPr>
              <a:t>?</a:t>
            </a:r>
          </a:p>
        </p:txBody>
      </p:sp>
      <p:pic>
        <p:nvPicPr>
          <p:cNvPr id="6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6755" y="2716212"/>
            <a:ext cx="2701925" cy="373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ular Callout 6"/>
          <p:cNvSpPr/>
          <p:nvPr/>
        </p:nvSpPr>
        <p:spPr>
          <a:xfrm>
            <a:off x="4353243" y="1444625"/>
            <a:ext cx="2620962" cy="2616200"/>
          </a:xfrm>
          <a:prstGeom prst="wedgeRoundRectCallout">
            <a:avLst>
              <a:gd name="adj1" fmla="val -63601"/>
              <a:gd name="adj2" fmla="val 25862"/>
              <a:gd name="adj3" fmla="val 16667"/>
            </a:avLst>
          </a:prstGeom>
          <a:solidFill>
            <a:srgbClr val="A4DCFE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Oui</a:t>
            </a:r>
            <a:r>
              <a:rPr lang="en-GB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, </a:t>
            </a:r>
            <a:r>
              <a:rPr lang="en-GB" sz="28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j’ai</a:t>
            </a:r>
            <a:r>
              <a:rPr lang="en-GB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___ </a:t>
            </a:r>
            <a:r>
              <a:rPr lang="en-GB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__________,Santa’s </a:t>
            </a:r>
            <a:r>
              <a:rPr lang="en-GB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Little Helper.</a:t>
            </a: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9868" y="3076575"/>
            <a:ext cx="1793875" cy="295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ular Callout 8"/>
          <p:cNvSpPr/>
          <p:nvPr/>
        </p:nvSpPr>
        <p:spPr>
          <a:xfrm>
            <a:off x="4353243" y="1444625"/>
            <a:ext cx="2620962" cy="2616200"/>
          </a:xfrm>
          <a:prstGeom prst="wedgeRoundRectCallout">
            <a:avLst>
              <a:gd name="adj1" fmla="val -63601"/>
              <a:gd name="adj2" fmla="val 25862"/>
              <a:gd name="adj3" fmla="val 16667"/>
            </a:avLst>
          </a:prstGeom>
          <a:solidFill>
            <a:srgbClr val="A4DCFE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Oui</a:t>
            </a:r>
            <a:r>
              <a:rPr lang="en-GB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</a:t>
            </a:r>
            <a:r>
              <a:rPr lang="en-GB" sz="28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j’ai</a:t>
            </a:r>
            <a:r>
              <a:rPr lang="en-GB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un </a:t>
            </a:r>
            <a:r>
              <a:rPr lang="en-GB" sz="28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chien</a:t>
            </a:r>
            <a:r>
              <a:rPr lang="en-GB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, Santa’s </a:t>
            </a:r>
            <a:r>
              <a:rPr lang="en-GB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Little Helper.</a:t>
            </a:r>
          </a:p>
        </p:txBody>
      </p:sp>
    </p:spTree>
    <p:extLst>
      <p:ext uri="{BB962C8B-B14F-4D97-AF65-F5344CB8AC3E}">
        <p14:creationId xmlns:p14="http://schemas.microsoft.com/office/powerpoint/2010/main" val="1391352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u_as_des_animaux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Santas Little Help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303" y="2345373"/>
            <a:ext cx="2701925" cy="373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ular Callout 2"/>
          <p:cNvSpPr/>
          <p:nvPr/>
        </p:nvSpPr>
        <p:spPr>
          <a:xfrm>
            <a:off x="4234815" y="1713548"/>
            <a:ext cx="2622550" cy="2152650"/>
          </a:xfrm>
          <a:prstGeom prst="wedgeRoundRectCallout">
            <a:avLst>
              <a:gd name="adj1" fmla="val -63601"/>
              <a:gd name="adj2" fmla="val 25862"/>
              <a:gd name="adj3" fmla="val 16667"/>
            </a:avLst>
          </a:prstGeom>
          <a:solidFill>
            <a:srgbClr val="A4DCFE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…et </a:t>
            </a:r>
            <a:r>
              <a:rPr lang="en-GB" sz="28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j’ai</a:t>
            </a:r>
            <a:r>
              <a:rPr lang="en-GB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___ _______     qui </a:t>
            </a:r>
            <a:r>
              <a:rPr lang="en-GB" sz="28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s’appelle</a:t>
            </a:r>
            <a:r>
              <a:rPr lang="en-GB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 Snowball.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1040" y="3739198"/>
            <a:ext cx="3017838" cy="181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ounded Rectangular Callout 4"/>
          <p:cNvSpPr/>
          <p:nvPr/>
        </p:nvSpPr>
        <p:spPr>
          <a:xfrm>
            <a:off x="4234815" y="1715611"/>
            <a:ext cx="2622550" cy="2152650"/>
          </a:xfrm>
          <a:prstGeom prst="wedgeRoundRectCallout">
            <a:avLst>
              <a:gd name="adj1" fmla="val -63601"/>
              <a:gd name="adj2" fmla="val 25862"/>
              <a:gd name="adj3" fmla="val 16667"/>
            </a:avLst>
          </a:prstGeom>
          <a:solidFill>
            <a:srgbClr val="A4DCFE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…et un chat qui </a:t>
            </a:r>
            <a:r>
              <a:rPr lang="en-GB" sz="28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s’appelle</a:t>
            </a:r>
            <a:r>
              <a:rPr lang="en-GB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Snowball.</a:t>
            </a:r>
          </a:p>
        </p:txBody>
      </p:sp>
    </p:spTree>
    <p:extLst>
      <p:ext uri="{BB962C8B-B14F-4D97-AF65-F5344CB8AC3E}">
        <p14:creationId xmlns:p14="http://schemas.microsoft.com/office/powerpoint/2010/main" val="2682196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nowba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ular Callout 1"/>
          <p:cNvSpPr/>
          <p:nvPr/>
        </p:nvSpPr>
        <p:spPr>
          <a:xfrm>
            <a:off x="4407852" y="1634649"/>
            <a:ext cx="3118485" cy="2152650"/>
          </a:xfrm>
          <a:prstGeom prst="wedgeRoundRectCallout">
            <a:avLst>
              <a:gd name="adj1" fmla="val -63601"/>
              <a:gd name="adj2" fmla="val 25862"/>
              <a:gd name="adj3" fmla="val 16667"/>
            </a:avLst>
          </a:prstGeom>
          <a:solidFill>
            <a:srgbClr val="A4DCFE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Mon _______ </a:t>
            </a:r>
            <a:r>
              <a:rPr lang="en-GB" sz="28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s’appelle</a:t>
            </a:r>
            <a:r>
              <a:rPr lang="en-GB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 Abe.</a:t>
            </a:r>
          </a:p>
        </p:txBody>
      </p:sp>
      <p:pic>
        <p:nvPicPr>
          <p:cNvPr id="3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5323" y="2573973"/>
            <a:ext cx="2701925" cy="373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7323" y="1527810"/>
            <a:ext cx="2400300" cy="431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ounded Rectangular Callout 4"/>
          <p:cNvSpPr/>
          <p:nvPr/>
        </p:nvSpPr>
        <p:spPr>
          <a:xfrm>
            <a:off x="4407852" y="1634649"/>
            <a:ext cx="3118485" cy="2152650"/>
          </a:xfrm>
          <a:prstGeom prst="wedgeRoundRectCallout">
            <a:avLst>
              <a:gd name="adj1" fmla="val -63601"/>
              <a:gd name="adj2" fmla="val 25862"/>
              <a:gd name="adj3" fmla="val 16667"/>
            </a:avLst>
          </a:prstGeom>
          <a:solidFill>
            <a:srgbClr val="A4DCFE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Mon grand-</a:t>
            </a:r>
            <a:r>
              <a:rPr lang="en-GB" sz="28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père</a:t>
            </a:r>
            <a:r>
              <a:rPr lang="en-GB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</a:t>
            </a:r>
            <a:r>
              <a:rPr lang="en-GB" sz="28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s’appelle</a:t>
            </a:r>
            <a:r>
              <a:rPr lang="en-GB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Abe.</a:t>
            </a:r>
          </a:p>
        </p:txBody>
      </p:sp>
    </p:spTree>
    <p:extLst>
      <p:ext uri="{BB962C8B-B14F-4D97-AF65-F5344CB8AC3E}">
        <p14:creationId xmlns:p14="http://schemas.microsoft.com/office/powerpoint/2010/main" val="3190559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mon grandper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2563" y="2528253"/>
            <a:ext cx="2701925" cy="373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ular Callout 2"/>
          <p:cNvSpPr/>
          <p:nvPr/>
        </p:nvSpPr>
        <p:spPr>
          <a:xfrm>
            <a:off x="4867274" y="814388"/>
            <a:ext cx="3148965" cy="2152650"/>
          </a:xfrm>
          <a:prstGeom prst="wedgeRoundRectCallout">
            <a:avLst>
              <a:gd name="adj1" fmla="val -63601"/>
              <a:gd name="adj2" fmla="val 25862"/>
              <a:gd name="adj3" fmla="val 16667"/>
            </a:avLst>
          </a:prstGeom>
          <a:solidFill>
            <a:srgbClr val="A4DCFE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Ma  _______ </a:t>
            </a:r>
            <a:r>
              <a:rPr lang="en-GB" sz="28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s’appelle</a:t>
            </a:r>
            <a:r>
              <a:rPr lang="en-GB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 Jackie.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7650" y="1236028"/>
            <a:ext cx="2524125" cy="501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ounded Rectangular Callout 4"/>
          <p:cNvSpPr/>
          <p:nvPr/>
        </p:nvSpPr>
        <p:spPr>
          <a:xfrm>
            <a:off x="4867274" y="814388"/>
            <a:ext cx="3148965" cy="2152650"/>
          </a:xfrm>
          <a:prstGeom prst="wedgeRoundRectCallout">
            <a:avLst>
              <a:gd name="adj1" fmla="val -63601"/>
              <a:gd name="adj2" fmla="val 25862"/>
              <a:gd name="adj3" fmla="val 16667"/>
            </a:avLst>
          </a:prstGeom>
          <a:solidFill>
            <a:srgbClr val="A4DCFE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Ma grand-</a:t>
            </a:r>
            <a:r>
              <a:rPr lang="en-GB" sz="28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mère</a:t>
            </a:r>
            <a:r>
              <a:rPr lang="en-GB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</a:t>
            </a:r>
            <a:r>
              <a:rPr lang="en-GB" sz="28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s’appelle</a:t>
            </a:r>
            <a:r>
              <a:rPr lang="en-GB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Jackie.</a:t>
            </a:r>
          </a:p>
        </p:txBody>
      </p:sp>
    </p:spTree>
    <p:extLst>
      <p:ext uri="{BB962C8B-B14F-4D97-AF65-F5344CB8AC3E}">
        <p14:creationId xmlns:p14="http://schemas.microsoft.com/office/powerpoint/2010/main" val="1973308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ma grandmer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mhu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4958" y="523240"/>
            <a:ext cx="3924300" cy="549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083" y="2528253"/>
            <a:ext cx="2701925" cy="373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ular Callout 3"/>
          <p:cNvSpPr/>
          <p:nvPr/>
        </p:nvSpPr>
        <p:spPr>
          <a:xfrm>
            <a:off x="4962209" y="2898140"/>
            <a:ext cx="2620962" cy="1009650"/>
          </a:xfrm>
          <a:prstGeom prst="wedgeRoundRectCallout">
            <a:avLst>
              <a:gd name="adj1" fmla="val -63601"/>
              <a:gd name="adj2" fmla="val 25862"/>
              <a:gd name="adj3" fmla="val 16667"/>
            </a:avLst>
          </a:prstGeom>
          <a:solidFill>
            <a:srgbClr val="A4DCFE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Mes</a:t>
            </a:r>
            <a:r>
              <a:rPr lang="en-GB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_______.</a:t>
            </a:r>
          </a:p>
        </p:txBody>
      </p:sp>
      <p:sp>
        <p:nvSpPr>
          <p:cNvPr id="5" name="Rounded Rectangular Callout 4"/>
          <p:cNvSpPr/>
          <p:nvPr/>
        </p:nvSpPr>
        <p:spPr>
          <a:xfrm>
            <a:off x="4962209" y="2898140"/>
            <a:ext cx="2620962" cy="1009650"/>
          </a:xfrm>
          <a:prstGeom prst="wedgeRoundRectCallout">
            <a:avLst>
              <a:gd name="adj1" fmla="val -63601"/>
              <a:gd name="adj2" fmla="val 25862"/>
              <a:gd name="adj3" fmla="val 16667"/>
            </a:avLst>
          </a:prstGeom>
          <a:solidFill>
            <a:srgbClr val="A4DCFE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Mes</a:t>
            </a:r>
            <a:r>
              <a:rPr lang="en-GB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parents.</a:t>
            </a:r>
          </a:p>
        </p:txBody>
      </p:sp>
    </p:spTree>
    <p:extLst>
      <p:ext uri="{BB962C8B-B14F-4D97-AF65-F5344CB8AC3E}">
        <p14:creationId xmlns:p14="http://schemas.microsoft.com/office/powerpoint/2010/main" val="2192422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mes parent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463" y="1751013"/>
            <a:ext cx="2701925" cy="373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ular Callout 2"/>
          <p:cNvSpPr/>
          <p:nvPr/>
        </p:nvSpPr>
        <p:spPr>
          <a:xfrm>
            <a:off x="4446588" y="2120900"/>
            <a:ext cx="2620962" cy="1009650"/>
          </a:xfrm>
          <a:prstGeom prst="wedgeRoundRectCallout">
            <a:avLst>
              <a:gd name="adj1" fmla="val -63601"/>
              <a:gd name="adj2" fmla="val 25862"/>
              <a:gd name="adj3" fmla="val 16667"/>
            </a:avLst>
          </a:prstGeom>
          <a:solidFill>
            <a:srgbClr val="A4DCFE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Mon _______ et ma ____.</a:t>
            </a:r>
          </a:p>
        </p:txBody>
      </p:sp>
      <p:pic>
        <p:nvPicPr>
          <p:cNvPr id="4" name="Content Placeholder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0525" y="3130550"/>
            <a:ext cx="2603500" cy="218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Content Placeholder 7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1288" y="3441700"/>
            <a:ext cx="2192337" cy="204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ular Callout 5"/>
          <p:cNvSpPr/>
          <p:nvPr/>
        </p:nvSpPr>
        <p:spPr>
          <a:xfrm>
            <a:off x="4446588" y="2120900"/>
            <a:ext cx="2620962" cy="1009650"/>
          </a:xfrm>
          <a:prstGeom prst="wedgeRoundRectCallout">
            <a:avLst>
              <a:gd name="adj1" fmla="val -63601"/>
              <a:gd name="adj2" fmla="val 25862"/>
              <a:gd name="adj3" fmla="val 16667"/>
            </a:avLst>
          </a:prstGeom>
          <a:solidFill>
            <a:srgbClr val="A4DCFE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Mon frère et ma </a:t>
            </a:r>
            <a:r>
              <a:rPr lang="en-GB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soeur</a:t>
            </a: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91281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mon frere et ma soeu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6783" y="2368233"/>
            <a:ext cx="2701925" cy="373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1870" y="1076008"/>
            <a:ext cx="2524125" cy="501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Content Placeholder 4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0170" y="1977708"/>
            <a:ext cx="2949575" cy="429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ounded Rectangular Callout 4"/>
          <p:cNvSpPr/>
          <p:nvPr/>
        </p:nvSpPr>
        <p:spPr>
          <a:xfrm>
            <a:off x="3691573" y="1472883"/>
            <a:ext cx="3729037" cy="1009650"/>
          </a:xfrm>
          <a:prstGeom prst="wedgeRoundRectCallout">
            <a:avLst>
              <a:gd name="adj1" fmla="val -29404"/>
              <a:gd name="adj2" fmla="val 89258"/>
              <a:gd name="adj3" fmla="val 16667"/>
            </a:avLst>
          </a:prstGeom>
          <a:solidFill>
            <a:srgbClr val="A4DCFE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Mes</a:t>
            </a:r>
            <a:r>
              <a:rPr lang="en-GB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____________.</a:t>
            </a:r>
            <a:endParaRPr lang="en-GB" sz="2800" b="1" dirty="0">
              <a:solidFill>
                <a:schemeClr val="tx1">
                  <a:lumMod val="85000"/>
                  <a:lumOff val="15000"/>
                </a:schemeClr>
              </a:solidFill>
              <a:latin typeface="XCCW Joined 6a" panose="03050602040000000000" pitchFamily="66" charset="0"/>
              <a:cs typeface="Arial" panose="020B0604020202020204" pitchFamily="34" charset="0"/>
            </a:endParaRPr>
          </a:p>
        </p:txBody>
      </p:sp>
      <p:sp>
        <p:nvSpPr>
          <p:cNvPr id="6" name="Rounded Rectangular Callout 5"/>
          <p:cNvSpPr/>
          <p:nvPr/>
        </p:nvSpPr>
        <p:spPr>
          <a:xfrm>
            <a:off x="3681254" y="1472883"/>
            <a:ext cx="3739356" cy="1009650"/>
          </a:xfrm>
          <a:prstGeom prst="wedgeRoundRectCallout">
            <a:avLst>
              <a:gd name="adj1" fmla="val -28599"/>
              <a:gd name="adj2" fmla="val 90768"/>
              <a:gd name="adj3" fmla="val 16667"/>
            </a:avLst>
          </a:prstGeom>
          <a:solidFill>
            <a:srgbClr val="A4DCFE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Mes</a:t>
            </a:r>
            <a:r>
              <a:rPr lang="en-GB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grand-parents.</a:t>
            </a:r>
          </a:p>
        </p:txBody>
      </p:sp>
    </p:spTree>
    <p:extLst>
      <p:ext uri="{BB962C8B-B14F-4D97-AF65-F5344CB8AC3E}">
        <p14:creationId xmlns:p14="http://schemas.microsoft.com/office/powerpoint/2010/main" val="1745677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mes grandparent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6690" y="1628140"/>
            <a:ext cx="2921000" cy="385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ular Callout 7"/>
          <p:cNvSpPr/>
          <p:nvPr/>
        </p:nvSpPr>
        <p:spPr>
          <a:xfrm>
            <a:off x="5223828" y="2098040"/>
            <a:ext cx="2620962" cy="1009650"/>
          </a:xfrm>
          <a:prstGeom prst="wedgeRoundRectCallout">
            <a:avLst>
              <a:gd name="adj1" fmla="val -63601"/>
              <a:gd name="adj2" fmla="val 25862"/>
              <a:gd name="adj3" fmla="val 16667"/>
            </a:avLst>
          </a:prstGeom>
          <a:solidFill>
            <a:srgbClr val="A4DCFE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Mes</a:t>
            </a:r>
            <a:r>
              <a:rPr lang="en-GB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_______.</a:t>
            </a:r>
          </a:p>
        </p:txBody>
      </p:sp>
      <p:pic>
        <p:nvPicPr>
          <p:cNvPr id="9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6115" y="2005965"/>
            <a:ext cx="3735388" cy="373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ounded Rectangular Callout 9"/>
          <p:cNvSpPr/>
          <p:nvPr/>
        </p:nvSpPr>
        <p:spPr>
          <a:xfrm>
            <a:off x="5223828" y="2098040"/>
            <a:ext cx="2620962" cy="1009650"/>
          </a:xfrm>
          <a:prstGeom prst="wedgeRoundRectCallout">
            <a:avLst>
              <a:gd name="adj1" fmla="val -63601"/>
              <a:gd name="adj2" fmla="val 25862"/>
              <a:gd name="adj3" fmla="val 16667"/>
            </a:avLst>
          </a:prstGeom>
          <a:solidFill>
            <a:srgbClr val="A4DCFE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Mes</a:t>
            </a:r>
            <a:r>
              <a:rPr lang="en-GB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</a:t>
            </a:r>
            <a:r>
              <a:rPr lang="en-GB" sz="28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animaux</a:t>
            </a:r>
            <a:r>
              <a:rPr lang="en-GB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38048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mes animaux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1923" y="194452"/>
            <a:ext cx="1145286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 smtClean="0">
                <a:latin typeface="XCCW Joined 6a" panose="03050602040000000000" pitchFamily="66" charset="0"/>
              </a:rPr>
              <a:t>Task</a:t>
            </a:r>
            <a:endParaRPr lang="en-GB" sz="3200" b="1" u="sng" dirty="0" smtClean="0">
              <a:latin typeface="XCCW Joined 6a" panose="03050602040000000000" pitchFamily="66" charset="0"/>
            </a:endParaRPr>
          </a:p>
          <a:p>
            <a:endParaRPr lang="en-GB" sz="1000" dirty="0" smtClean="0">
              <a:latin typeface="XCCW Joined 6a" panose="03050602040000000000" pitchFamily="66" charset="0"/>
            </a:endParaRPr>
          </a:p>
          <a:p>
            <a:r>
              <a:rPr lang="en-GB" sz="2800" dirty="0" smtClean="0">
                <a:latin typeface="XCCW Joined 6a" panose="03050602040000000000" pitchFamily="66" charset="0"/>
              </a:rPr>
              <a:t>Draw out the members of your family, writing out who they are underneath each picture.  </a:t>
            </a:r>
          </a:p>
        </p:txBody>
      </p:sp>
      <p:sp>
        <p:nvSpPr>
          <p:cNvPr id="7" name="Rectangle 6"/>
          <p:cNvSpPr/>
          <p:nvPr/>
        </p:nvSpPr>
        <p:spPr>
          <a:xfrm>
            <a:off x="557623" y="2842474"/>
            <a:ext cx="2563318" cy="289310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4" name="Picture 2" descr="100+ Face Sketches - Pencil Sketches | Free &amp; Premium Templat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94" y="3030727"/>
            <a:ext cx="2185576" cy="2083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460879" y="4979396"/>
            <a:ext cx="26600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Ma </a:t>
            </a:r>
            <a:r>
              <a:rPr lang="en-GB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mère</a:t>
            </a:r>
            <a:r>
              <a:rPr lang="en-GB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s’appelle</a:t>
            </a:r>
            <a:r>
              <a:rPr lang="en-GB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</a:t>
            </a:r>
            <a:r>
              <a:rPr lang="en-GB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Tracey.</a:t>
            </a:r>
            <a:endParaRPr lang="en-GB" b="1" dirty="0">
              <a:solidFill>
                <a:schemeClr val="tx1">
                  <a:lumMod val="85000"/>
                  <a:lumOff val="15000"/>
                </a:schemeClr>
              </a:solidFill>
              <a:latin typeface="XCCW Joined 6a" panose="03050602040000000000" pitchFamily="66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426785" y="2396198"/>
            <a:ext cx="511164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Ma </a:t>
            </a:r>
            <a:r>
              <a:rPr lang="en-GB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mère</a:t>
            </a: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</a:t>
            </a:r>
            <a:r>
              <a:rPr lang="en-GB" sz="2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s’appelle</a:t>
            </a:r>
            <a:endParaRPr lang="en-GB" sz="2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XCCW Joined 6a" panose="03050602040000000000" pitchFamily="66" charset="0"/>
              <a:cs typeface="Arial" panose="020B0604020202020204" pitchFamily="34" charset="0"/>
            </a:endParaRPr>
          </a:p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Mon </a:t>
            </a:r>
            <a:r>
              <a:rPr lang="en-GB" sz="2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pere</a:t>
            </a:r>
            <a:r>
              <a:rPr lang="en-GB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</a:t>
            </a:r>
            <a:r>
              <a:rPr lang="en-GB" sz="2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s’appelle</a:t>
            </a:r>
            <a:endParaRPr lang="en-GB" sz="2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XCCW Joined 6a" panose="03050602040000000000" pitchFamily="66" charset="0"/>
              <a:cs typeface="Arial" panose="020B0604020202020204" pitchFamily="34" charset="0"/>
            </a:endParaRPr>
          </a:p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Mon frère </a:t>
            </a:r>
            <a:r>
              <a:rPr lang="en-GB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s’appelle</a:t>
            </a:r>
            <a:endParaRPr lang="en-GB" sz="2400" b="1" dirty="0">
              <a:solidFill>
                <a:schemeClr val="tx1">
                  <a:lumMod val="85000"/>
                  <a:lumOff val="15000"/>
                </a:schemeClr>
              </a:solidFill>
              <a:latin typeface="XCCW Joined 6a" panose="03050602040000000000" pitchFamily="66" charset="0"/>
              <a:cs typeface="Arial" panose="020B0604020202020204" pitchFamily="34" charset="0"/>
            </a:endParaRPr>
          </a:p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Ma </a:t>
            </a:r>
            <a:r>
              <a:rPr lang="en-GB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soeur</a:t>
            </a: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</a:t>
            </a:r>
            <a:r>
              <a:rPr lang="en-GB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s’appelle</a:t>
            </a:r>
            <a:endParaRPr lang="en-GB" sz="2400" b="1" dirty="0">
              <a:solidFill>
                <a:schemeClr val="tx1">
                  <a:lumMod val="85000"/>
                  <a:lumOff val="15000"/>
                </a:schemeClr>
              </a:solidFill>
              <a:latin typeface="XCCW Joined 6a" panose="03050602040000000000" pitchFamily="66" charset="0"/>
              <a:cs typeface="Arial" panose="020B0604020202020204" pitchFamily="34" charset="0"/>
            </a:endParaRPr>
          </a:p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GB" sz="2400" b="1" dirty="0">
              <a:solidFill>
                <a:schemeClr val="tx1">
                  <a:lumMod val="85000"/>
                  <a:lumOff val="15000"/>
                </a:schemeClr>
              </a:solidFill>
              <a:latin typeface="XCCW Joined 6a" panose="03050602040000000000" pitchFamily="66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426785" y="5471416"/>
            <a:ext cx="76179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Mon grand-</a:t>
            </a:r>
            <a:r>
              <a:rPr lang="en-GB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père</a:t>
            </a: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</a:t>
            </a:r>
            <a:r>
              <a:rPr lang="en-GB" sz="2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s’appelle</a:t>
            </a:r>
            <a:endParaRPr lang="en-GB" sz="2400" b="1" dirty="0">
              <a:solidFill>
                <a:schemeClr val="tx1">
                  <a:lumMod val="85000"/>
                  <a:lumOff val="15000"/>
                </a:schemeClr>
              </a:solidFill>
              <a:latin typeface="XCCW Joined 6a" panose="03050602040000000000" pitchFamily="66" charset="0"/>
              <a:cs typeface="Arial" panose="020B0604020202020204" pitchFamily="34" charset="0"/>
            </a:endParaRPr>
          </a:p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Ma grand-</a:t>
            </a:r>
            <a:r>
              <a:rPr lang="en-GB" sz="2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mère</a:t>
            </a:r>
            <a:r>
              <a:rPr lang="en-GB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</a:t>
            </a:r>
            <a:r>
              <a:rPr lang="en-GB" sz="2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s’appelle</a:t>
            </a:r>
            <a:endParaRPr lang="en-GB" sz="2400" b="1" dirty="0">
              <a:solidFill>
                <a:schemeClr val="tx1">
                  <a:lumMod val="85000"/>
                  <a:lumOff val="15000"/>
                </a:schemeClr>
              </a:solidFill>
              <a:latin typeface="XCCW Joined 6a" panose="03050602040000000000" pitchFamily="66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4348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75" y="1592580"/>
            <a:ext cx="10549451" cy="2865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424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314</Words>
  <Application>Microsoft Office PowerPoint</Application>
  <PresentationFormat>Widescreen</PresentationFormat>
  <Paragraphs>58</Paragraphs>
  <Slides>18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XCCW Joined 6a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Dawn Murphy</dc:creator>
  <cp:lastModifiedBy>Dawn Murphy</cp:lastModifiedBy>
  <cp:revision>9</cp:revision>
  <dcterms:created xsi:type="dcterms:W3CDTF">2021-03-10T16:56:40Z</dcterms:created>
  <dcterms:modified xsi:type="dcterms:W3CDTF">2021-03-10T17:23:11Z</dcterms:modified>
</cp:coreProperties>
</file>